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74" r:id="rId2"/>
    <p:sldId id="284" r:id="rId3"/>
    <p:sldId id="285" r:id="rId4"/>
    <p:sldId id="288" r:id="rId5"/>
    <p:sldId id="286" r:id="rId6"/>
    <p:sldId id="257" r:id="rId7"/>
    <p:sldId id="258" r:id="rId8"/>
    <p:sldId id="294" r:id="rId9"/>
    <p:sldId id="261" r:id="rId10"/>
    <p:sldId id="295" r:id="rId11"/>
    <p:sldId id="299" r:id="rId12"/>
    <p:sldId id="296" r:id="rId13"/>
    <p:sldId id="297" r:id="rId14"/>
    <p:sldId id="298" r:id="rId15"/>
    <p:sldId id="270" r:id="rId16"/>
    <p:sldId id="262" r:id="rId17"/>
    <p:sldId id="263" r:id="rId18"/>
    <p:sldId id="290" r:id="rId19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691" autoAdjust="0"/>
    <p:restoredTop sz="94638" autoAdjust="0"/>
  </p:normalViewPr>
  <p:slideViewPr>
    <p:cSldViewPr>
      <p:cViewPr>
        <p:scale>
          <a:sx n="80" d="100"/>
          <a:sy n="80" d="100"/>
        </p:scale>
        <p:origin x="-1494" y="-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0326E-4E38-434C-B7DE-69909A18A3B1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A2FB417-6DA5-4A71-91CD-70EA2CBE2D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0326E-4E38-434C-B7DE-69909A18A3B1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FB417-6DA5-4A71-91CD-70EA2CBE2D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CA2FB417-6DA5-4A71-91CD-70EA2CBE2D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0326E-4E38-434C-B7DE-69909A18A3B1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0326E-4E38-434C-B7DE-69909A18A3B1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CA2FB417-6DA5-4A71-91CD-70EA2CBE2D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0326E-4E38-434C-B7DE-69909A18A3B1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A2FB417-6DA5-4A71-91CD-70EA2CBE2D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6CE0326E-4E38-434C-B7DE-69909A18A3B1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FB417-6DA5-4A71-91CD-70EA2CBE2D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0326E-4E38-434C-B7DE-69909A18A3B1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CA2FB417-6DA5-4A71-91CD-70EA2CBE2D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0326E-4E38-434C-B7DE-69909A18A3B1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CA2FB417-6DA5-4A71-91CD-70EA2CBE2D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0326E-4E38-434C-B7DE-69909A18A3B1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A2FB417-6DA5-4A71-91CD-70EA2CBE2D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A2FB417-6DA5-4A71-91CD-70EA2CBE2D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0326E-4E38-434C-B7DE-69909A18A3B1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CA2FB417-6DA5-4A71-91CD-70EA2CBE2D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6CE0326E-4E38-434C-B7DE-69909A18A3B1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6CE0326E-4E38-434C-B7DE-69909A18A3B1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A2FB417-6DA5-4A71-91CD-70EA2CBE2D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492896"/>
            <a:ext cx="8496944" cy="3312368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спортивно-оздоровительной</a:t>
            </a:r>
          </a:p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программа  </a:t>
            </a:r>
          </a:p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«Спортивная планета»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83768" y="260648"/>
            <a:ext cx="6480720" cy="1512168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Муниципальное автономное учреждение   </a:t>
            </a:r>
            <a:br>
              <a:rPr lang="ru-RU" sz="18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дополнительного  образования </a:t>
            </a:r>
            <a:br>
              <a:rPr lang="ru-RU" sz="18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«Специализированная  детско- юношеская спортивная школа олимпийского резерва»  </a:t>
            </a:r>
            <a:br>
              <a:rPr lang="ru-RU" sz="18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г. Советский </a:t>
            </a:r>
            <a:endParaRPr lang="ru-RU" sz="18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G:\эмблема бел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2448272" cy="136815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1484784"/>
            <a:ext cx="8626160" cy="489654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         Содержание  программы  предлагает большое  разнообразие спортивно – игровых мероприятий с привлечением родительской общественности, а такие игры как :</a:t>
            </a:r>
          </a:p>
          <a:p>
            <a:pPr marL="457200" indent="-457200"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Развед школа.</a:t>
            </a:r>
          </a:p>
          <a:p>
            <a:pPr marL="457200" indent="-457200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2. Туристическая полоса.</a:t>
            </a:r>
          </a:p>
          <a:p>
            <a:pPr marL="457200" indent="-457200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3. Веселый марафон.</a:t>
            </a:r>
          </a:p>
          <a:p>
            <a:pPr marL="457200" indent="-457200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4. Пейнтбол.</a:t>
            </a:r>
          </a:p>
          <a:p>
            <a:pPr marL="457200" indent="-457200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5. Водное поло.</a:t>
            </a:r>
          </a:p>
          <a:p>
            <a:pPr marL="457200" indent="-457200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6. Летний Биатлон.</a:t>
            </a:r>
          </a:p>
          <a:p>
            <a:pPr marL="457200" indent="-457200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7. «Гарри Поттер и  Кубок  огня».</a:t>
            </a:r>
          </a:p>
          <a:p>
            <a:pPr marL="457200" indent="-457200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8. «Сокровища дикого леса» .</a:t>
            </a:r>
          </a:p>
          <a:p>
            <a:pPr marL="457200" indent="-457200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9. «Ледниковый период».</a:t>
            </a:r>
          </a:p>
          <a:p>
            <a:pPr marL="457200" indent="-457200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10. Семейные старты.</a:t>
            </a:r>
          </a:p>
          <a:p>
            <a:pPr marL="457200" indent="-457200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11. Спортивная  спартакиада  из 5 этапов </a:t>
            </a:r>
          </a:p>
          <a:p>
            <a:pPr marL="457200" indent="-457200" algn="ctr"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произведут   яркое  впечатление на детей  и подростков.</a:t>
            </a:r>
          </a:p>
          <a:p>
            <a:pPr marL="457200" indent="-457200" algn="ctr"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Каждый  участник   получит  прилив  адреналина  и  сделает для  себя  неожиданные  открытия.  </a:t>
            </a:r>
          </a:p>
          <a:p>
            <a:pPr marL="457200" indent="-457200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G:\эмблема бел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5" y="332657"/>
            <a:ext cx="1152127" cy="617815"/>
          </a:xfrm>
          <a:prstGeom prst="rect">
            <a:avLst/>
          </a:prstGeom>
          <a:noFill/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«Спортивная  планета»</a:t>
            </a:r>
            <a:endParaRPr lang="ru-RU" dirty="0"/>
          </a:p>
        </p:txBody>
      </p:sp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«Спортивная  планета»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Условия  реализации  программы.</a:t>
            </a:r>
          </a:p>
          <a:p>
            <a:pPr marL="457200" indent="-457200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 Соблюдение санитарно- гигиенических норма и правил.</a:t>
            </a:r>
          </a:p>
          <a:p>
            <a:pPr marL="457200" indent="-45720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 Взаимодействие всех служб программы в подготовке и проведении программных мероприятий.</a:t>
            </a:r>
          </a:p>
          <a:p>
            <a:pPr marL="457200" indent="-45720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 Финансово – экономическое  обеспечение – 179.039 рублей, из них 150.000 рублей  родительские средства, 29.039 рублей – привлеченные средства.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4. Соблюдение  режима дня.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5. Материально –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техническое  оснащение  МАУ ДО «СДЮСШОР».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G:\эмблема бел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5" y="332657"/>
            <a:ext cx="1152127" cy="6178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 рамках социального  сотрудничества в программе  примут  участия   представители: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-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МО МВД России «Советский»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- ОГИБДД Советского  района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- МЧС России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- МАУЗ «СЦРБ»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- Представители  природного парка «Кандинские  Озера»  и   заповедника  «Малая Сосьва»,   также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представители  СМИ 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представители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родительской  общественности.</a:t>
            </a:r>
          </a:p>
          <a:p>
            <a:pPr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G:\эмблема бел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5" y="332657"/>
            <a:ext cx="1152127" cy="617815"/>
          </a:xfrm>
          <a:prstGeom prst="rect">
            <a:avLst/>
          </a:prstGeom>
          <a:noFill/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«Спортивная  планета»</a:t>
            </a:r>
            <a:endParaRPr lang="ru-RU" dirty="0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1484784"/>
            <a:ext cx="8503920" cy="4572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 реализации программного материала  (по соглашению сторон)  будет  задействована  дополнительная территория: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МБОУ СОШ №2 г. Советский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МБОУ Гимназия г. Советский             спортивные  площадки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МБОУ СОШ №4 г. Советский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МАУ ДСОЛ «Окуневские зори» – территория  пляжа 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МБУ ФОК  «ОЛИМП» – стадион «Юбилейный», Ледовый  дворец.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Городской  парк  культуры и отдыха.</a:t>
            </a:r>
          </a:p>
        </p:txBody>
      </p:sp>
      <p:sp>
        <p:nvSpPr>
          <p:cNvPr id="4" name="Правая фигурная скобка 3"/>
          <p:cNvSpPr/>
          <p:nvPr/>
        </p:nvSpPr>
        <p:spPr>
          <a:xfrm>
            <a:off x="4572000" y="2924944"/>
            <a:ext cx="504056" cy="1008112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2" descr="G:\эмблема бел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5" y="332657"/>
            <a:ext cx="1152127" cy="617815"/>
          </a:xfrm>
          <a:prstGeom prst="rect">
            <a:avLst/>
          </a:prstGeom>
          <a:noFill/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«Спортивная  планета»</a:t>
            </a:r>
            <a:endParaRPr lang="ru-RU" dirty="0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556792"/>
            <a:ext cx="8734744" cy="475252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Для  участия  в программе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необходимо: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Заявление родителей.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Медицинская справка о 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состоянии здоровья.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Страховка от несчастного случая.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 В программе смогут принять  участия  детей и подростков  с 6 до 17 лет включительно.</a:t>
            </a:r>
          </a:p>
          <a:p>
            <a:pPr>
              <a:buFontTx/>
              <a:buChar char="-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G:\эмблема бел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5" y="332657"/>
            <a:ext cx="1152127" cy="617815"/>
          </a:xfrm>
          <a:prstGeom prst="rect">
            <a:avLst/>
          </a:prstGeom>
          <a:noFill/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«Спортивная  планета»</a:t>
            </a:r>
            <a:endParaRPr lang="ru-RU" dirty="0"/>
          </a:p>
        </p:txBody>
      </p:sp>
      <p:pic>
        <p:nvPicPr>
          <p:cNvPr id="1027" name="Picture 3" descr="C:\Users\User\Desktop\СДЮСШОР\Площадка - 2015\Площадка - 2015г\общая  лето\фото лето\DSC_008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1628800"/>
            <a:ext cx="3562242" cy="235939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228600"/>
            <a:ext cx="7056784" cy="608112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«Спортивная  планета»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412776"/>
            <a:ext cx="8503920" cy="4686272"/>
          </a:xfrm>
        </p:spPr>
        <p:txBody>
          <a:bodyPr/>
          <a:lstStyle/>
          <a:p>
            <a:pPr>
              <a:buNone/>
            </a:pPr>
            <a:r>
              <a:rPr lang="ru-RU" sz="2000" dirty="0" smtClean="0"/>
              <a:t>Схема управление программой.</a:t>
            </a:r>
          </a:p>
          <a:p>
            <a:pPr algn="ctr">
              <a:buNone/>
            </a:pPr>
            <a:endParaRPr lang="ru-RU" dirty="0"/>
          </a:p>
        </p:txBody>
      </p:sp>
      <p:pic>
        <p:nvPicPr>
          <p:cNvPr id="4" name="Picture 2" descr="G:\эмблема бел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5" y="332657"/>
            <a:ext cx="1152127" cy="61781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95736" y="1988840"/>
            <a:ext cx="4248472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Руководитель программы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2996952"/>
            <a:ext cx="2088232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Начальник смены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796136" y="2996952"/>
            <a:ext cx="1728192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Воспитатели</a:t>
            </a:r>
          </a:p>
          <a:p>
            <a:pPr algn="ctr"/>
            <a:r>
              <a:rPr lang="ru-RU" dirty="0" smtClean="0"/>
              <a:t>Вожатые, 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652120" y="4365104"/>
            <a:ext cx="3096344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Участники программы- дети</a:t>
            </a:r>
            <a:endParaRPr lang="ru-RU" dirty="0"/>
          </a:p>
        </p:txBody>
      </p:sp>
      <p:cxnSp>
        <p:nvCxnSpPr>
          <p:cNvPr id="60" name="Прямая со стрелкой 59"/>
          <p:cNvCxnSpPr>
            <a:stCxn id="6" idx="3"/>
            <a:endCxn id="6" idx="3"/>
          </p:cNvCxnSpPr>
          <p:nvPr/>
        </p:nvCxnSpPr>
        <p:spPr>
          <a:xfrm>
            <a:off x="2411760" y="3392996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Прямоугольник 27"/>
          <p:cNvSpPr/>
          <p:nvPr/>
        </p:nvSpPr>
        <p:spPr>
          <a:xfrm>
            <a:off x="3203848" y="2996952"/>
            <a:ext cx="1728192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Педагог  организатор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323528" y="4365104"/>
            <a:ext cx="2088232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Родители</a:t>
            </a:r>
            <a:endParaRPr lang="ru-RU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3059832" y="4365104"/>
            <a:ext cx="2088232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Медицинский работник</a:t>
            </a:r>
            <a:endParaRPr lang="ru-RU" dirty="0"/>
          </a:p>
        </p:txBody>
      </p:sp>
      <p:cxnSp>
        <p:nvCxnSpPr>
          <p:cNvPr id="33" name="Прямая со стрелкой 32"/>
          <p:cNvCxnSpPr/>
          <p:nvPr/>
        </p:nvCxnSpPr>
        <p:spPr>
          <a:xfrm>
            <a:off x="2267744" y="3284984"/>
            <a:ext cx="93610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/>
          <p:nvPr/>
        </p:nvCxnSpPr>
        <p:spPr>
          <a:xfrm flipH="1">
            <a:off x="1547664" y="2348880"/>
            <a:ext cx="1080120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/>
          <p:nvPr/>
        </p:nvCxnSpPr>
        <p:spPr>
          <a:xfrm>
            <a:off x="899592" y="3789040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>
            <a:off x="2411760" y="3789040"/>
            <a:ext cx="648072" cy="57606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/>
          <p:nvPr/>
        </p:nvCxnSpPr>
        <p:spPr>
          <a:xfrm>
            <a:off x="4932040" y="3212976"/>
            <a:ext cx="86409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/>
          <p:nvPr/>
        </p:nvCxnSpPr>
        <p:spPr>
          <a:xfrm>
            <a:off x="7308304" y="3789040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404664"/>
            <a:ext cx="4824536" cy="608112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«Спортивная  планета»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1527048"/>
            <a:ext cx="8712968" cy="5142312"/>
          </a:xfrm>
        </p:spPr>
        <p:txBody>
          <a:bodyPr>
            <a:normAutofit/>
          </a:bodyPr>
          <a:lstStyle/>
          <a:p>
            <a:endParaRPr lang="ru-RU" sz="1200" b="1" dirty="0" smtClean="0"/>
          </a:p>
          <a:p>
            <a:endParaRPr lang="ru-RU" sz="1200" b="1" dirty="0" smtClean="0"/>
          </a:p>
          <a:p>
            <a:endParaRPr lang="ru-RU" sz="1200" b="1" dirty="0" smtClean="0"/>
          </a:p>
          <a:p>
            <a:endParaRPr lang="ru-RU" sz="1200" b="1" dirty="0" smtClean="0"/>
          </a:p>
          <a:p>
            <a:endParaRPr lang="ru-RU" sz="1200" b="1" dirty="0" smtClean="0"/>
          </a:p>
          <a:p>
            <a:endParaRPr lang="ru-RU" sz="1200" b="1" dirty="0" smtClean="0"/>
          </a:p>
          <a:p>
            <a:endParaRPr lang="ru-RU" sz="1200" b="1" dirty="0" smtClean="0"/>
          </a:p>
          <a:p>
            <a:endParaRPr lang="ru-RU" sz="1200" b="1" dirty="0" smtClean="0"/>
          </a:p>
          <a:p>
            <a:endParaRPr lang="ru-RU" sz="1200" b="1" dirty="0" smtClean="0"/>
          </a:p>
          <a:p>
            <a:pPr>
              <a:buNone/>
            </a:pPr>
            <a:endParaRPr lang="ru-RU" sz="1200" b="1" dirty="0" smtClean="0"/>
          </a:p>
          <a:p>
            <a:pPr>
              <a:buNone/>
            </a:pPr>
            <a:endParaRPr lang="ru-RU" sz="1200" b="1" dirty="0" smtClean="0"/>
          </a:p>
          <a:p>
            <a:pPr>
              <a:buNone/>
            </a:pPr>
            <a:endParaRPr lang="ru-RU" sz="1200" dirty="0" smtClean="0"/>
          </a:p>
          <a:p>
            <a:pPr lvl="0"/>
            <a:endParaRPr lang="ru-RU" sz="1200" dirty="0" smtClean="0"/>
          </a:p>
          <a:p>
            <a:endParaRPr lang="ru-RU" dirty="0"/>
          </a:p>
        </p:txBody>
      </p:sp>
      <p:pic>
        <p:nvPicPr>
          <p:cNvPr id="4" name="Picture 2" descr="G:\эмблема бел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5" y="332657"/>
            <a:ext cx="1152127" cy="61781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3528" y="1772816"/>
            <a:ext cx="8496944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ОЖИДАЕМЫЙ  РЕЗУЛЬТАТ :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2708920"/>
            <a:ext cx="8496944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ru-RU" dirty="0" smtClean="0"/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 Сохранение и укрепление здоровья детей и подростков. </a:t>
            </a:r>
          </a:p>
          <a:p>
            <a:endParaRPr lang="ru-RU" sz="16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23528" y="3212976"/>
            <a:ext cx="8496944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ru-RU" dirty="0" smtClean="0"/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 Повышение уровня спортивного мастерства.</a:t>
            </a:r>
          </a:p>
          <a:p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23528" y="5229200"/>
            <a:ext cx="8496944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ru-RU" dirty="0" smtClean="0"/>
          </a:p>
          <a:p>
            <a:pPr lvl="0"/>
            <a:r>
              <a:rPr lang="ru-RU" sz="1600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  Получение положительных эмоций.</a:t>
            </a:r>
          </a:p>
          <a:p>
            <a:endParaRPr lang="ru-RU" sz="16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23528" y="4581128"/>
            <a:ext cx="8496944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ru-RU" dirty="0" smtClean="0"/>
          </a:p>
          <a:p>
            <a:pPr lvl="0"/>
            <a:r>
              <a:rPr lang="ru-RU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 Сплочение  разновозрастного  коллектива (команды).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23528" y="3861048"/>
            <a:ext cx="8496944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  Раскрытие творческих  способностей у детей и подростков.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28600"/>
            <a:ext cx="7144472" cy="608112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 «Спортивная  планета»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ru-RU" sz="1200" dirty="0" smtClean="0"/>
          </a:p>
          <a:p>
            <a:pPr>
              <a:buNone/>
            </a:pPr>
            <a:endParaRPr lang="ru-RU" sz="1200" dirty="0" smtClean="0"/>
          </a:p>
          <a:p>
            <a:pPr>
              <a:buNone/>
            </a:pPr>
            <a:endParaRPr lang="ru-RU" sz="1200" dirty="0" smtClean="0"/>
          </a:p>
          <a:p>
            <a:pPr>
              <a:buNone/>
            </a:pPr>
            <a:endParaRPr lang="ru-RU" sz="1200" dirty="0" smtClean="0"/>
          </a:p>
          <a:p>
            <a:pPr>
              <a:buNone/>
            </a:pPr>
            <a:endParaRPr lang="ru-RU" sz="1200" dirty="0" smtClean="0"/>
          </a:p>
          <a:p>
            <a:pPr>
              <a:buNone/>
            </a:pPr>
            <a:endParaRPr lang="ru-RU" sz="1200" dirty="0" smtClean="0"/>
          </a:p>
          <a:p>
            <a:pPr>
              <a:buNone/>
            </a:pPr>
            <a:endParaRPr lang="ru-RU" sz="1200" dirty="0" smtClean="0"/>
          </a:p>
          <a:p>
            <a:pPr>
              <a:buNone/>
            </a:pPr>
            <a:endParaRPr lang="ru-RU" sz="1200" dirty="0" smtClean="0"/>
          </a:p>
          <a:p>
            <a:pPr>
              <a:buNone/>
            </a:pPr>
            <a:endParaRPr lang="ru-RU" sz="1200" dirty="0" smtClean="0"/>
          </a:p>
          <a:p>
            <a:pPr>
              <a:buNone/>
            </a:pPr>
            <a:endParaRPr lang="ru-RU" sz="1200" dirty="0" smtClean="0"/>
          </a:p>
          <a:p>
            <a:pPr>
              <a:buNone/>
            </a:pPr>
            <a:endParaRPr lang="ru-RU" sz="1200" dirty="0" smtClean="0"/>
          </a:p>
          <a:p>
            <a:endParaRPr lang="ru-RU" sz="1200" dirty="0" smtClean="0"/>
          </a:p>
          <a:p>
            <a:pPr lvl="0">
              <a:buNone/>
            </a:pPr>
            <a:endParaRPr lang="ru-RU" sz="1200" dirty="0" smtClean="0"/>
          </a:p>
          <a:p>
            <a:endParaRPr lang="ru-RU" sz="1200" dirty="0" smtClean="0"/>
          </a:p>
          <a:p>
            <a:endParaRPr lang="ru-RU" dirty="0"/>
          </a:p>
        </p:txBody>
      </p:sp>
      <p:pic>
        <p:nvPicPr>
          <p:cNvPr id="4" name="Picture 2" descr="G:\эмблема бел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5" y="332657"/>
            <a:ext cx="1152127" cy="61781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67544" y="1628800"/>
            <a:ext cx="8208912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ПРЕДПОЛАГАЕМЫЙ  РИСК.</a:t>
            </a:r>
          </a:p>
          <a:p>
            <a:pPr algn="ctr"/>
            <a:r>
              <a:rPr lang="ru-RU" dirty="0" smtClean="0"/>
              <a:t>( программа может быть скорректирована  в зависимости  от  условий )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427984" y="2708920"/>
            <a:ext cx="424847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dirty="0" smtClean="0"/>
          </a:p>
          <a:p>
            <a:pPr lvl="0" algn="ctr"/>
            <a:r>
              <a:rPr lang="ru-RU" dirty="0" smtClean="0"/>
              <a:t> финансирование</a:t>
            </a:r>
          </a:p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427984" y="3501008"/>
            <a:ext cx="424847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dirty="0" smtClean="0"/>
          </a:p>
          <a:p>
            <a:pPr lvl="0" algn="ctr"/>
            <a:r>
              <a:rPr lang="ru-RU" dirty="0" smtClean="0"/>
              <a:t> кадровые  ресурсы</a:t>
            </a:r>
          </a:p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427984" y="4293096"/>
            <a:ext cx="424847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dirty="0" smtClean="0"/>
          </a:p>
          <a:p>
            <a:pPr lvl="0"/>
            <a:r>
              <a:rPr lang="ru-RU" sz="1600" dirty="0" smtClean="0"/>
              <a:t> </a:t>
            </a:r>
            <a:r>
              <a:rPr lang="ru-RU" sz="1500" dirty="0" smtClean="0"/>
              <a:t>интересов и взаимоотношений  детей и подростков  в разновозрастном  коллективе </a:t>
            </a:r>
          </a:p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427984" y="5229200"/>
            <a:ext cx="424847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ru-RU" dirty="0" smtClean="0"/>
          </a:p>
          <a:p>
            <a:pPr lvl="0"/>
            <a:r>
              <a:rPr lang="ru-RU" dirty="0" smtClean="0"/>
              <a:t> </a:t>
            </a:r>
          </a:p>
          <a:p>
            <a:pPr lvl="0" algn="ctr"/>
            <a:r>
              <a:rPr lang="ru-RU" sz="1600" dirty="0" smtClean="0"/>
              <a:t>погодные  условия  и других форс-мажорных обстоятельств. </a:t>
            </a:r>
          </a:p>
          <a:p>
            <a:r>
              <a:rPr lang="ru-RU" sz="1600" b="1" dirty="0" smtClean="0"/>
              <a:t> </a:t>
            </a:r>
          </a:p>
          <a:p>
            <a:endParaRPr lang="ru-RU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1763688" y="2492896"/>
            <a:ext cx="0" cy="30243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endCxn id="6" idx="1"/>
          </p:cNvCxnSpPr>
          <p:nvPr/>
        </p:nvCxnSpPr>
        <p:spPr>
          <a:xfrm>
            <a:off x="1763688" y="2996952"/>
            <a:ext cx="266429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endCxn id="7" idx="1"/>
          </p:cNvCxnSpPr>
          <p:nvPr/>
        </p:nvCxnSpPr>
        <p:spPr>
          <a:xfrm>
            <a:off x="1763688" y="3789040"/>
            <a:ext cx="266429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endCxn id="8" idx="1"/>
          </p:cNvCxnSpPr>
          <p:nvPr/>
        </p:nvCxnSpPr>
        <p:spPr>
          <a:xfrm>
            <a:off x="1763688" y="4581128"/>
            <a:ext cx="266429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endCxn id="9" idx="1"/>
          </p:cNvCxnSpPr>
          <p:nvPr/>
        </p:nvCxnSpPr>
        <p:spPr>
          <a:xfrm>
            <a:off x="1763688" y="5517232"/>
            <a:ext cx="266429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819400"/>
            <a:ext cx="8496944" cy="2553816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спортивно-оздоровительной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программа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«Спортивная планета»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83768" y="260648"/>
            <a:ext cx="6480720" cy="1512168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Муниципальное автономное учреждение   </a:t>
            </a:r>
            <a:br>
              <a:rPr lang="ru-RU" sz="18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дополнительного  образования </a:t>
            </a:r>
            <a:br>
              <a:rPr lang="ru-RU" sz="18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«Специализированная  детско- юношеская спортивная школа олимпийского резерва»  </a:t>
            </a:r>
            <a:br>
              <a:rPr lang="ru-RU" sz="18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г. Советский </a:t>
            </a:r>
            <a:endParaRPr lang="ru-RU" sz="18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G:\эмблема бел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32657"/>
            <a:ext cx="2016224" cy="108117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             «Спортивная  планета»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782272"/>
          </a:xfrm>
        </p:spPr>
        <p:txBody>
          <a:bodyPr>
            <a:normAutofit fontScale="92500" lnSpcReduction="10000"/>
          </a:bodyPr>
          <a:lstStyle/>
          <a:p>
            <a:pPr algn="r">
              <a:buNone/>
            </a:pPr>
            <a:r>
              <a:rPr lang="ru-RU" b="1" i="1" dirty="0" smtClean="0"/>
              <a:t>Игра</a:t>
            </a:r>
            <a:r>
              <a:rPr lang="ru-RU" i="1" dirty="0" smtClean="0"/>
              <a:t> — основной вид деятельности ребёнка.  Игра хранит и развивает детское в детях, она их школа жизни и практика развития. В игре не только развиваются или заново формируются отдельные интеллектуальные операции, но и коренным образом изменяется позиция ребёнка в отношении к окружающему миру и формируется механизм возможной смены позиции и координации своей точки зрения с другими возможными точками зрения. </a:t>
            </a:r>
          </a:p>
          <a:p>
            <a:pPr algn="r">
              <a:buNone/>
            </a:pPr>
            <a:r>
              <a:rPr lang="ru-RU" i="1" dirty="0" smtClean="0"/>
              <a:t>Даниил  Борисович  Эльконин  </a:t>
            </a:r>
          </a:p>
          <a:p>
            <a:pPr algn="r">
              <a:buNone/>
            </a:pPr>
            <a:r>
              <a:rPr lang="ru-RU" sz="1800" i="1" dirty="0" smtClean="0"/>
              <a:t>(</a:t>
            </a:r>
            <a:r>
              <a:rPr lang="ru-RU" sz="1900" dirty="0" smtClean="0"/>
              <a:t>советский психолог, автор оригинального направления в детской и педагогической психологии)</a:t>
            </a:r>
            <a:r>
              <a:rPr lang="ru-RU" sz="1900" i="1" dirty="0" smtClean="0"/>
              <a:t>    </a:t>
            </a:r>
            <a:endParaRPr lang="ru-RU" sz="1900" dirty="0" smtClean="0"/>
          </a:p>
          <a:p>
            <a:endParaRPr lang="ru-RU" dirty="0"/>
          </a:p>
        </p:txBody>
      </p:sp>
      <p:pic>
        <p:nvPicPr>
          <p:cNvPr id="5" name="Picture 2" descr="G:\эмблема бел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5" y="332657"/>
            <a:ext cx="1224136" cy="65642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«Спортивная  планета»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1484784"/>
            <a:ext cx="8568952" cy="5112568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Спортивные игры — вид подвижных игр  и   разновидность спорта. 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Спортивные игры :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- развивают ценных качеств, как находчивость, решительность;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- развивают способность быстро ориентироваться в неожиданной обстановке,  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- воспитывают у играющих дисциплинированность; 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- игра в команде воспитывает умение действовать в коллективе, чувство взаимной    выручки;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- способствуют развитию мышечной силы, двигательной реакции (быстроты), координации движений (ловкости);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- способствует улучшению регуляторной деятельности нервной системы; 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- повышают функциональные  возможности  органов дыхания, кровообращения, улучшают обмен  веществ,  повышают  общую  выносливость  организма.</a:t>
            </a:r>
          </a:p>
          <a:p>
            <a:pPr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Поэтому , организация  и  проведения  программы  будет реализовано  спортивно- игровым  методом.</a:t>
            </a:r>
          </a:p>
          <a:p>
            <a:pPr>
              <a:buNone/>
            </a:pP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5" name="Picture 2" descr="G:\эмблема бел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1512168" cy="81088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228600"/>
            <a:ext cx="7000456" cy="608112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«Спортивная  планета»</a:t>
            </a:r>
            <a:endParaRPr lang="ru-RU" dirty="0"/>
          </a:p>
        </p:txBody>
      </p:sp>
      <p:pic>
        <p:nvPicPr>
          <p:cNvPr id="4" name="Picture 2" descr="G:\эмблема бел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5" y="332657"/>
            <a:ext cx="1224136" cy="656429"/>
          </a:xfrm>
          <a:prstGeom prst="rect">
            <a:avLst/>
          </a:prstGeom>
          <a:noFill/>
        </p:spPr>
      </p:pic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446712" cy="10378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>
              <a:buNone/>
            </a:pPr>
            <a:r>
              <a:rPr lang="ru-RU" dirty="0" smtClean="0"/>
              <a:t>Необходимость разработки данной программы была вызвана следующими потребностями: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4653136"/>
            <a:ext cx="8424936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2. Спрос родителей(организация детей в летний период).</a:t>
            </a:r>
            <a:endParaRPr lang="ru-RU" sz="2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3068960"/>
            <a:ext cx="8424936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1. Спрос тренеров – преподавателей (продолжение  тренировочного  процесса в летний период).</a:t>
            </a:r>
            <a:endParaRPr lang="ru-RU" sz="2000" dirty="0"/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228600"/>
            <a:ext cx="6928448" cy="608112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«Спортивная  планета»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ru-RU" sz="1200" i="1" dirty="0" smtClean="0"/>
          </a:p>
          <a:p>
            <a:endParaRPr lang="ru-RU" sz="1200" i="1" dirty="0" smtClean="0"/>
          </a:p>
          <a:p>
            <a:endParaRPr lang="ru-RU" sz="1200" i="1" dirty="0" smtClean="0"/>
          </a:p>
          <a:p>
            <a:endParaRPr lang="ru-RU" sz="1200" i="1" dirty="0" smtClean="0"/>
          </a:p>
          <a:p>
            <a:endParaRPr lang="ru-RU" sz="1200" i="1" dirty="0" smtClean="0"/>
          </a:p>
          <a:p>
            <a:endParaRPr lang="ru-RU" sz="1200" i="1" dirty="0" smtClean="0"/>
          </a:p>
          <a:p>
            <a:endParaRPr lang="ru-RU" sz="1200" i="1" dirty="0" smtClean="0"/>
          </a:p>
          <a:p>
            <a:endParaRPr lang="ru-RU" sz="1200" i="1" dirty="0" smtClean="0"/>
          </a:p>
          <a:p>
            <a:endParaRPr lang="ru-RU" sz="1200" i="1" dirty="0" smtClean="0"/>
          </a:p>
          <a:p>
            <a:endParaRPr lang="ru-RU" sz="1200" i="1" dirty="0" smtClean="0"/>
          </a:p>
          <a:p>
            <a:endParaRPr lang="ru-RU" sz="1200" i="1" dirty="0" smtClean="0"/>
          </a:p>
          <a:p>
            <a:endParaRPr lang="ru-RU" sz="1200" i="1" dirty="0" smtClean="0"/>
          </a:p>
          <a:p>
            <a:endParaRPr lang="ru-RU" sz="1200" i="1" dirty="0" smtClean="0"/>
          </a:p>
          <a:p>
            <a:endParaRPr lang="ru-RU" sz="1200" i="1" dirty="0" smtClean="0"/>
          </a:p>
          <a:p>
            <a:endParaRPr lang="ru-RU" sz="1200" i="1" dirty="0" smtClean="0"/>
          </a:p>
          <a:p>
            <a:endParaRPr lang="ru-RU" sz="1200" i="1" dirty="0" smtClean="0"/>
          </a:p>
          <a:p>
            <a:endParaRPr lang="ru-RU" sz="1200" i="1" dirty="0" smtClean="0"/>
          </a:p>
          <a:p>
            <a:endParaRPr lang="ru-RU" sz="1200" i="1" dirty="0" smtClean="0"/>
          </a:p>
          <a:p>
            <a:pPr>
              <a:buNone/>
            </a:pPr>
            <a:endParaRPr lang="ru-RU" sz="1200" dirty="0"/>
          </a:p>
        </p:txBody>
      </p:sp>
      <p:pic>
        <p:nvPicPr>
          <p:cNvPr id="4" name="Picture 2" descr="G:\эмблема бел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5" y="332657"/>
            <a:ext cx="1224136" cy="65642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95536" y="1628800"/>
            <a:ext cx="8352928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Актуальность  программы заключается в следующем: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2564904"/>
            <a:ext cx="8352928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1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   Сохранение  и укрепление здоровья  обучающихся  детей и подростков СДЮСШОР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3429000"/>
            <a:ext cx="8352928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  Организация  спортивной деятельности  в летний период  спортивно – игровым методом.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4293096"/>
            <a:ext cx="8352928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  Развитие творческих способностей у детей.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95536" y="5013176"/>
            <a:ext cx="835292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4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  Сплочение  разновозрастного  коллектива.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95536" y="5733256"/>
            <a:ext cx="835292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   Реализация творческих    способностей  педагогов в  летний  период.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835696" y="228600"/>
            <a:ext cx="7056784" cy="60811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«Спортивная  планета»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>
          <a:xfrm>
            <a:off x="251520" y="1527048"/>
            <a:ext cx="8640960" cy="51423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i="1" dirty="0" smtClean="0"/>
              <a:t>Цель программы:</a:t>
            </a:r>
          </a:p>
          <a:p>
            <a:pPr algn="ctr">
              <a:buNone/>
            </a:pPr>
            <a:r>
              <a:rPr lang="ru-RU" sz="2000" b="1" dirty="0" smtClean="0"/>
              <a:t>    </a:t>
            </a:r>
            <a:r>
              <a:rPr lang="ru-RU" sz="2000" dirty="0" smtClean="0"/>
              <a:t>Создать условия для  проведения спортивной и досуговой  деятельности в  летний  период.</a:t>
            </a:r>
            <a:endParaRPr lang="ru-RU" sz="2000" dirty="0"/>
          </a:p>
        </p:txBody>
      </p:sp>
      <p:pic>
        <p:nvPicPr>
          <p:cNvPr id="4" name="Picture 2" descr="G:\эмблема бел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5" y="332657"/>
            <a:ext cx="1224136" cy="656429"/>
          </a:xfrm>
          <a:prstGeom prst="rect">
            <a:avLst/>
          </a:prstGeom>
          <a:noFill/>
        </p:spPr>
      </p:pic>
      <p:pic>
        <p:nvPicPr>
          <p:cNvPr id="2050" name="Picture 2" descr="G:\Площадка 2013-2014 уч.г\ФОТО-ЛЕТО-2014\SAM_45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780928"/>
            <a:ext cx="4104456" cy="2448271"/>
          </a:xfrm>
          <a:prstGeom prst="rect">
            <a:avLst/>
          </a:prstGeom>
          <a:noFill/>
        </p:spPr>
      </p:pic>
      <p:pic>
        <p:nvPicPr>
          <p:cNvPr id="2051" name="Picture 3" descr="C:\Users\User\Desktop\СДЮСШОР\Площадка - 2015\фото лето\DSC_008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3429000"/>
            <a:ext cx="4245846" cy="281218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228600"/>
            <a:ext cx="6984776" cy="60811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«Спортивная  планета»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5330952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1200" dirty="0" smtClean="0"/>
          </a:p>
          <a:p>
            <a:pPr>
              <a:buNone/>
            </a:pPr>
            <a:endParaRPr lang="ru-RU" sz="1200" dirty="0" smtClean="0"/>
          </a:p>
          <a:p>
            <a:pPr>
              <a:buNone/>
            </a:pPr>
            <a:endParaRPr lang="ru-RU" sz="1200" dirty="0" smtClean="0"/>
          </a:p>
          <a:p>
            <a:pPr>
              <a:buNone/>
            </a:pPr>
            <a:endParaRPr lang="ru-RU" sz="1200" dirty="0" smtClean="0"/>
          </a:p>
          <a:p>
            <a:pPr>
              <a:buNone/>
            </a:pPr>
            <a:endParaRPr lang="ru-RU" sz="1200" dirty="0" smtClean="0"/>
          </a:p>
          <a:p>
            <a:pPr>
              <a:buNone/>
            </a:pPr>
            <a:endParaRPr lang="ru-RU" sz="1200" dirty="0" smtClean="0"/>
          </a:p>
          <a:p>
            <a:pPr>
              <a:buNone/>
            </a:pPr>
            <a:endParaRPr lang="ru-RU" sz="1200" dirty="0" smtClean="0"/>
          </a:p>
          <a:p>
            <a:pPr>
              <a:buNone/>
            </a:pPr>
            <a:endParaRPr lang="ru-RU" sz="1200" dirty="0" smtClean="0"/>
          </a:p>
          <a:p>
            <a:pPr>
              <a:buNone/>
            </a:pPr>
            <a:endParaRPr lang="ru-RU" sz="1200" dirty="0" smtClean="0"/>
          </a:p>
          <a:p>
            <a:pPr>
              <a:buNone/>
            </a:pPr>
            <a:endParaRPr lang="ru-RU" sz="1200" dirty="0" smtClean="0"/>
          </a:p>
          <a:p>
            <a:pPr>
              <a:buNone/>
            </a:pPr>
            <a:endParaRPr lang="ru-RU" sz="1200" dirty="0" smtClean="0"/>
          </a:p>
          <a:p>
            <a:endParaRPr lang="ru-RU" sz="1200" dirty="0" smtClean="0"/>
          </a:p>
          <a:p>
            <a:endParaRPr lang="ru-RU" sz="1200" dirty="0" smtClean="0"/>
          </a:p>
          <a:p>
            <a:pPr>
              <a:buNone/>
            </a:pPr>
            <a:endParaRPr lang="ru-RU" sz="1200" dirty="0" smtClean="0"/>
          </a:p>
          <a:p>
            <a:pPr>
              <a:buNone/>
            </a:pPr>
            <a:endParaRPr lang="ru-RU" sz="1200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Picture 2" descr="G:\эмблема бел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5" y="332657"/>
            <a:ext cx="1224136" cy="656429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67544" y="1628800"/>
            <a:ext cx="8208912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Задачи программы:</a:t>
            </a:r>
          </a:p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635896" y="3789040"/>
            <a:ext cx="5112568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Раскрепощение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(для раскрытия  личностных   качеств)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635896" y="5157192"/>
            <a:ext cx="5112568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Развивать самостоятельность ребенка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39552" y="3140968"/>
            <a:ext cx="8208912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AutoNum type="arabicPeriod" startAt="2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Создать условия  для неформального общения.</a:t>
            </a:r>
          </a:p>
          <a:p>
            <a:pPr marL="342900" indent="-342900" algn="r"/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39552" y="2276872"/>
            <a:ext cx="8208912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  Удовлетворить  потребности детей и подростков в досуговой  и спортивной деятельности.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635896" y="4509120"/>
            <a:ext cx="511256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Сплочение  разновозрастного   коллектива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4" name="Соединительная линия уступом 13"/>
          <p:cNvCxnSpPr>
            <a:endCxn id="7" idx="1"/>
          </p:cNvCxnSpPr>
          <p:nvPr/>
        </p:nvCxnSpPr>
        <p:spPr>
          <a:xfrm>
            <a:off x="1763688" y="3645024"/>
            <a:ext cx="1872208" cy="43204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Соединительная линия уступом 18"/>
          <p:cNvCxnSpPr>
            <a:endCxn id="8" idx="1"/>
          </p:cNvCxnSpPr>
          <p:nvPr/>
        </p:nvCxnSpPr>
        <p:spPr>
          <a:xfrm>
            <a:off x="1043608" y="3212976"/>
            <a:ext cx="2592288" cy="2124236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467544" y="5661248"/>
            <a:ext cx="8208912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/>
            <a:r>
              <a:rPr lang="ru-RU" dirty="0" smtClean="0"/>
              <a:t>3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Раскрыть творческие и спортивные способности детей и подростков.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412776"/>
            <a:ext cx="8503920" cy="4686272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2060848"/>
            <a:ext cx="2808312" cy="42484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Подготовительный  этап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март-май</a:t>
            </a: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Информирование родительской общественности;</a:t>
            </a:r>
          </a:p>
          <a:p>
            <a:pPr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Разработка программы;</a:t>
            </a:r>
          </a:p>
          <a:p>
            <a:pPr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Подбор кадров;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-Подготовка материально-технического оснащения СДЮСШОР;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-Разработка и утверждение локальных актов;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-Обучение педагогических работников и обслуживающего персонала.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419872" y="2060848"/>
            <a:ext cx="2592288" cy="28083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Основной этап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01 - 26 июня</a:t>
            </a: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-Реализация  программы.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-Мониторинг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-Корректировка программы (по необходимости).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-Мониторинг (конец смены). 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228184" y="2060848"/>
            <a:ext cx="2664296" cy="22322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Заключительный  этап.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27 - 30 июня</a:t>
            </a: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Подведение итогов деятельности смены.</a:t>
            </a:r>
          </a:p>
          <a:p>
            <a:pPr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Оформление отчетной документации.</a:t>
            </a:r>
          </a:p>
          <a:p>
            <a:pPr>
              <a:buFontTx/>
              <a:buChar char="-"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G:\эмблема бел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5" y="332657"/>
            <a:ext cx="1224136" cy="656429"/>
          </a:xfrm>
          <a:prstGeom prst="rect">
            <a:avLst/>
          </a:prstGeom>
          <a:noFill/>
        </p:spPr>
      </p:pic>
      <p:sp>
        <p:nvSpPr>
          <p:cNvPr id="8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«Спортивная  планета»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259632" y="1556792"/>
            <a:ext cx="6912768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Этапы и сроки реализации программы.</a:t>
            </a:r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228600"/>
            <a:ext cx="7128792" cy="608112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«Спортивная  планета»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527048"/>
            <a:ext cx="9144000" cy="514231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Место реализации программы - Муниципальное автономное учреждение </a:t>
            </a:r>
          </a:p>
          <a:p>
            <a:pPr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дополнительного образования</a:t>
            </a:r>
          </a:p>
          <a:p>
            <a:pPr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«Специализированная  детско-юношеская спортивная  школа  олимпийского  резерва»    </a:t>
            </a:r>
          </a:p>
          <a:p>
            <a:pPr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г. Советский, ул. Макаренко 5а</a:t>
            </a:r>
          </a:p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buNone/>
            </a:pPr>
            <a:r>
              <a:rPr lang="ru-RU" sz="2000" dirty="0" smtClean="0"/>
              <a:t>                                      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                                     </a:t>
            </a:r>
            <a:endParaRPr lang="ru-RU" sz="2000" dirty="0"/>
          </a:p>
        </p:txBody>
      </p:sp>
      <p:pic>
        <p:nvPicPr>
          <p:cNvPr id="4" name="Picture 2" descr="G:\эмблема бел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5" y="332657"/>
            <a:ext cx="1152127" cy="617815"/>
          </a:xfrm>
          <a:prstGeom prst="rect">
            <a:avLst/>
          </a:prstGeom>
          <a:noFill/>
        </p:spPr>
      </p:pic>
      <p:pic>
        <p:nvPicPr>
          <p:cNvPr id="1030" name="Picture 6" descr="C:\Users\User\Desktop\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2924944"/>
            <a:ext cx="7704856" cy="345638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754</TotalTime>
  <Words>909</Words>
  <Application>Microsoft Office PowerPoint</Application>
  <PresentationFormat>Экран (4:3)</PresentationFormat>
  <Paragraphs>271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Официальная</vt:lpstr>
      <vt:lpstr>Муниципальное автономное учреждение    дополнительного  образования  «Специализированная  детско- юношеская спортивная школа олимпийского резерва»    г. Советский </vt:lpstr>
      <vt:lpstr>             «Спортивная  планета»</vt:lpstr>
      <vt:lpstr>«Спортивная  планета»</vt:lpstr>
      <vt:lpstr>«Спортивная  планета»</vt:lpstr>
      <vt:lpstr>«Спортивная  планета»</vt:lpstr>
      <vt:lpstr>«Спортивная  планета»</vt:lpstr>
      <vt:lpstr>«Спортивная  планета»</vt:lpstr>
      <vt:lpstr>«Спортивная  планета»</vt:lpstr>
      <vt:lpstr>«Спортивная  планета»</vt:lpstr>
      <vt:lpstr>«Спортивная  планета»</vt:lpstr>
      <vt:lpstr>«Спортивная  планета»</vt:lpstr>
      <vt:lpstr>«Спортивная  планета»</vt:lpstr>
      <vt:lpstr>«Спортивная  планета»</vt:lpstr>
      <vt:lpstr>«Спортивная  планета»</vt:lpstr>
      <vt:lpstr>«Спортивная  планета»</vt:lpstr>
      <vt:lpstr>«Спортивная  планета»</vt:lpstr>
      <vt:lpstr> «Спортивная  планета»</vt:lpstr>
      <vt:lpstr>Муниципальное автономное учреждение    дополнительного  образования  «Специализированная  детско- юношеская спортивная школа олимпийского резерва»    г. Советский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153</cp:revision>
  <dcterms:created xsi:type="dcterms:W3CDTF">2016-02-24T11:24:08Z</dcterms:created>
  <dcterms:modified xsi:type="dcterms:W3CDTF">2016-11-17T09:08:50Z</dcterms:modified>
</cp:coreProperties>
</file>