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60" r:id="rId3"/>
    <p:sldId id="257" r:id="rId4"/>
    <p:sldId id="261" r:id="rId5"/>
    <p:sldId id="262" r:id="rId6"/>
    <p:sldId id="263" r:id="rId7"/>
    <p:sldId id="264" r:id="rId8"/>
    <p:sldId id="276" r:id="rId9"/>
    <p:sldId id="266" r:id="rId10"/>
    <p:sldId id="267" r:id="rId11"/>
    <p:sldId id="277" r:id="rId12"/>
    <p:sldId id="278" r:id="rId13"/>
    <p:sldId id="280" r:id="rId14"/>
    <p:sldId id="27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76605-3FF5-461F-864C-1F8F92440E75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E4F91-B5A2-484D-9707-64E2FC7BB41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76605-3FF5-461F-864C-1F8F92440E75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E4F91-B5A2-484D-9707-64E2FC7BB4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76605-3FF5-461F-864C-1F8F92440E75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E4F91-B5A2-484D-9707-64E2FC7BB4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76605-3FF5-461F-864C-1F8F92440E75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E4F91-B5A2-484D-9707-64E2FC7BB41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76605-3FF5-461F-864C-1F8F92440E75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E4F91-B5A2-484D-9707-64E2FC7BB4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76605-3FF5-461F-864C-1F8F92440E75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E4F91-B5A2-484D-9707-64E2FC7BB41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76605-3FF5-461F-864C-1F8F92440E75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E4F91-B5A2-484D-9707-64E2FC7BB41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76605-3FF5-461F-864C-1F8F92440E75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E4F91-B5A2-484D-9707-64E2FC7BB4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76605-3FF5-461F-864C-1F8F92440E75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E4F91-B5A2-484D-9707-64E2FC7BB4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76605-3FF5-461F-864C-1F8F92440E75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E4F91-B5A2-484D-9707-64E2FC7BB4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76605-3FF5-461F-864C-1F8F92440E75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E4F91-B5A2-484D-9707-64E2FC7BB41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1076605-3FF5-461F-864C-1F8F92440E75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E1E4F91-B5A2-484D-9707-64E2FC7BB41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3795" y="548681"/>
            <a:ext cx="5637010" cy="576063"/>
          </a:xfrm>
        </p:spPr>
        <p:txBody>
          <a:bodyPr>
            <a:normAutofit fontScale="55000" lnSpcReduction="20000"/>
          </a:bodyPr>
          <a:lstStyle/>
          <a:p>
            <a:pPr algn="ctr"/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6200" b="1" dirty="0" err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Мудрак</a:t>
            </a:r>
            <a:r>
              <a:rPr lang="ru-RU" sz="62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Ю.И.</a:t>
            </a:r>
          </a:p>
          <a:p>
            <a:pPr algn="ctr"/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556792"/>
            <a:ext cx="7175351" cy="4536504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32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bg2">
                    <a:lumMod val="50000"/>
                  </a:schemeClr>
                </a:solidFill>
                <a:latin typeface="Calibri" pitchFamily="34" charset="0"/>
              </a:rPr>
              <a:t>Методика развития физических качеств у детей, занимающихся легкой атлетикой на основе применения подвижных игр.</a:t>
            </a:r>
            <a:r>
              <a:rPr lang="ru-RU" sz="32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3200" b="0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185489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524000" y="1508760"/>
          <a:ext cx="6096001" cy="3840480"/>
        </p:xfrm>
        <a:graphic>
          <a:graphicData uri="http://schemas.openxmlformats.org/drawingml/2006/table">
            <a:tbl>
              <a:tblPr/>
              <a:tblGrid>
                <a:gridCol w="1942186"/>
                <a:gridCol w="1808074"/>
                <a:gridCol w="2345741"/>
              </a:tblGrid>
              <a:tr h="640080">
                <a:tc>
                  <a:txBody>
                    <a:bodyPr/>
                    <a:lstStyle/>
                    <a:p>
                      <a:pPr indent="4660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Показатели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660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Контрольная группа, n=12,Х ср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660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Экспериментальная группа, n=12, Х ср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0120">
                <a:tc>
                  <a:txBody>
                    <a:bodyPr/>
                    <a:lstStyle/>
                    <a:p>
                      <a:pPr indent="46609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Прыжок в длину с места толчком двух ног (см).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660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 м 50 см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660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 м 45 см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0120">
                <a:tc>
                  <a:txBody>
                    <a:bodyPr/>
                    <a:lstStyle/>
                    <a:p>
                      <a:pPr indent="46609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Броски набивного мяча двумя руками (м)</a:t>
                      </a:r>
                      <a:endParaRPr lang="ru-RU" sz="140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660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 м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660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 м 20 см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0080">
                <a:tc>
                  <a:txBody>
                    <a:bodyPr/>
                    <a:lstStyle/>
                    <a:p>
                      <a:pPr indent="46609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Бег: 30 м с высокого старта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660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5,21 сек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660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5,25 сек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0080">
                <a:tc>
                  <a:txBody>
                    <a:bodyPr/>
                    <a:lstStyle/>
                    <a:p>
                      <a:pPr indent="46609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Тройной прыжок с места.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660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 м 40 см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660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 м 50 см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65350" y="74711"/>
            <a:ext cx="9013300" cy="30777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6672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Достоверность различий в показателях уровня качеств спортсменов вначале педагогического эксперимента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707013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1524000" y="1508760"/>
          <a:ext cx="6095999" cy="3840480"/>
        </p:xfrm>
        <a:graphic>
          <a:graphicData uri="http://schemas.openxmlformats.org/drawingml/2006/table">
            <a:tbl>
              <a:tblPr/>
              <a:tblGrid>
                <a:gridCol w="1964131"/>
                <a:gridCol w="1873910"/>
                <a:gridCol w="2257958"/>
              </a:tblGrid>
              <a:tr h="0">
                <a:tc>
                  <a:txBody>
                    <a:bodyPr/>
                    <a:lstStyle/>
                    <a:p>
                      <a:pPr indent="4660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Показатели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660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Контрольная группа, n=12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660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Экспериментальная группа, n=12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46609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Прыжок в длину с места толчком двух ног (см).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660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 м 55 см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660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 м 80 см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46609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Броски набивного мяча двумя руками (м)</a:t>
                      </a:r>
                      <a:endParaRPr lang="ru-RU" sz="140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660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 м 20 см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660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 м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46609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Бег: 30 м с высокого старта (с)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660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5,21сек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660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5,11 сек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46609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Тройной прыжок с места (см)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660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 м 45 см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660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 м 20 см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11008" y="74711"/>
            <a:ext cx="9121984" cy="30777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6672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Достоверность различий в показателях уровня качеств у спортсменов в конце педагогического эксперимента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89259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916832"/>
            <a:ext cx="596265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611560" y="404665"/>
            <a:ext cx="71287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Процент прироста результатов в экспериментальной группе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759223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332656"/>
            <a:ext cx="8352928" cy="3312367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Заключение</a:t>
            </a:r>
          </a:p>
          <a:p>
            <a:pPr algn="just"/>
            <a:r>
              <a:rPr lang="ru-RU" sz="24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Таким образом, полученные результаты дают основание считать,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включение в методику занятий с легкоатлетами подвижных игр будет ускорять развитие физических качеств спортсменов.</a:t>
            </a:r>
            <a:endParaRPr lang="ru-RU" sz="24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400" b="1" dirty="0">
              <a:solidFill>
                <a:schemeClr val="bg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 descr="kapA7OEe2W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19672" y="2852936"/>
            <a:ext cx="5832648" cy="3532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947545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204864"/>
            <a:ext cx="6470722" cy="1584176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dirty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691472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76672"/>
            <a:ext cx="7172277" cy="864096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dirty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1484784"/>
            <a:ext cx="8208912" cy="4608512"/>
          </a:xfrm>
        </p:spPr>
        <p:txBody>
          <a:bodyPr>
            <a:normAutofit/>
          </a:bodyPr>
          <a:lstStyle/>
          <a:p>
            <a:pPr algn="ctr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При применении подвижных игр учебный процесс становится более интенсивным, способствуют оживлению учебно-тренировочного процесса. Игра может выступать, как средство физической и технической подготовки видов легкой атлетики, и как метод, помогающий решить ряд вспомогательных задач, в том числе связанных с активизацией выполнения упражнений, внимания и повышения эмоционального состояния занимающихся.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IMG_945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7704" y="3284984"/>
            <a:ext cx="5112568" cy="3336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634940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55784" y="188640"/>
            <a:ext cx="8496944" cy="5145752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4400" b="1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Гипотеза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Включение в методику занятий с легкоатлетами подвижных игр будет ускорять развитие физических качеств спортсменов начальной школы.</a:t>
            </a:r>
          </a:p>
          <a:p>
            <a:pPr marL="45720" indent="0">
              <a:lnSpc>
                <a:spcPct val="150000"/>
              </a:lnSpc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IMG_456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2711624" y="2625080"/>
            <a:ext cx="3960440" cy="3552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566246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548680"/>
            <a:ext cx="5966666" cy="68028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 исследования</a:t>
            </a:r>
            <a:endParaRPr lang="ru-RU" dirty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3568" y="1340769"/>
            <a:ext cx="7992888" cy="2016224"/>
          </a:xfrm>
        </p:spPr>
        <p:txBody>
          <a:bodyPr/>
          <a:lstStyle/>
          <a:p>
            <a:pPr algn="l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теоретически разработать и экспериментально обосновать методику организации подвижных игр для развития физических качеств у легкоатлетов 11-12 лет.</a:t>
            </a:r>
          </a:p>
          <a:p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5" name="Рисунок 4" descr="cXt0b8ELa9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632" y="2780928"/>
            <a:ext cx="6300192" cy="3770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846385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332656"/>
            <a:ext cx="5966666" cy="864096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 исследования</a:t>
            </a:r>
            <a:endParaRPr lang="ru-RU" dirty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1268760"/>
            <a:ext cx="8424936" cy="3168352"/>
          </a:xfrm>
        </p:spPr>
        <p:txBody>
          <a:bodyPr>
            <a:normAutofit/>
          </a:bodyPr>
          <a:lstStyle/>
          <a:p>
            <a:pPr algn="l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Проанализировать источники научной и методической литературы по проблеме влияния подвижных игр на развитие физических качеств легкоатлетов.</a:t>
            </a:r>
          </a:p>
          <a:p>
            <a:pPr algn="l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Разработать методику организации подвижных игр, направленную на развитие физических качеств легкоатлетов 11-12 лет.</a:t>
            </a:r>
          </a:p>
          <a:p>
            <a:pPr algn="l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Обосновать эффективность методики и ее влияние на развитие физических качеств легкоатлетов.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39752" y="4005064"/>
            <a:ext cx="5040560" cy="28529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31978316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116632"/>
            <a:ext cx="5966666" cy="144016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Методы </a:t>
            </a:r>
            <a:r>
              <a:rPr lang="ru-RU" dirty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исследования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99592" y="1628800"/>
            <a:ext cx="7093340" cy="1872208"/>
          </a:xfrm>
        </p:spPr>
        <p:txBody>
          <a:bodyPr>
            <a:normAutofit/>
          </a:bodyPr>
          <a:lstStyle/>
          <a:p>
            <a:pPr algn="l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Педагогическое тестирование.</a:t>
            </a:r>
          </a:p>
          <a:p>
            <a:pPr algn="l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Педагогический эксперимент.</a:t>
            </a:r>
          </a:p>
          <a:p>
            <a:pPr algn="l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Анализ научной и методической литературы. </a:t>
            </a:r>
          </a:p>
          <a:p>
            <a:pPr algn="l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31840" y="2996952"/>
            <a:ext cx="4699496" cy="35246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1620781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116632"/>
            <a:ext cx="5966666" cy="1368152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Педагогический эксперимент</a:t>
            </a:r>
            <a:endParaRPr lang="ru-RU" dirty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1700808"/>
            <a:ext cx="8241890" cy="2016224"/>
          </a:xfrm>
        </p:spPr>
        <p:txBody>
          <a:bodyPr>
            <a:normAutofit fontScale="92500"/>
          </a:bodyPr>
          <a:lstStyle/>
          <a:p>
            <a:pPr algn="just">
              <a:lnSpc>
                <a:spcPct val="17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Times New Roman"/>
                <a:ea typeface="Times New Roman"/>
                <a:cs typeface="Times New Roman"/>
              </a:rPr>
              <a:t>Педагогический эксперимент проводился с целью выявления эффективности содержания учебно-тренировочного процесса в спортивно-оздоровительных 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/>
                <a:ea typeface="Times New Roman"/>
                <a:cs typeface="Times New Roman"/>
              </a:rPr>
              <a:t>группах. Исследования 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Times New Roman"/>
                <a:ea typeface="Times New Roman"/>
                <a:cs typeface="Times New Roman"/>
              </a:rPr>
              <a:t>были проведены на 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/>
                <a:ea typeface="Times New Roman"/>
                <a:cs typeface="Times New Roman"/>
              </a:rPr>
              <a:t>детях 11-12 лет. . 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6" name="Рисунок 5" descr="42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55776" y="3284984"/>
            <a:ext cx="5364088" cy="3363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449107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332657"/>
            <a:ext cx="8640960" cy="6120679"/>
          </a:xfrm>
        </p:spPr>
        <p:txBody>
          <a:bodyPr>
            <a:normAutofit/>
          </a:bodyPr>
          <a:lstStyle/>
          <a:p>
            <a:pPr algn="l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Исследованием были охвачены члены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ДЮСШа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города Бор по легкой атлетике, занимающиеся на начальном этапе подготовки. Контрольная и экспериментальная группы были представлены детьми, в количестве 24 человека.</a:t>
            </a:r>
          </a:p>
          <a:p>
            <a:pPr algn="l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Тренировки в обеих группах проводилось 5 раз в неделю по 1,5 часа.</a:t>
            </a:r>
          </a:p>
          <a:p>
            <a:pPr algn="l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экспериментальной группе 75% от общего времени, отведенного на подготовку, составляли различные беговые, прыжковые, метательные и силовые упражнения. 25% времени было отведено на подготовку с использованием подвижных игр. </a:t>
            </a:r>
          </a:p>
          <a:p>
            <a:pPr algn="l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12764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67544" y="980730"/>
          <a:ext cx="8424936" cy="4107614"/>
        </p:xfrm>
        <a:graphic>
          <a:graphicData uri="http://schemas.openxmlformats.org/drawingml/2006/table">
            <a:tbl>
              <a:tblPr/>
              <a:tblGrid>
                <a:gridCol w="1850117"/>
                <a:gridCol w="3969830"/>
                <a:gridCol w="1850117"/>
                <a:gridCol w="754872"/>
              </a:tblGrid>
              <a:tr h="300033">
                <a:tc rowSpan="2">
                  <a:txBody>
                    <a:bodyPr/>
                    <a:lstStyle/>
                    <a:p>
                      <a:pPr indent="4660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№</a:t>
                      </a: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indent="4660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Разделы программы</a:t>
                      </a: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indent="4660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Этап начальной подготовки</a:t>
                      </a: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5011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4660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Контрольная группа</a:t>
                      </a:r>
                    </a:p>
                  </a:txBody>
                  <a:tcPr marL="42333" marR="423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660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Эксперимен-тальная группа</a:t>
                      </a:r>
                    </a:p>
                  </a:txBody>
                  <a:tcPr marL="42333" marR="423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033">
                <a:tc>
                  <a:txBody>
                    <a:bodyPr/>
                    <a:lstStyle/>
                    <a:p>
                      <a:pPr indent="4660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6609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Общая физическая подготовка</a:t>
                      </a:r>
                    </a:p>
                  </a:txBody>
                  <a:tcPr marL="42333" marR="423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660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108</a:t>
                      </a:r>
                    </a:p>
                  </a:txBody>
                  <a:tcPr marL="42333" marR="423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6609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71500" algn="l"/>
                          <a:tab pos="760095" algn="ctr"/>
                        </a:tabLst>
                      </a:pPr>
                      <a:r>
                        <a:rPr lang="ru-RU" sz="11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108</a:t>
                      </a:r>
                      <a:endParaRPr lang="ru-RU" sz="11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033">
                <a:tc>
                  <a:txBody>
                    <a:bodyPr/>
                    <a:lstStyle/>
                    <a:p>
                      <a:pPr indent="4660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6609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Специальная физическая подготовка</a:t>
                      </a:r>
                    </a:p>
                  </a:txBody>
                  <a:tcPr marL="42333" marR="423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660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16</a:t>
                      </a:r>
                    </a:p>
                  </a:txBody>
                  <a:tcPr marL="42333" marR="423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660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16</a:t>
                      </a:r>
                    </a:p>
                  </a:txBody>
                  <a:tcPr marL="42333" marR="423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033">
                <a:tc>
                  <a:txBody>
                    <a:bodyPr/>
                    <a:lstStyle/>
                    <a:p>
                      <a:pPr indent="4660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6609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Подвижные и спортивные игры</a:t>
                      </a:r>
                    </a:p>
                  </a:txBody>
                  <a:tcPr marL="42333" marR="423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660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30</a:t>
                      </a:r>
                    </a:p>
                  </a:txBody>
                  <a:tcPr marL="42333" marR="423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660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60</a:t>
                      </a:r>
                    </a:p>
                  </a:txBody>
                  <a:tcPr marL="42333" marR="423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033">
                <a:tc>
                  <a:txBody>
                    <a:bodyPr/>
                    <a:lstStyle/>
                    <a:p>
                      <a:pPr indent="4660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6609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Техническая подготовка</a:t>
                      </a:r>
                    </a:p>
                  </a:txBody>
                  <a:tcPr marL="42333" marR="423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660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23</a:t>
                      </a:r>
                    </a:p>
                  </a:txBody>
                  <a:tcPr marL="42333" marR="423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660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23</a:t>
                      </a:r>
                    </a:p>
                  </a:txBody>
                  <a:tcPr marL="42333" marR="423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017">
                <a:tc>
                  <a:txBody>
                    <a:bodyPr/>
                    <a:lstStyle/>
                    <a:p>
                      <a:pPr indent="4660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6609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Теоретическая подготовка</a:t>
                      </a:r>
                    </a:p>
                  </a:txBody>
                  <a:tcPr marL="42333" marR="423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660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</a:p>
                  </a:txBody>
                  <a:tcPr marL="42333" marR="423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660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</a:p>
                  </a:txBody>
                  <a:tcPr marL="42333" marR="423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033">
                <a:tc>
                  <a:txBody>
                    <a:bodyPr/>
                    <a:lstStyle/>
                    <a:p>
                      <a:pPr indent="4660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6609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Контрольно-переводные испытания</a:t>
                      </a:r>
                    </a:p>
                  </a:txBody>
                  <a:tcPr marL="42333" marR="423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660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42333" marR="423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660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42333" marR="423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033">
                <a:tc>
                  <a:txBody>
                    <a:bodyPr/>
                    <a:lstStyle/>
                    <a:p>
                      <a:pPr indent="4660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1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6609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Участие в соревнованиях</a:t>
                      </a:r>
                    </a:p>
                  </a:txBody>
                  <a:tcPr marL="42333" marR="423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indent="4660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Согласно календарному плану</a:t>
                      </a:r>
                    </a:p>
                  </a:txBody>
                  <a:tcPr marL="42333" marR="423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0033">
                <a:tc>
                  <a:txBody>
                    <a:bodyPr/>
                    <a:lstStyle/>
                    <a:p>
                      <a:pPr indent="4660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1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6609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Общее количество часов</a:t>
                      </a:r>
                      <a:endParaRPr lang="ru-RU" sz="11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333" marR="423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660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187</a:t>
                      </a:r>
                    </a:p>
                  </a:txBody>
                  <a:tcPr marL="42333" marR="423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660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217</a:t>
                      </a:r>
                    </a:p>
                  </a:txBody>
                  <a:tcPr marL="42333" marR="423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2192695" y="-2233"/>
            <a:ext cx="4758610" cy="46166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6672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71500" algn="l"/>
                <a:tab pos="760413" algn="ctr"/>
              </a:tabLst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66725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71500" algn="l"/>
                <a:tab pos="760413" algn="ctr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Учебный план учебно-тренировочных занятий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870354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243</TotalTime>
  <Words>532</Words>
  <Application>Microsoft Office PowerPoint</Application>
  <PresentationFormat>Экран (4:3)</PresentationFormat>
  <Paragraphs>95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Воздушный поток</vt:lpstr>
      <vt:lpstr> Методика развития физических качеств у детей, занимающихся легкой атлетикой на основе применения подвижных игр.     </vt:lpstr>
      <vt:lpstr>Актуальность</vt:lpstr>
      <vt:lpstr>Слайд 3</vt:lpstr>
      <vt:lpstr>Цель исследования</vt:lpstr>
      <vt:lpstr>Задачи исследования</vt:lpstr>
      <vt:lpstr>Методы исследования</vt:lpstr>
      <vt:lpstr>Педагогический эксперимент</vt:lpstr>
      <vt:lpstr>Слайд 8</vt:lpstr>
      <vt:lpstr>Слайд 9</vt:lpstr>
      <vt:lpstr>Слайд 10</vt:lpstr>
      <vt:lpstr>Слайд 11</vt:lpstr>
      <vt:lpstr>Слайд 12</vt:lpstr>
      <vt:lpstr>Слайд 13</vt:lpstr>
      <vt:lpstr>Спасибо за внимание!</vt:lpstr>
    </vt:vector>
  </TitlesOfParts>
  <Company>ORG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Содержание и организация учебно-тренировочного процесса по легкой атлетике  для детей 6-8 лет  в условиях детско-юношеского центра  Выпускная квалификационная работа</dc:title>
  <dc:creator>User</dc:creator>
  <cp:lastModifiedBy>User</cp:lastModifiedBy>
  <cp:revision>28</cp:revision>
  <dcterms:created xsi:type="dcterms:W3CDTF">2015-06-01T16:04:58Z</dcterms:created>
  <dcterms:modified xsi:type="dcterms:W3CDTF">2016-11-29T18:26:01Z</dcterms:modified>
</cp:coreProperties>
</file>