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0" r:id="rId5"/>
    <p:sldId id="259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0" d="100"/>
          <a:sy n="30" d="100"/>
        </p:scale>
        <p:origin x="-90" y="-7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19.11.2012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785926"/>
            <a:ext cx="8686800" cy="429419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000" dirty="0" smtClean="0">
                <a:solidFill>
                  <a:schemeClr val="accent6">
                    <a:lumMod val="75000"/>
                  </a:schemeClr>
                </a:solidFill>
                <a:latin typeface="+mj-lt"/>
                <a:cs typeface="Times New Roman" pitchFamily="18" charset="0"/>
              </a:rPr>
              <a:t>Социальная адаптация ребенка к современным условиям жизни.</a:t>
            </a:r>
            <a:endParaRPr lang="ru-RU" sz="6000" dirty="0">
              <a:solidFill>
                <a:schemeClr val="accent6">
                  <a:lumMod val="75000"/>
                </a:schemeClr>
              </a:solidFill>
              <a:latin typeface="+mj-lt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357166"/>
            <a:ext cx="8686800" cy="6072230"/>
          </a:xfrm>
        </p:spPr>
        <p:txBody>
          <a:bodyPr>
            <a:normAutofit/>
          </a:bodyPr>
          <a:lstStyle/>
          <a:p>
            <a:pPr lvl="0">
              <a:buNone/>
            </a:pPr>
            <a:endParaRPr lang="ru-RU" dirty="0" smtClean="0"/>
          </a:p>
          <a:p>
            <a:pPr lvl="0">
              <a:buNone/>
            </a:pPr>
            <a:endParaRPr lang="ru-RU" dirty="0" smtClean="0"/>
          </a:p>
          <a:p>
            <a:pPr lvl="0">
              <a:buNone/>
            </a:pPr>
            <a:r>
              <a:rPr lang="ru-RU" dirty="0" smtClean="0"/>
              <a:t>*Выбирайте школьные принадлежности вместе с ребёнком.(карандаши, ручки, тетради, дневник…) покажите ребёнку, что его мнение очень важно для вас. </a:t>
            </a:r>
          </a:p>
          <a:p>
            <a:pPr lvl="0">
              <a:buNone/>
            </a:pPr>
            <a:r>
              <a:rPr lang="ru-RU" dirty="0" smtClean="0"/>
              <a:t>Сделайте подготовку к школе не проблемой, а радостью!</a:t>
            </a:r>
          </a:p>
          <a:p>
            <a:pPr>
              <a:buNone/>
            </a:pPr>
            <a:r>
              <a:rPr lang="ru-RU" dirty="0" smtClean="0"/>
              <a:t> </a:t>
            </a:r>
          </a:p>
          <a:p>
            <a:pPr lvl="0">
              <a:buNone/>
            </a:pPr>
            <a:endParaRPr lang="ru-RU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357166"/>
            <a:ext cx="8686800" cy="6072230"/>
          </a:xfrm>
        </p:spPr>
        <p:txBody>
          <a:bodyPr>
            <a:normAutofit fontScale="92500"/>
          </a:bodyPr>
          <a:lstStyle/>
          <a:p>
            <a:pPr lvl="0">
              <a:buNone/>
            </a:pPr>
            <a:endParaRPr lang="ru-RU" dirty="0" smtClean="0"/>
          </a:p>
          <a:p>
            <a:pPr lvl="0">
              <a:buNone/>
            </a:pPr>
            <a:endParaRPr lang="ru-RU" dirty="0" smtClean="0"/>
          </a:p>
          <a:p>
            <a:pPr lvl="0">
              <a:buNone/>
            </a:pPr>
            <a:r>
              <a:rPr lang="ru-RU" dirty="0" smtClean="0"/>
              <a:t> Учение – это нелегкий и ответственный труд. Успешность процесса социальной адаптации ребенка во многом зависит от нормальной и эмоциональной поддержки со стороны значимых взрослых (родителей и педагогов) и положительной оценки его стараний.</a:t>
            </a:r>
          </a:p>
          <a:p>
            <a:pPr>
              <a:buNone/>
            </a:pPr>
            <a:r>
              <a:rPr lang="ru-RU" dirty="0" smtClean="0"/>
              <a:t>Смысл социальной адаптации в современных условиях видится  в простом и правильном решении: «Научиться жить среди людей, сохранив верность истине».</a:t>
            </a:r>
          </a:p>
          <a:p>
            <a:pPr lvl="0">
              <a:buNone/>
            </a:pPr>
            <a:endParaRPr lang="ru-RU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857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500042"/>
            <a:ext cx="8686800" cy="5929354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Адаптация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 – это интегративный показатель состояния человека, отражающий его возможности выполнять определенные </a:t>
            </a:r>
            <a:r>
              <a:rPr lang="ru-RU" dirty="0" err="1" smtClean="0">
                <a:solidFill>
                  <a:schemeClr val="accent6">
                    <a:lumMod val="75000"/>
                  </a:schemeClr>
                </a:solidFill>
              </a:rPr>
              <a:t>биосоциальные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 функции, а именно: </a:t>
            </a:r>
          </a:p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- адекватное восприятие окружающей действительности и собственного организма; </a:t>
            </a:r>
          </a:p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- адекватная система отношений и общения с окружающими, способность к труду, обучению, к организации досуга и отдыха; </a:t>
            </a:r>
          </a:p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- изменчивость (адаптивность) поведения в соответствии с ролевыми ожиданиями других.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i="1" dirty="0" smtClean="0">
                <a:solidFill>
                  <a:schemeClr val="accent6">
                    <a:lumMod val="75000"/>
                  </a:schemeClr>
                </a:solidFill>
              </a:rPr>
              <a:t>СОЦИАЛЬНАЯ АДАПТАЦИЯ -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 рассматривается как “процесс приспособления индивида к изменившейся среде с помощью различных социальных средств. </a:t>
            </a:r>
          </a:p>
          <a:p>
            <a:pPr>
              <a:buNone/>
            </a:pPr>
            <a:r>
              <a:rPr lang="ru-RU" i="1" dirty="0" smtClean="0">
                <a:solidFill>
                  <a:schemeClr val="accent6">
                    <a:lumMod val="75000"/>
                  </a:schemeClr>
                </a:solidFill>
              </a:rPr>
              <a:t>Социальная адаптация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 представляет собой элемент деятельности, функцией которого является освоение относительно стабильных условий среды, решение повторяющихся, типичных проблем путем использования принятых способов социального поведения, действия. 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-45719"/>
            <a:ext cx="86868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686800" cy="2428916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2400" dirty="0" smtClean="0"/>
              <a:t>Ребенка с проблемами  социальной  адаптации  характеризует :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*неуверенность в собственных силах, </a:t>
            </a:r>
          </a:p>
          <a:p>
            <a:pPr>
              <a:buNone/>
            </a:pPr>
            <a:r>
              <a:rPr lang="ru-RU" sz="2400" dirty="0" smtClean="0"/>
              <a:t>*отсутствие мотивации достижений, </a:t>
            </a:r>
          </a:p>
          <a:p>
            <a:pPr>
              <a:buNone/>
            </a:pPr>
            <a:r>
              <a:rPr lang="ru-RU" sz="2400" dirty="0" smtClean="0"/>
              <a:t>*особенности эмоционально-волевой сферы,</a:t>
            </a:r>
          </a:p>
          <a:p>
            <a:pPr>
              <a:buNone/>
            </a:pPr>
            <a:r>
              <a:rPr lang="ru-RU" sz="2400" dirty="0" smtClean="0"/>
              <a:t>*недостаточная </a:t>
            </a:r>
            <a:r>
              <a:rPr lang="ru-RU" sz="2400" dirty="0" err="1" smtClean="0"/>
              <a:t>сформированность</a:t>
            </a:r>
            <a:r>
              <a:rPr lang="ru-RU" sz="2400" dirty="0" smtClean="0"/>
              <a:t> коммуникативных умений. </a:t>
            </a:r>
          </a:p>
          <a:p>
            <a:endParaRPr lang="ru-RU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457200" y="3214686"/>
            <a:ext cx="8686800" cy="2857520"/>
          </a:xfrm>
          <a:prstGeom prst="rect">
            <a:avLst/>
          </a:prstGeom>
        </p:spPr>
        <p:txBody>
          <a:bodyPr vert="horz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Ребенка с успешной социальной  адаптации  характеризует 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*уверенность в собственных силах,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*наличие мотивационной готовности,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*</a:t>
            </a:r>
            <a:r>
              <a:rPr kumimoji="0" lang="ru-RU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сформированность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эмоционально-волевой сферы,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* </a:t>
            </a:r>
            <a:r>
              <a:rPr kumimoji="0" lang="ru-RU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сформированность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коммуникативных умений.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Портрет выпускника</a:t>
            </a:r>
          </a:p>
          <a:p>
            <a:pPr>
              <a:buNone/>
            </a:pPr>
            <a:r>
              <a:rPr lang="ru-RU" dirty="0" smtClean="0"/>
              <a:t>1. Педагогическая готовность</a:t>
            </a:r>
          </a:p>
          <a:p>
            <a:pPr>
              <a:buNone/>
            </a:pPr>
            <a:r>
              <a:rPr lang="ru-RU" dirty="0" smtClean="0"/>
              <a:t>2. Интеллектуальная готовность</a:t>
            </a:r>
          </a:p>
          <a:p>
            <a:pPr>
              <a:buNone/>
            </a:pPr>
            <a:r>
              <a:rPr lang="ru-RU" dirty="0" smtClean="0"/>
              <a:t>3. Мотивационная готовность</a:t>
            </a:r>
          </a:p>
          <a:p>
            <a:pPr>
              <a:buNone/>
            </a:pPr>
            <a:r>
              <a:rPr lang="ru-RU" dirty="0" smtClean="0"/>
              <a:t>4. Эмоционально-волевая готовность</a:t>
            </a:r>
          </a:p>
          <a:p>
            <a:pPr>
              <a:buNone/>
            </a:pPr>
            <a:r>
              <a:rPr lang="ru-RU" dirty="0" smtClean="0"/>
              <a:t>5. Коммуникативная готовность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357166"/>
            <a:ext cx="8686800" cy="5722959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Рекомендации для родителей об успешной социальной адаптации</a:t>
            </a:r>
          </a:p>
          <a:p>
            <a:pPr>
              <a:buNone/>
            </a:pPr>
            <a:r>
              <a:rPr lang="ru-RU" dirty="0" smtClean="0"/>
              <a:t>*Поддерживайте в ребенке </a:t>
            </a:r>
            <a:r>
              <a:rPr lang="en-US" dirty="0" smtClean="0"/>
              <a:t> </a:t>
            </a:r>
            <a:r>
              <a:rPr lang="ru-RU" dirty="0" smtClean="0"/>
              <a:t>во всем, в его </a:t>
            </a:r>
            <a:r>
              <a:rPr lang="ru-RU" dirty="0" smtClean="0"/>
              <a:t>стремление стать школьником. Искренняя заинтересованность в его делах и заботах, серьезное отношение к его первым достижениям и возможным трудностям помогут ребенку подтвердить значимость его нового положения и деятельности.</a:t>
            </a:r>
          </a:p>
          <a:p>
            <a:pPr lvl="0">
              <a:buNone/>
            </a:pPr>
            <a:r>
              <a:rPr lang="ru-RU" dirty="0" smtClean="0"/>
              <a:t>*Обсуждайте с ребенком те правила и нормы, с которыми он встретился в социуме объясняйте их необходимость и целесообразность.</a:t>
            </a:r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357166"/>
            <a:ext cx="8686800" cy="5722959"/>
          </a:xfrm>
        </p:spPr>
        <p:txBody>
          <a:bodyPr>
            <a:normAutofit fontScale="85000" lnSpcReduction="20000"/>
          </a:bodyPr>
          <a:lstStyle/>
          <a:p>
            <a:pPr lvl="0">
              <a:buNone/>
            </a:pPr>
            <a:endParaRPr lang="ru-RU" dirty="0" smtClean="0"/>
          </a:p>
          <a:p>
            <a:pPr lvl="0">
              <a:buNone/>
            </a:pPr>
            <a:endParaRPr lang="ru-RU" dirty="0" smtClean="0"/>
          </a:p>
          <a:p>
            <a:pPr lvl="0">
              <a:buNone/>
            </a:pPr>
            <a:r>
              <a:rPr lang="ru-RU" dirty="0" smtClean="0"/>
              <a:t>*Помогайте ребенку привыкать к мысли, что когда человек учится, у него может что-то не сразу получаться, это естественно. Ребенок имеет право на ошибку. Не пропускайте трудности, возможные у ребенка на начальном этапе овладения учебными навыками. Если у ребенка есть логопедические проблемы, не откладывайте визит к специалисту.</a:t>
            </a:r>
          </a:p>
          <a:p>
            <a:pPr lvl="0">
              <a:buNone/>
            </a:pPr>
            <a:r>
              <a:rPr lang="ru-RU" dirty="0" smtClean="0"/>
              <a:t>*Поддерживайте ребенка в его желании добиться успеха. В каждой работе обязательно найдите, за что можно было бы его похвалить. Помните, что похвала и эмоциональная поддержка способны заметно повысить интеллектуальные достижения человека.</a:t>
            </a:r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357166"/>
            <a:ext cx="8686800" cy="5722959"/>
          </a:xfrm>
        </p:spPr>
        <p:txBody>
          <a:bodyPr>
            <a:normAutofit/>
          </a:bodyPr>
          <a:lstStyle/>
          <a:p>
            <a:pPr lvl="0">
              <a:buNone/>
            </a:pPr>
            <a:endParaRPr lang="ru-RU" dirty="0" smtClean="0"/>
          </a:p>
          <a:p>
            <a:pPr lvl="0">
              <a:buNone/>
            </a:pPr>
            <a:r>
              <a:rPr lang="ru-RU" dirty="0" smtClean="0"/>
              <a:t>*Поддерживайте тесный контакт с педагогами уважайте мнение ребенка о своем педагоге.</a:t>
            </a:r>
          </a:p>
          <a:p>
            <a:pPr lvl="0">
              <a:buNone/>
            </a:pPr>
            <a:r>
              <a:rPr lang="ru-RU" dirty="0" smtClean="0"/>
              <a:t>*Если вас что-то беспокоит в поведении ребенка, его делах, не стесняйтесь обращаться за советом и консультацией к педагогу или психологу.</a:t>
            </a:r>
          </a:p>
          <a:p>
            <a:pPr lvl="0">
              <a:buNone/>
            </a:pPr>
            <a:r>
              <a:rPr lang="ru-RU" dirty="0" smtClean="0"/>
              <a:t>*Обязательная смена труда и отдыха, строгое соблюдение режима дня.</a:t>
            </a:r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357166"/>
            <a:ext cx="8686800" cy="5722959"/>
          </a:xfrm>
        </p:spPr>
        <p:txBody>
          <a:bodyPr>
            <a:normAutofit fontScale="92500" lnSpcReduction="10000"/>
          </a:bodyPr>
          <a:lstStyle/>
          <a:p>
            <a:pPr lvl="0">
              <a:buNone/>
            </a:pPr>
            <a:endParaRPr lang="ru-RU" dirty="0" smtClean="0"/>
          </a:p>
          <a:p>
            <a:pPr lvl="0">
              <a:buNone/>
            </a:pPr>
            <a:r>
              <a:rPr lang="ru-RU" dirty="0" smtClean="0"/>
              <a:t>*Поступление в школу существенно меняет жизнь ребенка, но не должно лишать ее многообразия, радости, игры. У первоклассника должно оставаться достаточно времени для игровых занятий.</a:t>
            </a:r>
          </a:p>
          <a:p>
            <a:pPr lvl="0">
              <a:buNone/>
            </a:pPr>
            <a:r>
              <a:rPr lang="ru-RU" dirty="0" smtClean="0"/>
              <a:t>*Отправляя ребёнка в школу, родителям надо учитывать, что даже очень подготовленный к школе ребёнок попадает, в сущности, в чужой и незнакомый ему мир. Для ребёнка просто необходимо чувствовать, что вы рядом, понимаете и поддерживаете его!</a:t>
            </a:r>
          </a:p>
          <a:p>
            <a:pPr lvl="0">
              <a:buNone/>
            </a:pPr>
            <a:endParaRPr lang="ru-RU" dirty="0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280</TotalTime>
  <Words>519</Words>
  <Application>Microsoft Office PowerPoint</Application>
  <PresentationFormat>Экран (4:3)</PresentationFormat>
  <Paragraphs>48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30</cp:revision>
  <dcterms:modified xsi:type="dcterms:W3CDTF">2012-11-19T12:50:03Z</dcterms:modified>
</cp:coreProperties>
</file>