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95" r:id="rId6"/>
    <p:sldId id="263" r:id="rId7"/>
    <p:sldId id="278" r:id="rId8"/>
    <p:sldId id="279" r:id="rId9"/>
    <p:sldId id="296" r:id="rId10"/>
    <p:sldId id="267" r:id="rId11"/>
    <p:sldId id="269" r:id="rId12"/>
    <p:sldId id="299" r:id="rId13"/>
    <p:sldId id="271" r:id="rId14"/>
    <p:sldId id="272" r:id="rId15"/>
    <p:sldId id="266" r:id="rId16"/>
    <p:sldId id="297" r:id="rId17"/>
    <p:sldId id="274" r:id="rId18"/>
    <p:sldId id="275" r:id="rId19"/>
    <p:sldId id="276" r:id="rId20"/>
    <p:sldId id="291" r:id="rId21"/>
    <p:sldId id="277" r:id="rId22"/>
    <p:sldId id="282" r:id="rId23"/>
    <p:sldId id="283" r:id="rId24"/>
    <p:sldId id="286" r:id="rId25"/>
    <p:sldId id="284" r:id="rId26"/>
    <p:sldId id="285" r:id="rId27"/>
    <p:sldId id="288" r:id="rId28"/>
    <p:sldId id="289" r:id="rId29"/>
    <p:sldId id="290" r:id="rId30"/>
    <p:sldId id="292" r:id="rId31"/>
    <p:sldId id="293" r:id="rId32"/>
    <p:sldId id="294" r:id="rId33"/>
    <p:sldId id="298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41" autoAdjust="0"/>
    <p:restoredTop sz="86432" autoAdjust="0"/>
  </p:normalViewPr>
  <p:slideViewPr>
    <p:cSldViewPr>
      <p:cViewPr varScale="1">
        <p:scale>
          <a:sx n="74" d="100"/>
          <a:sy n="74" d="100"/>
        </p:scale>
        <p:origin x="157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F2439A-327C-40A7-B68D-EA8B3CA1B629}" type="doc">
      <dgm:prSet loTypeId="urn:microsoft.com/office/officeart/2005/8/layout/process4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DC71C5A-461B-444E-B778-CEADCC5C7C73}">
      <dgm:prSet custT="1"/>
      <dgm:spPr/>
      <dgm:t>
        <a:bodyPr/>
        <a:lstStyle/>
        <a:p>
          <a:pPr rtl="0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Подготовительный (моделирование и проектирование )</a:t>
          </a:r>
          <a:r>
            <a:rPr lang="ru-RU" sz="1800" b="1" u="sng" dirty="0" smtClean="0"/>
            <a:t/>
          </a:r>
          <a:br>
            <a:rPr lang="ru-RU" sz="1800" b="1" u="sng" dirty="0" smtClean="0"/>
          </a:br>
          <a:r>
            <a:rPr lang="ru-RU" sz="1800" b="1" u="sng" dirty="0" smtClean="0"/>
            <a:t/>
          </a:r>
          <a:br>
            <a:rPr lang="ru-RU" sz="1800" b="1" u="sng" dirty="0" smtClean="0"/>
          </a:br>
          <a:endParaRPr lang="ru-RU" sz="1800" u="sng" dirty="0"/>
        </a:p>
      </dgm:t>
    </dgm:pt>
    <dgm:pt modelId="{408CA011-1919-4E3D-84BB-54DCFD719E99}" type="parTrans" cxnId="{34208BC2-AEEA-48FB-9EF4-B6B88A8B40FD}">
      <dgm:prSet/>
      <dgm:spPr/>
      <dgm:t>
        <a:bodyPr/>
        <a:lstStyle/>
        <a:p>
          <a:endParaRPr lang="ru-RU"/>
        </a:p>
      </dgm:t>
    </dgm:pt>
    <dgm:pt modelId="{CF6E2872-01B4-4D3C-B8A0-6D7078F4B841}" type="sibTrans" cxnId="{34208BC2-AEEA-48FB-9EF4-B6B88A8B40FD}">
      <dgm:prSet/>
      <dgm:spPr/>
      <dgm:t>
        <a:bodyPr/>
        <a:lstStyle/>
        <a:p>
          <a:endParaRPr lang="ru-RU"/>
        </a:p>
      </dgm:t>
    </dgm:pt>
    <dgm:pt modelId="{14BA7490-F0CC-484B-B38A-D0CCF6102E65}">
      <dgm:prSet custT="1"/>
      <dgm:spPr/>
      <dgm:t>
        <a:bodyPr/>
        <a:lstStyle/>
        <a:p>
          <a:pPr rtl="0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Заключительный </a:t>
          </a:r>
        </a:p>
        <a:p>
          <a:pPr rtl="0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(итоговое мероприятие, рефлексия)</a:t>
          </a:r>
          <a:b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endParaRPr lang="ru-RU" sz="2400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75DFC1-A8CE-46F9-B3B8-36C01E6C3D31}" type="parTrans" cxnId="{939C388D-6B76-4914-B0AB-BEAA56655013}">
      <dgm:prSet/>
      <dgm:spPr/>
      <dgm:t>
        <a:bodyPr/>
        <a:lstStyle/>
        <a:p>
          <a:endParaRPr lang="ru-RU"/>
        </a:p>
      </dgm:t>
    </dgm:pt>
    <dgm:pt modelId="{BD436B08-79CA-4EDD-BD48-282AF617F19F}" type="sibTrans" cxnId="{939C388D-6B76-4914-B0AB-BEAA56655013}">
      <dgm:prSet/>
      <dgm:spPr/>
      <dgm:t>
        <a:bodyPr/>
        <a:lstStyle/>
        <a:p>
          <a:endParaRPr lang="ru-RU"/>
        </a:p>
      </dgm:t>
    </dgm:pt>
    <dgm:pt modelId="{AE64604F-896A-4F80-9F6A-F56946BF0552}">
      <dgm:prSet custT="1"/>
      <dgm:spPr/>
      <dgm:t>
        <a:bodyPr/>
        <a:lstStyle/>
        <a:p>
          <a:pPr rtl="0"/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Технологический (реализация)</a:t>
          </a:r>
          <a:r>
            <a:rPr lang="ru-RU" sz="2400" b="1" dirty="0" smtClean="0"/>
            <a:t/>
          </a:r>
          <a:br>
            <a:rPr lang="ru-RU" sz="2400" b="1" dirty="0" smtClean="0"/>
          </a:b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632DAC1-CB51-4249-B88D-641A1765A833}" type="parTrans" cxnId="{45C4B115-DAFD-442C-A516-DBF0A31542E2}">
      <dgm:prSet/>
      <dgm:spPr/>
      <dgm:t>
        <a:bodyPr/>
        <a:lstStyle/>
        <a:p>
          <a:endParaRPr lang="ru-RU"/>
        </a:p>
      </dgm:t>
    </dgm:pt>
    <dgm:pt modelId="{3511733D-0320-48E9-95CB-F2D1F0ECAEF2}" type="sibTrans" cxnId="{45C4B115-DAFD-442C-A516-DBF0A31542E2}">
      <dgm:prSet/>
      <dgm:spPr/>
      <dgm:t>
        <a:bodyPr/>
        <a:lstStyle/>
        <a:p>
          <a:endParaRPr lang="ru-RU"/>
        </a:p>
      </dgm:t>
    </dgm:pt>
    <dgm:pt modelId="{2D679D0D-F991-49B2-A4A2-AACD5C75B5B1}" type="pres">
      <dgm:prSet presAssocID="{30F2439A-327C-40A7-B68D-EA8B3CA1B62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E88B32-0B79-433B-8931-48128F25064E}" type="pres">
      <dgm:prSet presAssocID="{14BA7490-F0CC-484B-B38A-D0CCF6102E65}" presName="boxAndChildren" presStyleCnt="0"/>
      <dgm:spPr/>
    </dgm:pt>
    <dgm:pt modelId="{97F2CD1F-0AE3-49B5-988D-66B35114C059}" type="pres">
      <dgm:prSet presAssocID="{14BA7490-F0CC-484B-B38A-D0CCF6102E65}" presName="parentTextBox" presStyleLbl="node1" presStyleIdx="0" presStyleCnt="3" custScaleX="78846" custScaleY="40412"/>
      <dgm:spPr/>
      <dgm:t>
        <a:bodyPr/>
        <a:lstStyle/>
        <a:p>
          <a:endParaRPr lang="ru-RU"/>
        </a:p>
      </dgm:t>
    </dgm:pt>
    <dgm:pt modelId="{92687260-0BFE-4405-A5F2-4D9FFDA38359}" type="pres">
      <dgm:prSet presAssocID="{3511733D-0320-48E9-95CB-F2D1F0ECAEF2}" presName="sp" presStyleCnt="0"/>
      <dgm:spPr/>
    </dgm:pt>
    <dgm:pt modelId="{4A61A072-89E6-444E-B135-30F43DD885D4}" type="pres">
      <dgm:prSet presAssocID="{AE64604F-896A-4F80-9F6A-F56946BF0552}" presName="arrowAndChildren" presStyleCnt="0"/>
      <dgm:spPr/>
    </dgm:pt>
    <dgm:pt modelId="{190B8132-A71C-42CB-8DB2-75AF8C4E6FCF}" type="pres">
      <dgm:prSet presAssocID="{AE64604F-896A-4F80-9F6A-F56946BF0552}" presName="parentTextArrow" presStyleLbl="node1" presStyleIdx="1" presStyleCnt="3" custScaleX="78641" custScaleY="43323"/>
      <dgm:spPr/>
      <dgm:t>
        <a:bodyPr/>
        <a:lstStyle/>
        <a:p>
          <a:endParaRPr lang="ru-RU"/>
        </a:p>
      </dgm:t>
    </dgm:pt>
    <dgm:pt modelId="{9320AE4B-59EC-4311-9541-508BC1F70508}" type="pres">
      <dgm:prSet presAssocID="{CF6E2872-01B4-4D3C-B8A0-6D7078F4B841}" presName="sp" presStyleCnt="0"/>
      <dgm:spPr/>
    </dgm:pt>
    <dgm:pt modelId="{C3CE5E06-0D69-4EC3-819C-ADAF9B1F1E2C}" type="pres">
      <dgm:prSet presAssocID="{6DC71C5A-461B-444E-B778-CEADCC5C7C73}" presName="arrowAndChildren" presStyleCnt="0"/>
      <dgm:spPr/>
    </dgm:pt>
    <dgm:pt modelId="{98C189A1-317E-44EA-A760-F01449485A7D}" type="pres">
      <dgm:prSet presAssocID="{6DC71C5A-461B-444E-B778-CEADCC5C7C73}" presName="parentTextArrow" presStyleLbl="node1" presStyleIdx="2" presStyleCnt="3" custScaleX="78846" custScaleY="50974" custLinFactNeighborX="0" custLinFactNeighborY="-1855"/>
      <dgm:spPr/>
      <dgm:t>
        <a:bodyPr/>
        <a:lstStyle/>
        <a:p>
          <a:endParaRPr lang="ru-RU"/>
        </a:p>
      </dgm:t>
    </dgm:pt>
  </dgm:ptLst>
  <dgm:cxnLst>
    <dgm:cxn modelId="{A6F59AE7-6490-4FB7-86B3-C64E481B8E90}" type="presOf" srcId="{14BA7490-F0CC-484B-B38A-D0CCF6102E65}" destId="{97F2CD1F-0AE3-49B5-988D-66B35114C059}" srcOrd="0" destOrd="0" presId="urn:microsoft.com/office/officeart/2005/8/layout/process4"/>
    <dgm:cxn modelId="{34208BC2-AEEA-48FB-9EF4-B6B88A8B40FD}" srcId="{30F2439A-327C-40A7-B68D-EA8B3CA1B629}" destId="{6DC71C5A-461B-444E-B778-CEADCC5C7C73}" srcOrd="0" destOrd="0" parTransId="{408CA011-1919-4E3D-84BB-54DCFD719E99}" sibTransId="{CF6E2872-01B4-4D3C-B8A0-6D7078F4B841}"/>
    <dgm:cxn modelId="{82CFE1A5-1100-430B-900F-EC725095C152}" type="presOf" srcId="{30F2439A-327C-40A7-B68D-EA8B3CA1B629}" destId="{2D679D0D-F991-49B2-A4A2-AACD5C75B5B1}" srcOrd="0" destOrd="0" presId="urn:microsoft.com/office/officeart/2005/8/layout/process4"/>
    <dgm:cxn modelId="{862275F4-BB0F-4747-8A07-AD455AFF92D9}" type="presOf" srcId="{AE64604F-896A-4F80-9F6A-F56946BF0552}" destId="{190B8132-A71C-42CB-8DB2-75AF8C4E6FCF}" srcOrd="0" destOrd="0" presId="urn:microsoft.com/office/officeart/2005/8/layout/process4"/>
    <dgm:cxn modelId="{45C4B115-DAFD-442C-A516-DBF0A31542E2}" srcId="{30F2439A-327C-40A7-B68D-EA8B3CA1B629}" destId="{AE64604F-896A-4F80-9F6A-F56946BF0552}" srcOrd="1" destOrd="0" parTransId="{9632DAC1-CB51-4249-B88D-641A1765A833}" sibTransId="{3511733D-0320-48E9-95CB-F2D1F0ECAEF2}"/>
    <dgm:cxn modelId="{50050DCD-0055-40E7-BFD0-0B5124CCDF8A}" type="presOf" srcId="{6DC71C5A-461B-444E-B778-CEADCC5C7C73}" destId="{98C189A1-317E-44EA-A760-F01449485A7D}" srcOrd="0" destOrd="0" presId="urn:microsoft.com/office/officeart/2005/8/layout/process4"/>
    <dgm:cxn modelId="{939C388D-6B76-4914-B0AB-BEAA56655013}" srcId="{30F2439A-327C-40A7-B68D-EA8B3CA1B629}" destId="{14BA7490-F0CC-484B-B38A-D0CCF6102E65}" srcOrd="2" destOrd="0" parTransId="{3175DFC1-A8CE-46F9-B3B8-36C01E6C3D31}" sibTransId="{BD436B08-79CA-4EDD-BD48-282AF617F19F}"/>
    <dgm:cxn modelId="{E1439626-7746-4F8B-8D20-36E212796C5C}" type="presParOf" srcId="{2D679D0D-F991-49B2-A4A2-AACD5C75B5B1}" destId="{9DE88B32-0B79-433B-8931-48128F25064E}" srcOrd="0" destOrd="0" presId="urn:microsoft.com/office/officeart/2005/8/layout/process4"/>
    <dgm:cxn modelId="{B0B38078-C317-44E8-A8D3-ED9BEDA9D0A5}" type="presParOf" srcId="{9DE88B32-0B79-433B-8931-48128F25064E}" destId="{97F2CD1F-0AE3-49B5-988D-66B35114C059}" srcOrd="0" destOrd="0" presId="urn:microsoft.com/office/officeart/2005/8/layout/process4"/>
    <dgm:cxn modelId="{F09B9689-903B-448B-9C29-E21D56141BE7}" type="presParOf" srcId="{2D679D0D-F991-49B2-A4A2-AACD5C75B5B1}" destId="{92687260-0BFE-4405-A5F2-4D9FFDA38359}" srcOrd="1" destOrd="0" presId="urn:microsoft.com/office/officeart/2005/8/layout/process4"/>
    <dgm:cxn modelId="{BC2EE1D5-A2CA-461B-AAC2-2F6076A7E524}" type="presParOf" srcId="{2D679D0D-F991-49B2-A4A2-AACD5C75B5B1}" destId="{4A61A072-89E6-444E-B135-30F43DD885D4}" srcOrd="2" destOrd="0" presId="urn:microsoft.com/office/officeart/2005/8/layout/process4"/>
    <dgm:cxn modelId="{B1E504D9-6F9D-4293-9DB5-D6A353852D53}" type="presParOf" srcId="{4A61A072-89E6-444E-B135-30F43DD885D4}" destId="{190B8132-A71C-42CB-8DB2-75AF8C4E6FCF}" srcOrd="0" destOrd="0" presId="urn:microsoft.com/office/officeart/2005/8/layout/process4"/>
    <dgm:cxn modelId="{149D9F76-E5CD-4337-9178-95127E6E353F}" type="presParOf" srcId="{2D679D0D-F991-49B2-A4A2-AACD5C75B5B1}" destId="{9320AE4B-59EC-4311-9541-508BC1F70508}" srcOrd="3" destOrd="0" presId="urn:microsoft.com/office/officeart/2005/8/layout/process4"/>
    <dgm:cxn modelId="{25C3BF68-4662-4A78-A9AA-B4E7EB8D8FC7}" type="presParOf" srcId="{2D679D0D-F991-49B2-A4A2-AACD5C75B5B1}" destId="{C3CE5E06-0D69-4EC3-819C-ADAF9B1F1E2C}" srcOrd="4" destOrd="0" presId="urn:microsoft.com/office/officeart/2005/8/layout/process4"/>
    <dgm:cxn modelId="{F022EF7F-25DB-430A-842A-15C4E69E5219}" type="presParOf" srcId="{C3CE5E06-0D69-4EC3-819C-ADAF9B1F1E2C}" destId="{98C189A1-317E-44EA-A760-F01449485A7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522D98-64BE-4D90-9087-97B99C0B7081}" type="doc">
      <dgm:prSet loTypeId="urn:microsoft.com/office/officeart/2005/8/layout/radial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79C2C28-7E11-4451-A32E-65DE2DF8AF7B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Игровая деятельность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3DF6EE-281E-430E-B80D-29A078C6590D}" type="parTrans" cxnId="{77C551ED-70AF-4B8A-B1F5-578FD5506826}">
      <dgm:prSet/>
      <dgm:spPr/>
      <dgm:t>
        <a:bodyPr/>
        <a:lstStyle/>
        <a:p>
          <a:endParaRPr lang="ru-RU"/>
        </a:p>
      </dgm:t>
    </dgm:pt>
    <dgm:pt modelId="{F6ADF6B2-B796-4E90-9BEE-C47E655A0357}" type="sibTrans" cxnId="{77C551ED-70AF-4B8A-B1F5-578FD5506826}">
      <dgm:prSet/>
      <dgm:spPr/>
      <dgm:t>
        <a:bodyPr/>
        <a:lstStyle/>
        <a:p>
          <a:endParaRPr lang="ru-RU"/>
        </a:p>
      </dgm:t>
    </dgm:pt>
    <dgm:pt modelId="{9402B901-B292-4B5E-9EE0-8268D7BC839C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Коммуникативная деятельность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BC8825-88DB-4607-9B4A-1D8348A56AF4}" type="parTrans" cxnId="{13DE9577-8AB4-4C50-9328-33646F31AD72}">
      <dgm:prSet/>
      <dgm:spPr/>
      <dgm:t>
        <a:bodyPr/>
        <a:lstStyle/>
        <a:p>
          <a:endParaRPr lang="ru-RU"/>
        </a:p>
      </dgm:t>
    </dgm:pt>
    <dgm:pt modelId="{53D591D9-62A4-493C-A3FD-B91BA7712B7E}" type="sibTrans" cxnId="{13DE9577-8AB4-4C50-9328-33646F31AD72}">
      <dgm:prSet/>
      <dgm:spPr/>
      <dgm:t>
        <a:bodyPr/>
        <a:lstStyle/>
        <a:p>
          <a:endParaRPr lang="ru-RU"/>
        </a:p>
      </dgm:t>
    </dgm:pt>
    <dgm:pt modelId="{9C5BFFC8-D772-4C1C-9026-6E59BD682AEC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Конструктивно – модельная деятельность 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E085F3-866D-43EB-AC34-DE50198C6472}" type="parTrans" cxnId="{3CF8807E-28A6-467B-9B86-8DBD41352875}">
      <dgm:prSet/>
      <dgm:spPr/>
      <dgm:t>
        <a:bodyPr/>
        <a:lstStyle/>
        <a:p>
          <a:endParaRPr lang="ru-RU"/>
        </a:p>
      </dgm:t>
    </dgm:pt>
    <dgm:pt modelId="{87841BD0-D88E-40B2-AA4D-6E830EE96FE6}" type="sibTrans" cxnId="{3CF8807E-28A6-467B-9B86-8DBD41352875}">
      <dgm:prSet/>
      <dgm:spPr/>
      <dgm:t>
        <a:bodyPr/>
        <a:lstStyle/>
        <a:p>
          <a:endParaRPr lang="ru-RU"/>
        </a:p>
      </dgm:t>
    </dgm:pt>
    <dgm:pt modelId="{4E9475DB-C153-4539-9BE4-F2C8D28109D7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Музыкальная деятельность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61A4D8-3BB1-46F4-BCAA-BB024984F456}" type="parTrans" cxnId="{68F832B0-CB91-4B62-8D94-F60B830AD484}">
      <dgm:prSet/>
      <dgm:spPr/>
      <dgm:t>
        <a:bodyPr/>
        <a:lstStyle/>
        <a:p>
          <a:endParaRPr lang="ru-RU"/>
        </a:p>
      </dgm:t>
    </dgm:pt>
    <dgm:pt modelId="{8C1C3ABA-6C90-477A-B419-A2DA56C91F1B}" type="sibTrans" cxnId="{68F832B0-CB91-4B62-8D94-F60B830AD484}">
      <dgm:prSet/>
      <dgm:spPr/>
      <dgm:t>
        <a:bodyPr/>
        <a:lstStyle/>
        <a:p>
          <a:endParaRPr lang="ru-RU"/>
        </a:p>
      </dgm:t>
    </dgm:pt>
    <dgm:pt modelId="{95B76472-829A-488F-A288-D166ED611FB4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Изобразительная деятельность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A5D0F37-0B56-4CAB-976E-3E0398D95F46}" type="parTrans" cxnId="{CF1124F1-E5A9-4674-AAC1-0FDA05963083}">
      <dgm:prSet/>
      <dgm:spPr/>
      <dgm:t>
        <a:bodyPr/>
        <a:lstStyle/>
        <a:p>
          <a:endParaRPr lang="ru-RU"/>
        </a:p>
      </dgm:t>
    </dgm:pt>
    <dgm:pt modelId="{678E7F91-225C-4050-AAC3-09D4B779EC4E}" type="sibTrans" cxnId="{CF1124F1-E5A9-4674-AAC1-0FDA05963083}">
      <dgm:prSet/>
      <dgm:spPr/>
      <dgm:t>
        <a:bodyPr/>
        <a:lstStyle/>
        <a:p>
          <a:endParaRPr lang="ru-RU"/>
        </a:p>
      </dgm:t>
    </dgm:pt>
    <dgm:pt modelId="{47F10EDF-4279-411E-A352-9BAAE5B180AA}">
      <dgm:prSet phldrT="[Текст]" custT="1"/>
      <dgm:spPr/>
      <dgm:t>
        <a:bodyPr/>
        <a:lstStyle/>
        <a:p>
          <a:r>
            <a:rPr lang="ru-RU" sz="16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Виды детской деятельности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B9111D-B161-4124-A7A5-747A900175C3}" type="sibTrans" cxnId="{B878E5ED-B21C-4449-9CEB-268A4807D588}">
      <dgm:prSet/>
      <dgm:spPr/>
      <dgm:t>
        <a:bodyPr/>
        <a:lstStyle/>
        <a:p>
          <a:endParaRPr lang="ru-RU"/>
        </a:p>
      </dgm:t>
    </dgm:pt>
    <dgm:pt modelId="{C82B1FAD-DE1E-4DF4-A799-DEE102501CFA}" type="parTrans" cxnId="{B878E5ED-B21C-4449-9CEB-268A4807D588}">
      <dgm:prSet/>
      <dgm:spPr/>
      <dgm:t>
        <a:bodyPr/>
        <a:lstStyle/>
        <a:p>
          <a:endParaRPr lang="ru-RU"/>
        </a:p>
      </dgm:t>
    </dgm:pt>
    <dgm:pt modelId="{D0C464D8-F65C-49AE-A242-0F6518F93373}" type="pres">
      <dgm:prSet presAssocID="{31522D98-64BE-4D90-9087-97B99C0B708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3ED022-353D-4713-A3B4-89FC6F882674}" type="pres">
      <dgm:prSet presAssocID="{47F10EDF-4279-411E-A352-9BAAE5B180AA}" presName="centerShape" presStyleLbl="node0" presStyleIdx="0" presStyleCnt="1" custScaleX="121262"/>
      <dgm:spPr/>
      <dgm:t>
        <a:bodyPr/>
        <a:lstStyle/>
        <a:p>
          <a:endParaRPr lang="ru-RU"/>
        </a:p>
      </dgm:t>
    </dgm:pt>
    <dgm:pt modelId="{CF9A47C5-719E-4C85-882C-F4FBAE45102F}" type="pres">
      <dgm:prSet presAssocID="{203DF6EE-281E-430E-B80D-29A078C6590D}" presName="Name9" presStyleLbl="parChTrans1D2" presStyleIdx="0" presStyleCnt="5"/>
      <dgm:spPr/>
      <dgm:t>
        <a:bodyPr/>
        <a:lstStyle/>
        <a:p>
          <a:endParaRPr lang="ru-RU"/>
        </a:p>
      </dgm:t>
    </dgm:pt>
    <dgm:pt modelId="{6A5622C8-6A67-4A13-BE68-DBD80931FC42}" type="pres">
      <dgm:prSet presAssocID="{203DF6EE-281E-430E-B80D-29A078C6590D}" presName="connTx" presStyleLbl="parChTrans1D2" presStyleIdx="0" presStyleCnt="5"/>
      <dgm:spPr/>
      <dgm:t>
        <a:bodyPr/>
        <a:lstStyle/>
        <a:p>
          <a:endParaRPr lang="ru-RU"/>
        </a:p>
      </dgm:t>
    </dgm:pt>
    <dgm:pt modelId="{F656225F-6952-4E98-A67F-1A1659E5B7E1}" type="pres">
      <dgm:prSet presAssocID="{179C2C28-7E11-4451-A32E-65DE2DF8AF7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D60F41-6419-4542-8056-3A9BE5C0A93B}" type="pres">
      <dgm:prSet presAssocID="{02BC8825-88DB-4607-9B4A-1D8348A56AF4}" presName="Name9" presStyleLbl="parChTrans1D2" presStyleIdx="1" presStyleCnt="5"/>
      <dgm:spPr/>
      <dgm:t>
        <a:bodyPr/>
        <a:lstStyle/>
        <a:p>
          <a:endParaRPr lang="ru-RU"/>
        </a:p>
      </dgm:t>
    </dgm:pt>
    <dgm:pt modelId="{E026DBA8-ABC9-4DED-A899-420E3A9E2CF0}" type="pres">
      <dgm:prSet presAssocID="{02BC8825-88DB-4607-9B4A-1D8348A56AF4}" presName="connTx" presStyleLbl="parChTrans1D2" presStyleIdx="1" presStyleCnt="5"/>
      <dgm:spPr/>
      <dgm:t>
        <a:bodyPr/>
        <a:lstStyle/>
        <a:p>
          <a:endParaRPr lang="ru-RU"/>
        </a:p>
      </dgm:t>
    </dgm:pt>
    <dgm:pt modelId="{A00E8BA9-68B8-4500-A34A-7331D4D84116}" type="pres">
      <dgm:prSet presAssocID="{9402B901-B292-4B5E-9EE0-8268D7BC839C}" presName="node" presStyleLbl="node1" presStyleIdx="1" presStyleCnt="5" custScaleX="124316" custRadScaleRad="107386" custRadScaleInc="91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50FAE1-9B60-4CA9-A941-6AA5B9F9F38D}" type="pres">
      <dgm:prSet presAssocID="{22E085F3-866D-43EB-AC34-DE50198C6472}" presName="Name9" presStyleLbl="parChTrans1D2" presStyleIdx="2" presStyleCnt="5"/>
      <dgm:spPr/>
      <dgm:t>
        <a:bodyPr/>
        <a:lstStyle/>
        <a:p>
          <a:endParaRPr lang="ru-RU"/>
        </a:p>
      </dgm:t>
    </dgm:pt>
    <dgm:pt modelId="{18D3606F-89CE-46AF-913C-DB820AF926BB}" type="pres">
      <dgm:prSet presAssocID="{22E085F3-866D-43EB-AC34-DE50198C6472}" presName="connTx" presStyleLbl="parChTrans1D2" presStyleIdx="2" presStyleCnt="5"/>
      <dgm:spPr/>
      <dgm:t>
        <a:bodyPr/>
        <a:lstStyle/>
        <a:p>
          <a:endParaRPr lang="ru-RU"/>
        </a:p>
      </dgm:t>
    </dgm:pt>
    <dgm:pt modelId="{C176180C-76D3-41F1-B240-1F0B75052393}" type="pres">
      <dgm:prSet presAssocID="{9C5BFFC8-D772-4C1C-9026-6E59BD682AE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44D8B5-3499-4086-8AF3-6F0D54D5FD9A}" type="pres">
      <dgm:prSet presAssocID="{E861A4D8-3BB1-46F4-BCAA-BB024984F456}" presName="Name9" presStyleLbl="parChTrans1D2" presStyleIdx="3" presStyleCnt="5"/>
      <dgm:spPr/>
      <dgm:t>
        <a:bodyPr/>
        <a:lstStyle/>
        <a:p>
          <a:endParaRPr lang="ru-RU"/>
        </a:p>
      </dgm:t>
    </dgm:pt>
    <dgm:pt modelId="{7D3F25AD-402F-4B24-9CBD-D285D6CBCB08}" type="pres">
      <dgm:prSet presAssocID="{E861A4D8-3BB1-46F4-BCAA-BB024984F456}" presName="connTx" presStyleLbl="parChTrans1D2" presStyleIdx="3" presStyleCnt="5"/>
      <dgm:spPr/>
      <dgm:t>
        <a:bodyPr/>
        <a:lstStyle/>
        <a:p>
          <a:endParaRPr lang="ru-RU"/>
        </a:p>
      </dgm:t>
    </dgm:pt>
    <dgm:pt modelId="{DFBE60BC-034D-49AB-B736-B2C932BCBC8B}" type="pres">
      <dgm:prSet presAssocID="{4E9475DB-C153-4539-9BE4-F2C8D28109D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F3F941-4E69-4AAE-9D6C-46CBC27B1E75}" type="pres">
      <dgm:prSet presAssocID="{5A5D0F37-0B56-4CAB-976E-3E0398D95F46}" presName="Name9" presStyleLbl="parChTrans1D2" presStyleIdx="4" presStyleCnt="5"/>
      <dgm:spPr/>
      <dgm:t>
        <a:bodyPr/>
        <a:lstStyle/>
        <a:p>
          <a:endParaRPr lang="ru-RU"/>
        </a:p>
      </dgm:t>
    </dgm:pt>
    <dgm:pt modelId="{0B28A70E-84AE-4343-A7A2-8D767D9171EA}" type="pres">
      <dgm:prSet presAssocID="{5A5D0F37-0B56-4CAB-976E-3E0398D95F46}" presName="connTx" presStyleLbl="parChTrans1D2" presStyleIdx="4" presStyleCnt="5"/>
      <dgm:spPr/>
      <dgm:t>
        <a:bodyPr/>
        <a:lstStyle/>
        <a:p>
          <a:endParaRPr lang="ru-RU"/>
        </a:p>
      </dgm:t>
    </dgm:pt>
    <dgm:pt modelId="{A9BAAD73-0662-4664-9920-015E5E61B9AA}" type="pres">
      <dgm:prSet presAssocID="{95B76472-829A-488F-A288-D166ED611FB4}" presName="node" presStyleLbl="node1" presStyleIdx="4" presStyleCnt="5" custScaleX="128391" custRadScaleRad="104190" custRadScaleInc="-78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BA7DFE-7E5C-40B9-8CD2-A84BF181D60B}" type="presOf" srcId="{02BC8825-88DB-4607-9B4A-1D8348A56AF4}" destId="{E026DBA8-ABC9-4DED-A899-420E3A9E2CF0}" srcOrd="1" destOrd="0" presId="urn:microsoft.com/office/officeart/2005/8/layout/radial1"/>
    <dgm:cxn modelId="{D90479F3-ED2A-47E2-8DB2-058374C2A66D}" type="presOf" srcId="{5A5D0F37-0B56-4CAB-976E-3E0398D95F46}" destId="{0B28A70E-84AE-4343-A7A2-8D767D9171EA}" srcOrd="1" destOrd="0" presId="urn:microsoft.com/office/officeart/2005/8/layout/radial1"/>
    <dgm:cxn modelId="{3CF8807E-28A6-467B-9B86-8DBD41352875}" srcId="{47F10EDF-4279-411E-A352-9BAAE5B180AA}" destId="{9C5BFFC8-D772-4C1C-9026-6E59BD682AEC}" srcOrd="2" destOrd="0" parTransId="{22E085F3-866D-43EB-AC34-DE50198C6472}" sibTransId="{87841BD0-D88E-40B2-AA4D-6E830EE96FE6}"/>
    <dgm:cxn modelId="{3E166299-24E6-4DD4-B183-2996A31AE647}" type="presOf" srcId="{95B76472-829A-488F-A288-D166ED611FB4}" destId="{A9BAAD73-0662-4664-9920-015E5E61B9AA}" srcOrd="0" destOrd="0" presId="urn:microsoft.com/office/officeart/2005/8/layout/radial1"/>
    <dgm:cxn modelId="{68F832B0-CB91-4B62-8D94-F60B830AD484}" srcId="{47F10EDF-4279-411E-A352-9BAAE5B180AA}" destId="{4E9475DB-C153-4539-9BE4-F2C8D28109D7}" srcOrd="3" destOrd="0" parTransId="{E861A4D8-3BB1-46F4-BCAA-BB024984F456}" sibTransId="{8C1C3ABA-6C90-477A-B419-A2DA56C91F1B}"/>
    <dgm:cxn modelId="{C3C4969B-1683-4C24-B033-B00338FA842C}" type="presOf" srcId="{22E085F3-866D-43EB-AC34-DE50198C6472}" destId="{18D3606F-89CE-46AF-913C-DB820AF926BB}" srcOrd="1" destOrd="0" presId="urn:microsoft.com/office/officeart/2005/8/layout/radial1"/>
    <dgm:cxn modelId="{C0577BA7-A08E-41DD-9872-43B3BBD9C7C3}" type="presOf" srcId="{5A5D0F37-0B56-4CAB-976E-3E0398D95F46}" destId="{BFF3F941-4E69-4AAE-9D6C-46CBC27B1E75}" srcOrd="0" destOrd="0" presId="urn:microsoft.com/office/officeart/2005/8/layout/radial1"/>
    <dgm:cxn modelId="{32492C9A-E253-4330-B4C6-1FF88F51ABD2}" type="presOf" srcId="{47F10EDF-4279-411E-A352-9BAAE5B180AA}" destId="{F53ED022-353D-4713-A3B4-89FC6F882674}" srcOrd="0" destOrd="0" presId="urn:microsoft.com/office/officeart/2005/8/layout/radial1"/>
    <dgm:cxn modelId="{11D7D3A5-3C87-4D17-AD18-FDFD4617C418}" type="presOf" srcId="{22E085F3-866D-43EB-AC34-DE50198C6472}" destId="{D750FAE1-9B60-4CA9-A941-6AA5B9F9F38D}" srcOrd="0" destOrd="0" presId="urn:microsoft.com/office/officeart/2005/8/layout/radial1"/>
    <dgm:cxn modelId="{3FCE81F4-F1A4-494C-B4E7-C12CD2F4DC29}" type="presOf" srcId="{31522D98-64BE-4D90-9087-97B99C0B7081}" destId="{D0C464D8-F65C-49AE-A242-0F6518F93373}" srcOrd="0" destOrd="0" presId="urn:microsoft.com/office/officeart/2005/8/layout/radial1"/>
    <dgm:cxn modelId="{FBCB9EB0-FA91-4AD8-B7C2-E23505D21EB2}" type="presOf" srcId="{02BC8825-88DB-4607-9B4A-1D8348A56AF4}" destId="{62D60F41-6419-4542-8056-3A9BE5C0A93B}" srcOrd="0" destOrd="0" presId="urn:microsoft.com/office/officeart/2005/8/layout/radial1"/>
    <dgm:cxn modelId="{90E3F136-4E38-4C9A-B870-51972CCAE1AB}" type="presOf" srcId="{203DF6EE-281E-430E-B80D-29A078C6590D}" destId="{6A5622C8-6A67-4A13-BE68-DBD80931FC42}" srcOrd="1" destOrd="0" presId="urn:microsoft.com/office/officeart/2005/8/layout/radial1"/>
    <dgm:cxn modelId="{13DE9577-8AB4-4C50-9328-33646F31AD72}" srcId="{47F10EDF-4279-411E-A352-9BAAE5B180AA}" destId="{9402B901-B292-4B5E-9EE0-8268D7BC839C}" srcOrd="1" destOrd="0" parTransId="{02BC8825-88DB-4607-9B4A-1D8348A56AF4}" sibTransId="{53D591D9-62A4-493C-A3FD-B91BA7712B7E}"/>
    <dgm:cxn modelId="{10918BB9-F220-4B12-A2BB-EF0CA7ABB015}" type="presOf" srcId="{E861A4D8-3BB1-46F4-BCAA-BB024984F456}" destId="{7D3F25AD-402F-4B24-9CBD-D285D6CBCB08}" srcOrd="1" destOrd="0" presId="urn:microsoft.com/office/officeart/2005/8/layout/radial1"/>
    <dgm:cxn modelId="{902ACFB9-48F2-4CE4-BCC9-ADAC2AF75BEC}" type="presOf" srcId="{4E9475DB-C153-4539-9BE4-F2C8D28109D7}" destId="{DFBE60BC-034D-49AB-B736-B2C932BCBC8B}" srcOrd="0" destOrd="0" presId="urn:microsoft.com/office/officeart/2005/8/layout/radial1"/>
    <dgm:cxn modelId="{C444EAB6-1603-400F-8CA9-DB71A68376F2}" type="presOf" srcId="{9C5BFFC8-D772-4C1C-9026-6E59BD682AEC}" destId="{C176180C-76D3-41F1-B240-1F0B75052393}" srcOrd="0" destOrd="0" presId="urn:microsoft.com/office/officeart/2005/8/layout/radial1"/>
    <dgm:cxn modelId="{77C551ED-70AF-4B8A-B1F5-578FD5506826}" srcId="{47F10EDF-4279-411E-A352-9BAAE5B180AA}" destId="{179C2C28-7E11-4451-A32E-65DE2DF8AF7B}" srcOrd="0" destOrd="0" parTransId="{203DF6EE-281E-430E-B80D-29A078C6590D}" sibTransId="{F6ADF6B2-B796-4E90-9BEE-C47E655A0357}"/>
    <dgm:cxn modelId="{FA2030AD-1D35-40A1-83A4-AD0409E55DA7}" type="presOf" srcId="{E861A4D8-3BB1-46F4-BCAA-BB024984F456}" destId="{8D44D8B5-3499-4086-8AF3-6F0D54D5FD9A}" srcOrd="0" destOrd="0" presId="urn:microsoft.com/office/officeart/2005/8/layout/radial1"/>
    <dgm:cxn modelId="{CF1124F1-E5A9-4674-AAC1-0FDA05963083}" srcId="{47F10EDF-4279-411E-A352-9BAAE5B180AA}" destId="{95B76472-829A-488F-A288-D166ED611FB4}" srcOrd="4" destOrd="0" parTransId="{5A5D0F37-0B56-4CAB-976E-3E0398D95F46}" sibTransId="{678E7F91-225C-4050-AAC3-09D4B779EC4E}"/>
    <dgm:cxn modelId="{B878E5ED-B21C-4449-9CEB-268A4807D588}" srcId="{31522D98-64BE-4D90-9087-97B99C0B7081}" destId="{47F10EDF-4279-411E-A352-9BAAE5B180AA}" srcOrd="0" destOrd="0" parTransId="{C82B1FAD-DE1E-4DF4-A799-DEE102501CFA}" sibTransId="{ADB9111D-B161-4124-A7A5-747A900175C3}"/>
    <dgm:cxn modelId="{F40C444A-BDD6-477E-89E4-7B97DAC35471}" type="presOf" srcId="{9402B901-B292-4B5E-9EE0-8268D7BC839C}" destId="{A00E8BA9-68B8-4500-A34A-7331D4D84116}" srcOrd="0" destOrd="0" presId="urn:microsoft.com/office/officeart/2005/8/layout/radial1"/>
    <dgm:cxn modelId="{C6985E40-F87E-4EF4-9651-711279913CA3}" type="presOf" srcId="{179C2C28-7E11-4451-A32E-65DE2DF8AF7B}" destId="{F656225F-6952-4E98-A67F-1A1659E5B7E1}" srcOrd="0" destOrd="0" presId="urn:microsoft.com/office/officeart/2005/8/layout/radial1"/>
    <dgm:cxn modelId="{530C21E2-717C-4CFD-858C-CB81A4AF1D8E}" type="presOf" srcId="{203DF6EE-281E-430E-B80D-29A078C6590D}" destId="{CF9A47C5-719E-4C85-882C-F4FBAE45102F}" srcOrd="0" destOrd="0" presId="urn:microsoft.com/office/officeart/2005/8/layout/radial1"/>
    <dgm:cxn modelId="{7831468E-79F5-4F43-8D49-6EF124A10617}" type="presParOf" srcId="{D0C464D8-F65C-49AE-A242-0F6518F93373}" destId="{F53ED022-353D-4713-A3B4-89FC6F882674}" srcOrd="0" destOrd="0" presId="urn:microsoft.com/office/officeart/2005/8/layout/radial1"/>
    <dgm:cxn modelId="{42A74C82-D59A-4504-A100-6DC15D868798}" type="presParOf" srcId="{D0C464D8-F65C-49AE-A242-0F6518F93373}" destId="{CF9A47C5-719E-4C85-882C-F4FBAE45102F}" srcOrd="1" destOrd="0" presId="urn:microsoft.com/office/officeart/2005/8/layout/radial1"/>
    <dgm:cxn modelId="{0AF60B13-FEB5-4868-B496-3E23884043E7}" type="presParOf" srcId="{CF9A47C5-719E-4C85-882C-F4FBAE45102F}" destId="{6A5622C8-6A67-4A13-BE68-DBD80931FC42}" srcOrd="0" destOrd="0" presId="urn:microsoft.com/office/officeart/2005/8/layout/radial1"/>
    <dgm:cxn modelId="{449477F1-3115-4C66-AEF5-5D813EF92D48}" type="presParOf" srcId="{D0C464D8-F65C-49AE-A242-0F6518F93373}" destId="{F656225F-6952-4E98-A67F-1A1659E5B7E1}" srcOrd="2" destOrd="0" presId="urn:microsoft.com/office/officeart/2005/8/layout/radial1"/>
    <dgm:cxn modelId="{C67D90F3-F390-4407-A16D-BF7519EB9486}" type="presParOf" srcId="{D0C464D8-F65C-49AE-A242-0F6518F93373}" destId="{62D60F41-6419-4542-8056-3A9BE5C0A93B}" srcOrd="3" destOrd="0" presId="urn:microsoft.com/office/officeart/2005/8/layout/radial1"/>
    <dgm:cxn modelId="{8364E8B8-6172-472E-92A4-FE69737FF2FF}" type="presParOf" srcId="{62D60F41-6419-4542-8056-3A9BE5C0A93B}" destId="{E026DBA8-ABC9-4DED-A899-420E3A9E2CF0}" srcOrd="0" destOrd="0" presId="urn:microsoft.com/office/officeart/2005/8/layout/radial1"/>
    <dgm:cxn modelId="{6217049C-8C95-41E8-B237-1582FC262498}" type="presParOf" srcId="{D0C464D8-F65C-49AE-A242-0F6518F93373}" destId="{A00E8BA9-68B8-4500-A34A-7331D4D84116}" srcOrd="4" destOrd="0" presId="urn:microsoft.com/office/officeart/2005/8/layout/radial1"/>
    <dgm:cxn modelId="{9AA3A08A-F6C3-425B-820B-181A015B7AAD}" type="presParOf" srcId="{D0C464D8-F65C-49AE-A242-0F6518F93373}" destId="{D750FAE1-9B60-4CA9-A941-6AA5B9F9F38D}" srcOrd="5" destOrd="0" presId="urn:microsoft.com/office/officeart/2005/8/layout/radial1"/>
    <dgm:cxn modelId="{C1227083-3F26-4E75-AF87-996E787953CC}" type="presParOf" srcId="{D750FAE1-9B60-4CA9-A941-6AA5B9F9F38D}" destId="{18D3606F-89CE-46AF-913C-DB820AF926BB}" srcOrd="0" destOrd="0" presId="urn:microsoft.com/office/officeart/2005/8/layout/radial1"/>
    <dgm:cxn modelId="{DD972162-B82D-47C3-BE88-EE7CF423AB7E}" type="presParOf" srcId="{D0C464D8-F65C-49AE-A242-0F6518F93373}" destId="{C176180C-76D3-41F1-B240-1F0B75052393}" srcOrd="6" destOrd="0" presId="urn:microsoft.com/office/officeart/2005/8/layout/radial1"/>
    <dgm:cxn modelId="{32ECAA77-75F4-4899-9DBA-9732D488B65B}" type="presParOf" srcId="{D0C464D8-F65C-49AE-A242-0F6518F93373}" destId="{8D44D8B5-3499-4086-8AF3-6F0D54D5FD9A}" srcOrd="7" destOrd="0" presId="urn:microsoft.com/office/officeart/2005/8/layout/radial1"/>
    <dgm:cxn modelId="{47BB7C37-BA62-42F8-B312-9DCF67D63D5D}" type="presParOf" srcId="{8D44D8B5-3499-4086-8AF3-6F0D54D5FD9A}" destId="{7D3F25AD-402F-4B24-9CBD-D285D6CBCB08}" srcOrd="0" destOrd="0" presId="urn:microsoft.com/office/officeart/2005/8/layout/radial1"/>
    <dgm:cxn modelId="{5B7DB85C-CEA0-4603-AB67-BE3B28B72628}" type="presParOf" srcId="{D0C464D8-F65C-49AE-A242-0F6518F93373}" destId="{DFBE60BC-034D-49AB-B736-B2C932BCBC8B}" srcOrd="8" destOrd="0" presId="urn:microsoft.com/office/officeart/2005/8/layout/radial1"/>
    <dgm:cxn modelId="{7D0C8A17-41E2-4DEC-AA4D-6EA4D341DC17}" type="presParOf" srcId="{D0C464D8-F65C-49AE-A242-0F6518F93373}" destId="{BFF3F941-4E69-4AAE-9D6C-46CBC27B1E75}" srcOrd="9" destOrd="0" presId="urn:microsoft.com/office/officeart/2005/8/layout/radial1"/>
    <dgm:cxn modelId="{0331EA4E-8350-414E-B8B6-F4F9D4CF569E}" type="presParOf" srcId="{BFF3F941-4E69-4AAE-9D6C-46CBC27B1E75}" destId="{0B28A70E-84AE-4343-A7A2-8D767D9171EA}" srcOrd="0" destOrd="0" presId="urn:microsoft.com/office/officeart/2005/8/layout/radial1"/>
    <dgm:cxn modelId="{44F000D6-338C-4E5D-A10B-5D742F3A0425}" type="presParOf" srcId="{D0C464D8-F65C-49AE-A242-0F6518F93373}" destId="{A9BAAD73-0662-4664-9920-015E5E61B9AA}" srcOrd="10" destOrd="0" presId="urn:microsoft.com/office/officeart/2005/8/layout/radial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F2CD1F-0AE3-49B5-988D-66B35114C059}">
      <dsp:nvSpPr>
        <dsp:cNvPr id="0" name=""/>
        <dsp:cNvSpPr/>
      </dsp:nvSpPr>
      <dsp:spPr>
        <a:xfrm>
          <a:off x="792093" y="3643104"/>
          <a:ext cx="5904644" cy="103625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Заключительный 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(итоговое мероприятие, рефлексия)</a:t>
          </a:r>
          <a:b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endParaRPr lang="ru-RU" sz="2400" u="sng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92093" y="3643104"/>
        <a:ext cx="5904644" cy="1036256"/>
      </dsp:txXfrm>
    </dsp:sp>
    <dsp:sp modelId="{190B8132-A71C-42CB-8DB2-75AF8C4E6FCF}">
      <dsp:nvSpPr>
        <dsp:cNvPr id="0" name=""/>
        <dsp:cNvSpPr/>
      </dsp:nvSpPr>
      <dsp:spPr>
        <a:xfrm rot="10800000">
          <a:off x="799769" y="1973001"/>
          <a:ext cx="5889292" cy="1708566"/>
        </a:xfrm>
        <a:prstGeom prst="upArrowCallou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Технологический (реализация)</a:t>
          </a:r>
          <a:r>
            <a:rPr lang="ru-RU" sz="2400" b="1" kern="1200" dirty="0" smtClean="0"/>
            <a:t/>
          </a:r>
          <a:br>
            <a:rPr lang="ru-RU" sz="2400" b="1" kern="1200" dirty="0" smtClean="0"/>
          </a:b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799769" y="1973001"/>
        <a:ext cx="5889292" cy="1110175"/>
      </dsp:txXfrm>
    </dsp:sp>
    <dsp:sp modelId="{98C189A1-317E-44EA-A760-F01449485A7D}">
      <dsp:nvSpPr>
        <dsp:cNvPr id="0" name=""/>
        <dsp:cNvSpPr/>
      </dsp:nvSpPr>
      <dsp:spPr>
        <a:xfrm rot="10800000">
          <a:off x="792093" y="0"/>
          <a:ext cx="5904644" cy="2010305"/>
        </a:xfrm>
        <a:prstGeom prst="upArrowCallou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Подготовительный (моделирование и проектирование )</a:t>
          </a:r>
          <a:r>
            <a:rPr lang="ru-RU" sz="1800" b="1" u="sng" kern="1200" dirty="0" smtClean="0"/>
            <a:t/>
          </a:r>
          <a:br>
            <a:rPr lang="ru-RU" sz="1800" b="1" u="sng" kern="1200" dirty="0" smtClean="0"/>
          </a:br>
          <a:r>
            <a:rPr lang="ru-RU" sz="1800" b="1" u="sng" kern="1200" dirty="0" smtClean="0"/>
            <a:t/>
          </a:r>
          <a:br>
            <a:rPr lang="ru-RU" sz="1800" b="1" u="sng" kern="1200" dirty="0" smtClean="0"/>
          </a:br>
          <a:endParaRPr lang="ru-RU" sz="1800" u="sng" kern="1200" dirty="0"/>
        </a:p>
      </dsp:txBody>
      <dsp:txXfrm rot="10800000">
        <a:off x="792093" y="0"/>
        <a:ext cx="5904644" cy="13062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3ED022-353D-4713-A3B4-89FC6F882674}">
      <dsp:nvSpPr>
        <dsp:cNvPr id="0" name=""/>
        <dsp:cNvSpPr/>
      </dsp:nvSpPr>
      <dsp:spPr>
        <a:xfrm>
          <a:off x="3128472" y="2071899"/>
          <a:ext cx="1912087" cy="15768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Виды детской деятельности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08491" y="2302819"/>
        <a:ext cx="1352049" cy="1114983"/>
      </dsp:txXfrm>
    </dsp:sp>
    <dsp:sp modelId="{CF9A47C5-719E-4C85-882C-F4FBAE45102F}">
      <dsp:nvSpPr>
        <dsp:cNvPr id="0" name=""/>
        <dsp:cNvSpPr/>
      </dsp:nvSpPr>
      <dsp:spPr>
        <a:xfrm rot="16200000">
          <a:off x="3846578" y="1816521"/>
          <a:ext cx="475874" cy="34881"/>
        </a:xfrm>
        <a:custGeom>
          <a:avLst/>
          <a:gdLst/>
          <a:ahLst/>
          <a:cxnLst/>
          <a:rect l="0" t="0" r="0" b="0"/>
          <a:pathLst>
            <a:path>
              <a:moveTo>
                <a:pt x="0" y="17440"/>
              </a:moveTo>
              <a:lnTo>
                <a:pt x="475874" y="1744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72619" y="1822065"/>
        <a:ext cx="23793" cy="23793"/>
      </dsp:txXfrm>
    </dsp:sp>
    <dsp:sp modelId="{F656225F-6952-4E98-A67F-1A1659E5B7E1}">
      <dsp:nvSpPr>
        <dsp:cNvPr id="0" name=""/>
        <dsp:cNvSpPr/>
      </dsp:nvSpPr>
      <dsp:spPr>
        <a:xfrm>
          <a:off x="3296104" y="19201"/>
          <a:ext cx="1576823" cy="157682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Игровая деятельность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27024" y="250121"/>
        <a:ext cx="1114983" cy="1114983"/>
      </dsp:txXfrm>
    </dsp:sp>
    <dsp:sp modelId="{62D60F41-6419-4542-8056-3A9BE5C0A93B}">
      <dsp:nvSpPr>
        <dsp:cNvPr id="0" name=""/>
        <dsp:cNvSpPr/>
      </dsp:nvSpPr>
      <dsp:spPr>
        <a:xfrm rot="20717402">
          <a:off x="4990608" y="2565729"/>
          <a:ext cx="299116" cy="34881"/>
        </a:xfrm>
        <a:custGeom>
          <a:avLst/>
          <a:gdLst/>
          <a:ahLst/>
          <a:cxnLst/>
          <a:rect l="0" t="0" r="0" b="0"/>
          <a:pathLst>
            <a:path>
              <a:moveTo>
                <a:pt x="0" y="17440"/>
              </a:moveTo>
              <a:lnTo>
                <a:pt x="299116" y="1744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32688" y="2575692"/>
        <a:ext cx="14955" cy="14955"/>
      </dsp:txXfrm>
    </dsp:sp>
    <dsp:sp modelId="{A00E8BA9-68B8-4500-A34A-7331D4D84116}">
      <dsp:nvSpPr>
        <dsp:cNvPr id="0" name=""/>
        <dsp:cNvSpPr/>
      </dsp:nvSpPr>
      <dsp:spPr>
        <a:xfrm>
          <a:off x="5236455" y="1512167"/>
          <a:ext cx="1960243" cy="157682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Коммуникативная деятельность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23526" y="1743087"/>
        <a:ext cx="1386101" cy="1114983"/>
      </dsp:txXfrm>
    </dsp:sp>
    <dsp:sp modelId="{D750FAE1-9B60-4CA9-A941-6AA5B9F9F38D}">
      <dsp:nvSpPr>
        <dsp:cNvPr id="0" name=""/>
        <dsp:cNvSpPr/>
      </dsp:nvSpPr>
      <dsp:spPr>
        <a:xfrm rot="3240000">
          <a:off x="4487604" y="3692440"/>
          <a:ext cx="428320" cy="34881"/>
        </a:xfrm>
        <a:custGeom>
          <a:avLst/>
          <a:gdLst/>
          <a:ahLst/>
          <a:cxnLst/>
          <a:rect l="0" t="0" r="0" b="0"/>
          <a:pathLst>
            <a:path>
              <a:moveTo>
                <a:pt x="0" y="17440"/>
              </a:moveTo>
              <a:lnTo>
                <a:pt x="428320" y="1744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691056" y="3699173"/>
        <a:ext cx="21416" cy="21416"/>
      </dsp:txXfrm>
    </dsp:sp>
    <dsp:sp modelId="{C176180C-76D3-41F1-B240-1F0B75052393}">
      <dsp:nvSpPr>
        <dsp:cNvPr id="0" name=""/>
        <dsp:cNvSpPr/>
      </dsp:nvSpPr>
      <dsp:spPr>
        <a:xfrm>
          <a:off x="4502649" y="3732567"/>
          <a:ext cx="1576823" cy="157682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Конструктивно – модельная деятельность 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33569" y="3963487"/>
        <a:ext cx="1114983" cy="1114983"/>
      </dsp:txXfrm>
    </dsp:sp>
    <dsp:sp modelId="{8D44D8B5-3499-4086-8AF3-6F0D54D5FD9A}">
      <dsp:nvSpPr>
        <dsp:cNvPr id="0" name=""/>
        <dsp:cNvSpPr/>
      </dsp:nvSpPr>
      <dsp:spPr>
        <a:xfrm rot="7560000">
          <a:off x="3253107" y="3692440"/>
          <a:ext cx="428320" cy="34881"/>
        </a:xfrm>
        <a:custGeom>
          <a:avLst/>
          <a:gdLst/>
          <a:ahLst/>
          <a:cxnLst/>
          <a:rect l="0" t="0" r="0" b="0"/>
          <a:pathLst>
            <a:path>
              <a:moveTo>
                <a:pt x="0" y="17440"/>
              </a:moveTo>
              <a:lnTo>
                <a:pt x="428320" y="1744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456559" y="3699173"/>
        <a:ext cx="21416" cy="21416"/>
      </dsp:txXfrm>
    </dsp:sp>
    <dsp:sp modelId="{DFBE60BC-034D-49AB-B736-B2C932BCBC8B}">
      <dsp:nvSpPr>
        <dsp:cNvPr id="0" name=""/>
        <dsp:cNvSpPr/>
      </dsp:nvSpPr>
      <dsp:spPr>
        <a:xfrm>
          <a:off x="2089558" y="3732567"/>
          <a:ext cx="1576823" cy="157682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Музыкальная деятельность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20478" y="3963487"/>
        <a:ext cx="1114983" cy="1114983"/>
      </dsp:txXfrm>
    </dsp:sp>
    <dsp:sp modelId="{BFF3F941-4E69-4AAE-9D6C-46CBC27B1E75}">
      <dsp:nvSpPr>
        <dsp:cNvPr id="0" name=""/>
        <dsp:cNvSpPr/>
      </dsp:nvSpPr>
      <dsp:spPr>
        <a:xfrm rot="11710310">
          <a:off x="2972712" y="2569480"/>
          <a:ext cx="207210" cy="34881"/>
        </a:xfrm>
        <a:custGeom>
          <a:avLst/>
          <a:gdLst/>
          <a:ahLst/>
          <a:cxnLst/>
          <a:rect l="0" t="0" r="0" b="0"/>
          <a:pathLst>
            <a:path>
              <a:moveTo>
                <a:pt x="0" y="17440"/>
              </a:moveTo>
              <a:lnTo>
                <a:pt x="207210" y="1744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071137" y="2581741"/>
        <a:ext cx="10360" cy="10360"/>
      </dsp:txXfrm>
    </dsp:sp>
    <dsp:sp modelId="{A9BAAD73-0662-4664-9920-015E5E61B9AA}">
      <dsp:nvSpPr>
        <dsp:cNvPr id="0" name=""/>
        <dsp:cNvSpPr/>
      </dsp:nvSpPr>
      <dsp:spPr>
        <a:xfrm>
          <a:off x="1008104" y="1512168"/>
          <a:ext cx="2024498" cy="157682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Изобразительная деятельность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04585" y="1743088"/>
        <a:ext cx="1431536" cy="11149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3A3BC-AE9B-4060-93BD-F7531B5D6088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7DA2D-033C-4F42-B271-80C34039BB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55509-2658-42B0-BE4F-B50FB0E18CFF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101EA-11FB-4B2E-B010-20417F025F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4D06E-DC43-4911-87AB-6B3C44A63ADD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C2532-C4F8-4EB3-92D1-7E5482F49C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пр4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0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D84A8-3FE9-4BEB-8B69-297AFE9710FB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A6239-45C5-4BA7-9E76-5A9B7011D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FB8F8-235B-4FB0-BB2E-B2BDC92C3835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CA1AC-EFE3-41C7-B3C1-0265F4FE76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98B11-5736-468A-BC90-AF17A15CCD45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D8ED-517F-4CCC-8ECC-CB9396FE79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6B97D-AE2D-4982-962E-3FE5CCA86FE5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A3555-A0F6-40A8-9C88-D5F8779DF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7626A-0EDB-45E7-8924-8A49BD72261D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DD78D-BDDB-4FB9-8DBA-4A51DBD0AC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8AE6A-9F91-4AB4-A370-FB6E72FDD493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9BC20-DBB2-44D4-B6B2-B16772489B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1EB77-B21B-4E1F-9F3E-BE817E8C6DBC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A5DD0-5488-4887-BB6A-2FE001627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34C4F-4D71-4097-9A29-1880BF8F8C72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F8F7-5EBB-4FCB-95A9-DA5DB974E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3C98F3-0844-4A1A-9B5B-C9085CABCF38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B3E953-52D3-46B6-B377-FDD512F04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mb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gif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gi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5.jpeg"/><Relationship Id="rId4" Type="http://schemas.openxmlformats.org/officeDocument/2006/relationships/image" Target="../media/image94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3"/>
          <p:cNvSpPr>
            <a:spLocks noGrp="1"/>
          </p:cNvSpPr>
          <p:nvPr>
            <p:ph type="ctrTitle"/>
          </p:nvPr>
        </p:nvSpPr>
        <p:spPr>
          <a:xfrm>
            <a:off x="971550" y="620713"/>
            <a:ext cx="6840538" cy="808037"/>
          </a:xfrm>
          <a:solidFill>
            <a:srgbClr val="FF0000"/>
          </a:solidFill>
          <a:ln>
            <a:solidFill>
              <a:srgbClr val="C00000"/>
            </a:solidFill>
          </a:ln>
        </p:spPr>
        <p:txBody>
          <a:bodyPr/>
          <a:lstStyle/>
          <a:p>
            <a:pPr eaLnBrk="1" hangingPunct="1"/>
            <a:r>
              <a:rPr lang="ru-RU" sz="2000" dirty="0" smtClean="0"/>
              <a:t>Муниципальное бюджетное дошкольное образовательное учреждение «Детский сад «Солнышко» г. Вуктыл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03350" y="1714500"/>
            <a:ext cx="6369050" cy="2571750"/>
          </a:xfrm>
          <a:solidFill>
            <a:srgbClr val="FFFF00"/>
          </a:solidFill>
          <a:ln>
            <a:solidFill>
              <a:srgbClr val="C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Педагогический проект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«Школа </a:t>
            </a:r>
          </a:p>
          <a:p>
            <a:pPr eaLnBrk="1" hangingPunct="1">
              <a:defRPr/>
            </a:pPr>
            <a:r>
              <a:rPr lang="ru-RU" sz="4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пешеходных наук»</a:t>
            </a:r>
            <a:br>
              <a:rPr lang="ru-RU" sz="4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Подготовительная к школе группа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5" name="Прямоугольник 5"/>
          <p:cNvSpPr>
            <a:spLocks noChangeArrowheads="1"/>
          </p:cNvSpPr>
          <p:nvPr/>
        </p:nvSpPr>
        <p:spPr bwMode="auto">
          <a:xfrm>
            <a:off x="2627313" y="4709577"/>
            <a:ext cx="5184775" cy="1138773"/>
          </a:xfrm>
          <a:prstGeom prst="rect">
            <a:avLst/>
          </a:prstGeom>
          <a:solidFill>
            <a:srgbClr val="00B05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         Составил: воспитатель  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                          Плаксина О. Л.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          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3316" name="Прямоугольник 6"/>
          <p:cNvSpPr>
            <a:spLocks noChangeArrowheads="1"/>
          </p:cNvSpPr>
          <p:nvPr/>
        </p:nvSpPr>
        <p:spPr bwMode="auto">
          <a:xfrm>
            <a:off x="3786188" y="5429250"/>
            <a:ext cx="1714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 animBg="1"/>
      <p:bldP spid="5" grpId="0" uiExpand="1" build="p" animBg="1"/>
      <p:bldP spid="133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088" y="549275"/>
            <a:ext cx="7416800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</a:p>
          <a:p>
            <a:pPr algn="ctr">
              <a:defRPr/>
            </a:pPr>
            <a:r>
              <a:rPr lang="ru-RU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 </a:t>
            </a:r>
            <a:r>
              <a:rPr lang="ru-RU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этап проекта (подготовительный)</a:t>
            </a:r>
            <a:endParaRPr lang="ru-RU" sz="3200" u="sng" dirty="0">
              <a:solidFill>
                <a:srgbClr val="FF0000"/>
              </a:solidFill>
            </a:endParaRPr>
          </a:p>
        </p:txBody>
      </p:sp>
      <p:sp>
        <p:nvSpPr>
          <p:cNvPr id="22530" name="Прямоугольник 3"/>
          <p:cNvSpPr>
            <a:spLocks noChangeArrowheads="1"/>
          </p:cNvSpPr>
          <p:nvPr/>
        </p:nvSpPr>
        <p:spPr bwMode="auto">
          <a:xfrm>
            <a:off x="900113" y="1474788"/>
            <a:ext cx="6119812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Calibri" pitchFamily="34" charset="0"/>
              </a:rPr>
              <a:t>Задачи:</a:t>
            </a:r>
            <a:endParaRPr lang="ru-RU" sz="2400" dirty="0">
              <a:solidFill>
                <a:srgbClr val="0070C0"/>
              </a:solidFill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ru-RU" sz="2000" b="1" dirty="0">
                <a:solidFill>
                  <a:schemeClr val="accent2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Calibri" pitchFamily="34" charset="0"/>
              </a:rPr>
              <a:t>Довести до участников проекта важность данной проблемы; Разместить в родительском уголке материал и рекомендации по проекту</a:t>
            </a:r>
          </a:p>
          <a:p>
            <a:pPr>
              <a:buFontTx/>
              <a:buChar char="•"/>
            </a:pPr>
            <a:endParaRPr lang="ru-RU" sz="2000" b="1" dirty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ru-RU" sz="2000" b="1" dirty="0">
                <a:solidFill>
                  <a:srgbClr val="002060"/>
                </a:solidFill>
              </a:rPr>
              <a:t>Создать интерес к проекту, мотивацию к дальнейшей деятельности.</a:t>
            </a:r>
          </a:p>
          <a:p>
            <a:endParaRPr lang="ru-RU" sz="2000" b="1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Calibri" pitchFamily="34" charset="0"/>
              </a:rPr>
              <a:t> Спроектировать пути решения   проблемы</a:t>
            </a:r>
          </a:p>
          <a:p>
            <a:r>
              <a:rPr lang="ru-RU" sz="2000" b="1" dirty="0">
                <a:solidFill>
                  <a:srgbClr val="002060"/>
                </a:solidFill>
                <a:latin typeface="Calibri" pitchFamily="34" charset="0"/>
              </a:rPr>
              <a:t> (составить план мероприятий)</a:t>
            </a:r>
          </a:p>
          <a:p>
            <a:endParaRPr lang="ru-RU" sz="2000" b="1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Calibri" pitchFamily="34" charset="0"/>
              </a:rPr>
              <a:t> Подобрать   художественную   литературу, наглядно-дидактические пособия,                                                                                                                                              игровой   материал для детей.</a:t>
            </a:r>
          </a:p>
        </p:txBody>
      </p:sp>
      <p:pic>
        <p:nvPicPr>
          <p:cNvPr id="22531" name="Picture 2" descr="C:\Users\admin\Pictures\ПДД - картинки\article11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4005263"/>
            <a:ext cx="2232025" cy="2232025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5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476250"/>
            <a:ext cx="7343775" cy="94138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 УСЛОВИЙ </a:t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САМОСТОЯТЕЛЬНОЙ ДЕЯТЕЛЬНОСТИ ДЕТЕЙ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9" name="Picture 2" descr="C:\Users\admin\Pictures\дети\105___01\IMG_077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2294" y="4429132"/>
            <a:ext cx="1949825" cy="1880188"/>
          </a:xfrm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8" name="Picture 4" descr="C:\Users\admin\Pictures\дети\105___01\IMG_078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72200" y="1412776"/>
            <a:ext cx="1925808" cy="2232248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29" name="Picture 5" descr="C:\Users\admin\Pictures\дети\105___01\IMG_078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3789040"/>
            <a:ext cx="1749103" cy="2304256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  <a:sp3d>
            <a:bevelT/>
          </a:sp3d>
        </p:spPr>
      </p:pic>
      <p:pic>
        <p:nvPicPr>
          <p:cNvPr id="1032" name="Picture 8" descr="C:\Users\admin\Pictures\дети\105___01\IMG_0783.JPG"/>
          <p:cNvPicPr>
            <a:picLocks noChangeAspect="1" noChangeArrowheads="1"/>
          </p:cNvPicPr>
          <p:nvPr/>
        </p:nvPicPr>
        <p:blipFill>
          <a:blip r:embed="rId5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149080"/>
            <a:ext cx="2808312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3" name="Picture 9" descr="C:\Users\admin\Pictures\дети\105___01\IMG_0779.JPG"/>
          <p:cNvPicPr>
            <a:picLocks noChangeAspect="1" noChangeArrowheads="1"/>
          </p:cNvPicPr>
          <p:nvPr/>
        </p:nvPicPr>
        <p:blipFill>
          <a:blip r:embed="rId6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789040"/>
            <a:ext cx="1635596" cy="2412000"/>
          </a:xfrm>
          <a:prstGeom prst="rect">
            <a:avLst/>
          </a:prstGeom>
          <a:noFill/>
          <a:scene3d>
            <a:camera prst="perspectiveHeroicExtremeRightFacing"/>
            <a:lightRig rig="threePt" dir="t"/>
          </a:scene3d>
          <a:sp3d>
            <a:bevelT/>
          </a:sp3d>
        </p:spPr>
      </p:pic>
      <p:pic>
        <p:nvPicPr>
          <p:cNvPr id="10" name="Picture 7" descr="C:\Users\admin\Pictures\дети\105___01\IMG_077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844824"/>
            <a:ext cx="2232248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Left"/>
            <a:lightRig rig="threePt" dir="t"/>
          </a:scene3d>
        </p:spPr>
      </p:pic>
      <p:pic>
        <p:nvPicPr>
          <p:cNvPr id="23560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341438"/>
            <a:ext cx="3719512" cy="278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724532219"/>
              </p:ext>
            </p:extLst>
          </p:nvPr>
        </p:nvGraphicFramePr>
        <p:xfrm>
          <a:off x="539552" y="980728"/>
          <a:ext cx="8136904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691680" y="476672"/>
            <a:ext cx="59164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этап (технологический)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320962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113" y="549275"/>
            <a:ext cx="7343775" cy="830997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область 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«Социально – коммуникативное развитие»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5602" name="Прямоугольник 2"/>
          <p:cNvSpPr>
            <a:spLocks noChangeArrowheads="1"/>
          </p:cNvSpPr>
          <p:nvPr/>
        </p:nvSpPr>
        <p:spPr bwMode="auto">
          <a:xfrm>
            <a:off x="900113" y="1557338"/>
            <a:ext cx="4032250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/>
              <a:t> Целевая прогулка - Экскурсия «Улицы нашего города»;</a:t>
            </a:r>
          </a:p>
          <a:p>
            <a:pPr>
              <a:buFont typeface="Wingdings" pitchFamily="2" charset="2"/>
              <a:buChar char="ü"/>
            </a:pPr>
            <a:r>
              <a:rPr lang="ru-RU" b="1" dirty="0"/>
              <a:t> Встреча с сотрудником ГИБДД;</a:t>
            </a:r>
          </a:p>
          <a:p>
            <a:pPr>
              <a:buFont typeface="Wingdings" pitchFamily="2" charset="2"/>
              <a:buChar char="ü"/>
            </a:pPr>
            <a:r>
              <a:rPr lang="ru-RU" b="1" dirty="0"/>
              <a:t>  составление загадок о дорожных знаках;</a:t>
            </a:r>
          </a:p>
          <a:p>
            <a:pPr>
              <a:buFont typeface="Wingdings" pitchFamily="2" charset="2"/>
              <a:buChar char="ü"/>
            </a:pPr>
            <a:r>
              <a:rPr lang="ru-RU" b="1" dirty="0"/>
              <a:t> Рассматривание и составление  рассказов по картинам «Улицы города», «Дорожные ситуации»;</a:t>
            </a:r>
          </a:p>
          <a:p>
            <a:pPr>
              <a:buFont typeface="Wingdings" pitchFamily="2" charset="2"/>
              <a:buChar char="ü"/>
            </a:pPr>
            <a:r>
              <a:rPr lang="ru-RU" b="1" dirty="0"/>
              <a:t> Д/игры «Дорожная азбука», «Учим дорожные знаки», лото «Дорожные знаки»;</a:t>
            </a:r>
          </a:p>
          <a:p>
            <a:pPr>
              <a:buFont typeface="Wingdings" pitchFamily="2" charset="2"/>
              <a:buChar char="ü"/>
            </a:pPr>
            <a:r>
              <a:rPr lang="ru-RU" b="1" dirty="0"/>
              <a:t> Экскурсия в библиотеку просмотр спектакля «Зачем нужны дорожные знаки?»;</a:t>
            </a:r>
          </a:p>
          <a:p>
            <a:pPr>
              <a:buFont typeface="Wingdings" pitchFamily="2" charset="2"/>
              <a:buChar char="ü"/>
            </a:pPr>
            <a:r>
              <a:rPr lang="ru-RU" b="1" dirty="0"/>
              <a:t> Моделирование – проектирование «Улицы большого города»</a:t>
            </a:r>
          </a:p>
          <a:p>
            <a:endParaRPr lang="ru-RU" b="1" dirty="0"/>
          </a:p>
        </p:txBody>
      </p:sp>
      <p:pic>
        <p:nvPicPr>
          <p:cNvPr id="25603" name="Picture 3" descr="C:\Users\admin\Pictures\дети\104___12\IMG_07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916832"/>
            <a:ext cx="2519858" cy="3599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560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971426"/>
            <a:ext cx="3240359" cy="22895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5712" y="1638953"/>
            <a:ext cx="3171202" cy="2265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1192" y="1816111"/>
            <a:ext cx="3199904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628" name="Заголовок 4"/>
          <p:cNvSpPr>
            <a:spLocks noGrp="1"/>
          </p:cNvSpPr>
          <p:nvPr>
            <p:ph type="title"/>
          </p:nvPr>
        </p:nvSpPr>
        <p:spPr>
          <a:xfrm>
            <a:off x="1042988" y="549275"/>
            <a:ext cx="7129462" cy="1022350"/>
          </a:xfrm>
          <a:solidFill>
            <a:srgbClr val="FFFF00"/>
          </a:solidFill>
        </p:spPr>
        <p:txBody>
          <a:bodyPr/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область </a:t>
            </a:r>
            <a:b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«Социально – коммуникативное развитие»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400" b="1" dirty="0" smtClean="0"/>
              <a:t>целевая </a:t>
            </a:r>
            <a:r>
              <a:rPr lang="ru-RU" sz="2400" b="1" dirty="0" smtClean="0"/>
              <a:t>прогулка  «Улицы нашего города»</a:t>
            </a:r>
          </a:p>
        </p:txBody>
      </p:sp>
      <p:pic>
        <p:nvPicPr>
          <p:cNvPr id="26629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3357563"/>
            <a:ext cx="3948112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Pictures\дети\104___12\IMG_05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95275" y="2290751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00113" y="549275"/>
            <a:ext cx="7272337" cy="868363"/>
          </a:xfrm>
          <a:solidFill>
            <a:srgbClr val="FFFF00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Встреча с сотрудником ГИБДД  - капитаном полиции  Жига Владимиром  Петровичем: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«Ваша жизнь ребята, в ваших руках !»</a:t>
            </a:r>
            <a:endParaRPr lang="ru-RU" sz="2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1714488"/>
            <a:ext cx="3528392" cy="23762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00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4214818"/>
            <a:ext cx="2592288" cy="2088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perspectiveLeft"/>
            <a:lightRig rig="threePt" dir="t"/>
          </a:scene3d>
          <a:sp3d>
            <a:bevelT/>
          </a:sp3d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4214818"/>
            <a:ext cx="2624410" cy="20328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perspectiveRight"/>
            <a:lightRig rig="threePt" dir="t"/>
          </a:scene3d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3240360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484784"/>
            <a:ext cx="3415928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005064"/>
            <a:ext cx="3168352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077072"/>
            <a:ext cx="3384376" cy="21839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27088" y="476250"/>
            <a:ext cx="7416800" cy="941388"/>
          </a:xfrm>
          <a:solidFill>
            <a:srgbClr val="FFFF00"/>
          </a:solidFill>
          <a:ln w="38100">
            <a:solidFill>
              <a:srgbClr val="00B05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нас в гостях инспектор ГИБДД </a:t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Ягодкина Юлия Михайловна 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787704"/>
            <a:ext cx="2808312" cy="3907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453369"/>
            <a:ext cx="2664297" cy="2422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855" y="3987388"/>
            <a:ext cx="2664297" cy="22005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99592" y="409281"/>
            <a:ext cx="7343775" cy="1077613"/>
          </a:xfrm>
          <a:solidFill>
            <a:srgbClr val="FFFF00"/>
          </a:solidFill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область </a:t>
            </a:r>
            <a:b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«Социально – коммуникативное развитие»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b="1" dirty="0" smtClean="0"/>
              <a:t>Беседа </a:t>
            </a:r>
            <a:r>
              <a:rPr lang="ru-RU" sz="2000" b="1" dirty="0" smtClean="0"/>
              <a:t>о правилах поведения на дорогах.</a:t>
            </a:r>
            <a:br>
              <a:rPr lang="ru-RU" sz="2000" b="1" dirty="0" smtClean="0"/>
            </a:br>
            <a:endParaRPr lang="ru-RU" sz="20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9" y="601648"/>
            <a:ext cx="7416800" cy="1459199"/>
          </a:xfr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область </a:t>
            </a:r>
            <a:b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«Социально – коммуникативное развитие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Игровая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Сюжетно- ролевая игра «Водители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пешеходы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  <p:pic>
        <p:nvPicPr>
          <p:cNvPr id="1032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63621">
            <a:off x="4939641" y="2384849"/>
            <a:ext cx="3168352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636912"/>
            <a:ext cx="2505749" cy="2077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7349" y="2605055"/>
            <a:ext cx="2376772" cy="3511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549275"/>
            <a:ext cx="280828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549275"/>
            <a:ext cx="312737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4005263"/>
            <a:ext cx="280828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4005263"/>
            <a:ext cx="30559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900113" y="2780506"/>
            <a:ext cx="7343775" cy="1152525"/>
          </a:xfr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Правила дорожные                    детям знать положено</a:t>
            </a:r>
          </a:p>
        </p:txBody>
      </p:sp>
      <p:pic>
        <p:nvPicPr>
          <p:cNvPr id="32774" name="Picture 6" descr="C:\Users\admin\Pictures\ПДД - картинки\5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549275"/>
            <a:ext cx="129698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7" descr="C:\Users\admin\Pictures\ПДД - картинки\pred005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4005263"/>
            <a:ext cx="1296988" cy="228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900113" y="549275"/>
            <a:ext cx="7416800" cy="5688013"/>
          </a:xfrm>
          <a:solidFill>
            <a:srgbClr val="FFFF00"/>
          </a:solidFill>
        </p:spPr>
        <p:txBody>
          <a:bodyPr anchor="t"/>
          <a:lstStyle/>
          <a:p>
            <a:pPr eaLnBrk="1" hangingPunct="1">
              <a:defRPr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</a:t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социальная значимость проекта</a:t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 прогнозам Всемирной организации здравоохранения количество пострадавших в дорожно – транспортных происшествиях в ближайшем будущем будет только расти.</a:t>
            </a:r>
            <a:b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Скорость движения, интенсивность транспортных потоков на улицах нашего города быстро возрастает </a:t>
            </a:r>
            <a:b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будут увеличиваться в дальнейшем.</a:t>
            </a:r>
            <a:b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Нынешним детям предстоит жить при несравненно большей  агрессивности автомобильного движения, а потому </a:t>
            </a:r>
            <a:b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 каждым днём всё сложнее обеспечить их безопасность.</a:t>
            </a:r>
            <a:b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Очень важно с дошкольного возраста формировать у детей навыки безопасного поведения на дороге, улицах . </a:t>
            </a:r>
            <a:r>
              <a:rPr lang="ru-RU" sz="2000" b="1" i="1" u="sng" dirty="0" smtClean="0">
                <a:solidFill>
                  <a:srgbClr val="FF0000"/>
                </a:solidFill>
              </a:rPr>
              <a:t/>
            </a:r>
            <a:br>
              <a:rPr lang="ru-RU" sz="2000" b="1" i="1" u="sng" dirty="0" smtClean="0">
                <a:solidFill>
                  <a:srgbClr val="FF0000"/>
                </a:solidFill>
              </a:rPr>
            </a:br>
            <a:r>
              <a:rPr lang="ru-RU" sz="2000" b="1" i="1" dirty="0" smtClean="0"/>
              <a:t>Данный проект направлен на формирование основ безопасного поведения детей старшего дошкольного возраста на дорогах, для того, чтобы уберечь наших детей от ДТП, </a:t>
            </a:r>
            <a:r>
              <a:rPr lang="ru-RU" sz="2000" b="1" i="1" dirty="0" smtClean="0">
                <a:solidFill>
                  <a:srgbClr val="FF0000"/>
                </a:solidFill>
              </a:rPr>
              <a:t>сохранить их жизнь и здоровье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549275"/>
            <a:ext cx="3036887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549275"/>
            <a:ext cx="2747962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4005263"/>
            <a:ext cx="2592387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4005263"/>
            <a:ext cx="3130550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4005263"/>
            <a:ext cx="1511300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1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549275"/>
            <a:ext cx="13684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9" name="Текст 25"/>
          <p:cNvSpPr>
            <a:spLocks noGrp="1"/>
          </p:cNvSpPr>
          <p:nvPr>
            <p:ph type="body" idx="4294967295"/>
          </p:nvPr>
        </p:nvSpPr>
        <p:spPr>
          <a:xfrm>
            <a:off x="827088" y="2636838"/>
            <a:ext cx="7489825" cy="1296987"/>
          </a:xfr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Совместная образовательная деятельность: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Беседа о дорожных знаках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область </a:t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«Социально – коммуникативное развитие»</a:t>
            </a:r>
            <a:b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800" b="1" dirty="0" smtClean="0"/>
              <a:t>  </a:t>
            </a:r>
            <a:endParaRPr lang="ru-RU" sz="800" b="1" dirty="0" smtClean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37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37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337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337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9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077072"/>
            <a:ext cx="2520279" cy="2111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37586" y="476672"/>
            <a:ext cx="7416800" cy="1728192"/>
          </a:xfr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область </a:t>
            </a:r>
            <a:b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«Социально – коммуникативное развитие»</a:t>
            </a:r>
            <a:b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Игровая деятельность</a:t>
            </a:r>
            <a:b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Дидактические </a:t>
            </a: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игры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20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852936"/>
            <a:ext cx="244827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003" y="1844824"/>
            <a:ext cx="252028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077072"/>
            <a:ext cx="223224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736812"/>
            <a:ext cx="22322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476250"/>
            <a:ext cx="7488237" cy="941388"/>
          </a:xfrm>
          <a:solidFill>
            <a:srgbClr val="FFFF00"/>
          </a:solidFill>
          <a:ln w="28575">
            <a:solidFill>
              <a:srgbClr val="00B05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область </a:t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«Художественно – эстетическое развитие»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866" name="Текст 7"/>
          <p:cNvSpPr>
            <a:spLocks noGrp="1"/>
          </p:cNvSpPr>
          <p:nvPr>
            <p:ph type="body" idx="1"/>
          </p:nvPr>
        </p:nvSpPr>
        <p:spPr>
          <a:xfrm>
            <a:off x="1187450" y="1535113"/>
            <a:ext cx="1800225" cy="6397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6867" name="Содержимое 8"/>
          <p:cNvSpPr>
            <a:spLocks noGrp="1"/>
          </p:cNvSpPr>
          <p:nvPr>
            <p:ph sz="half" idx="2"/>
          </p:nvPr>
        </p:nvSpPr>
        <p:spPr>
          <a:xfrm>
            <a:off x="1331913" y="2781300"/>
            <a:ext cx="1511300" cy="33448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3563888" y="1484784"/>
            <a:ext cx="2088232" cy="4824536"/>
          </a:xfrm>
          <a:solidFill>
            <a:srgbClr val="92D050"/>
          </a:solidFill>
          <a:ln w="28575">
            <a:solidFill>
              <a:srgbClr val="0070C0"/>
            </a:solidFill>
          </a:ln>
        </p:spPr>
        <p:txBody>
          <a:bodyPr>
            <a:prstTxWarp prst="textDeflateInflate">
              <a:avLst/>
            </a:prstTxWarp>
          </a:bodyPr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Творческая мастерская</a:t>
            </a:r>
            <a:endParaRPr lang="ru-RU" sz="1400" dirty="0" smtClean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endParaRPr lang="ru-RU" sz="1400" dirty="0" smtClean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endParaRPr lang="ru-RU" sz="1400" dirty="0" smtClean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endParaRPr lang="ru-RU" sz="1400" dirty="0" smtClean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endParaRPr lang="ru-RU" sz="1400" dirty="0" smtClean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endParaRPr lang="ru-RU" sz="1400" dirty="0" smtClean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endParaRPr lang="ru-RU" sz="1400" dirty="0" smtClean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endParaRPr lang="ru-RU" sz="1400" dirty="0" smtClean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«Улицы большого города»</a:t>
            </a:r>
          </a:p>
        </p:txBody>
      </p:sp>
      <p:sp>
        <p:nvSpPr>
          <p:cNvPr id="36869" name="Содержимое 10"/>
          <p:cNvSpPr>
            <a:spLocks noGrp="1"/>
          </p:cNvSpPr>
          <p:nvPr>
            <p:ph sz="quarter" idx="4"/>
          </p:nvPr>
        </p:nvSpPr>
        <p:spPr>
          <a:xfrm>
            <a:off x="5940425" y="2924175"/>
            <a:ext cx="1871663" cy="320198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933056"/>
            <a:ext cx="3024335" cy="2268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1484784"/>
            <a:ext cx="2886590" cy="2268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933056"/>
            <a:ext cx="3024335" cy="2268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3035233" cy="22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348880"/>
            <a:ext cx="2784310" cy="237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9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088" y="476249"/>
            <a:ext cx="7489825" cy="1085651"/>
          </a:xfrm>
          <a:solidFill>
            <a:srgbClr val="FFFF00"/>
          </a:solidFill>
          <a:ln w="28575">
            <a:solidFill>
              <a:srgbClr val="00B05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область </a:t>
            </a:r>
            <a:b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«Художественно – эстетическое развитие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/>
              <a:t>лепка </a:t>
            </a:r>
            <a:r>
              <a:rPr lang="ru-RU" sz="2000" b="1" dirty="0" smtClean="0"/>
              <a:t>«Инспектор ГИБДД», рисование «На улицах города</a:t>
            </a:r>
            <a:r>
              <a:rPr lang="ru-RU" sz="2000" b="1" dirty="0" smtClean="0">
                <a:solidFill>
                  <a:srgbClr val="FF0000"/>
                </a:solidFill>
              </a:rPr>
              <a:t>»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961" y="1606079"/>
            <a:ext cx="268829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542877"/>
            <a:ext cx="2736304" cy="2052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484784"/>
            <a:ext cx="1724149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861048"/>
            <a:ext cx="2520280" cy="22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861048"/>
            <a:ext cx="2448272" cy="2304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861048"/>
            <a:ext cx="2411313" cy="234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476250"/>
            <a:ext cx="7489825" cy="1368574"/>
          </a:xfrm>
          <a:solidFill>
            <a:srgbClr val="FFFF00"/>
          </a:solidFill>
          <a:ln>
            <a:solidFill>
              <a:srgbClr val="00B05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2400" b="1" dirty="0">
                <a:solidFill>
                  <a:srgbClr val="FF0000"/>
                </a:solidFill>
              </a:rPr>
              <a:t>ОО «Социально – коммуникативное развитие»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/>
              <a:t>Интерактивная беседа в детской  библиотеке </a:t>
            </a:r>
            <a:br>
              <a:rPr lang="ru-RU" sz="2000" b="1" dirty="0" smtClean="0"/>
            </a:br>
            <a:r>
              <a:rPr lang="ru-RU" sz="2000" b="1" dirty="0" smtClean="0"/>
              <a:t>с просмотром кукольного спектакля по ПДД.</a:t>
            </a:r>
            <a:br>
              <a:rPr lang="ru-RU" sz="2000" b="1" dirty="0" smtClean="0"/>
            </a:br>
            <a:endParaRPr lang="ru-RU" sz="20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276" y="1665309"/>
            <a:ext cx="3283868" cy="23351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8830" y="1673335"/>
            <a:ext cx="3278259" cy="23271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4000504"/>
            <a:ext cx="3243210" cy="2281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4033866"/>
            <a:ext cx="3134664" cy="22476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3648405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1973" y="3356992"/>
            <a:ext cx="3871978" cy="29039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620688"/>
            <a:ext cx="3415928" cy="25619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645024"/>
            <a:ext cx="3347268" cy="25644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476250"/>
            <a:ext cx="7343775" cy="1081088"/>
          </a:xfr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</a:t>
            </a:r>
            <a:r>
              <a:rPr lang="ru-RU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этап заключительный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Физкультурный досуг «ДОРОЖНЫЕ СТАРТЫ»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86" name="Текст 6"/>
          <p:cNvSpPr>
            <a:spLocks noGrp="1"/>
          </p:cNvSpPr>
          <p:nvPr>
            <p:ph type="body" idx="1"/>
          </p:nvPr>
        </p:nvSpPr>
        <p:spPr>
          <a:xfrm>
            <a:off x="900113" y="1535113"/>
            <a:ext cx="3597275" cy="669925"/>
          </a:xfrm>
        </p:spPr>
        <p:txBody>
          <a:bodyPr/>
          <a:lstStyle/>
          <a:p>
            <a:pPr algn="ctr" eaLnBrk="1" hangingPunct="1"/>
            <a:r>
              <a:rPr lang="ru-RU" sz="2800" u="sng" dirty="0" smtClean="0"/>
              <a:t>Члены жюри:</a:t>
            </a:r>
          </a:p>
        </p:txBody>
      </p:sp>
      <p:sp>
        <p:nvSpPr>
          <p:cNvPr id="41987" name="Содержимое 7"/>
          <p:cNvSpPr>
            <a:spLocks noGrp="1"/>
          </p:cNvSpPr>
          <p:nvPr>
            <p:ph sz="half" idx="2"/>
          </p:nvPr>
        </p:nvSpPr>
        <p:spPr>
          <a:xfrm>
            <a:off x="900113" y="2174875"/>
            <a:ext cx="3597275" cy="3951288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7030A0"/>
                </a:solidFill>
              </a:rPr>
              <a:t>Ягодкина Ю.М.</a:t>
            </a:r>
          </a:p>
          <a:p>
            <a:pPr eaLnBrk="1" hangingPunct="1"/>
            <a:r>
              <a:rPr lang="ru-RU" b="1" dirty="0" err="1" smtClean="0">
                <a:solidFill>
                  <a:srgbClr val="7030A0"/>
                </a:solidFill>
              </a:rPr>
              <a:t>Гува</a:t>
            </a:r>
            <a:r>
              <a:rPr lang="ru-RU" b="1" dirty="0" smtClean="0">
                <a:solidFill>
                  <a:srgbClr val="7030A0"/>
                </a:solidFill>
              </a:rPr>
              <a:t> Р.А.</a:t>
            </a:r>
          </a:p>
          <a:p>
            <a:pPr eaLnBrk="1" hangingPunct="1"/>
            <a:r>
              <a:rPr lang="ru-RU" b="1" dirty="0" smtClean="0">
                <a:solidFill>
                  <a:srgbClr val="7030A0"/>
                </a:solidFill>
              </a:rPr>
              <a:t>Тумина О.П.</a:t>
            </a:r>
          </a:p>
        </p:txBody>
      </p:sp>
      <p:sp>
        <p:nvSpPr>
          <p:cNvPr id="41988" name="Текст 8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598863" cy="741362"/>
          </a:xfrm>
        </p:spPr>
        <p:txBody>
          <a:bodyPr/>
          <a:lstStyle/>
          <a:p>
            <a:pPr algn="ctr" eaLnBrk="1" hangingPunct="1"/>
            <a:r>
              <a:rPr lang="ru-RU" sz="2200" u="sng" dirty="0" smtClean="0"/>
              <a:t>Инструктор по физическому воспитанию</a:t>
            </a:r>
          </a:p>
        </p:txBody>
      </p:sp>
      <p:sp>
        <p:nvSpPr>
          <p:cNvPr id="41989" name="Содержимое 9"/>
          <p:cNvSpPr>
            <a:spLocks noGrp="1"/>
          </p:cNvSpPr>
          <p:nvPr>
            <p:ph sz="quarter" idx="4"/>
          </p:nvPr>
        </p:nvSpPr>
        <p:spPr>
          <a:xfrm>
            <a:off x="4643438" y="2492375"/>
            <a:ext cx="3600450" cy="3633788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7030A0"/>
                </a:solidFill>
              </a:rPr>
              <a:t>Досова Л.А.</a:t>
            </a:r>
          </a:p>
          <a:p>
            <a:pPr eaLnBrk="1" hangingPunct="1">
              <a:buFont typeface="Arial" charset="0"/>
              <a:buNone/>
            </a:pPr>
            <a:endParaRPr lang="ru-RU" b="1" dirty="0" smtClean="0">
              <a:solidFill>
                <a:srgbClr val="7030A0"/>
              </a:solidFill>
            </a:endParaRPr>
          </a:p>
        </p:txBody>
      </p:sp>
      <p:pic>
        <p:nvPicPr>
          <p:cNvPr id="4199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500438"/>
            <a:ext cx="360045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500438"/>
            <a:ext cx="3552825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1986" grpId="0" build="p"/>
      <p:bldP spid="41987" grpId="0" build="p"/>
      <p:bldP spid="41988" grpId="0" build="p"/>
      <p:bldP spid="4198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3578225"/>
            <a:ext cx="3167062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644900"/>
            <a:ext cx="3294062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549275"/>
            <a:ext cx="3071813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Текст 10"/>
          <p:cNvSpPr>
            <a:spLocks noGrp="1"/>
          </p:cNvSpPr>
          <p:nvPr>
            <p:ph type="body" idx="4294967295"/>
          </p:nvPr>
        </p:nvSpPr>
        <p:spPr>
          <a:xfrm>
            <a:off x="827088" y="2781300"/>
            <a:ext cx="7343775" cy="863600"/>
          </a:xfrm>
          <a:solidFill>
            <a:srgbClr val="FFFF00"/>
          </a:solidFill>
          <a:ln>
            <a:solidFill>
              <a:srgbClr val="FF0000"/>
            </a:solidFill>
          </a:ln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Приветствуем команды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ДОРОЖНЫЕ ЗНАКИ</a:t>
            </a:r>
            <a:r>
              <a:rPr lang="ru-RU" sz="2400" dirty="0" smtClean="0"/>
              <a:t>                        </a:t>
            </a: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СВЕТОФОРЧИКИ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301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549275"/>
            <a:ext cx="3024187" cy="222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1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1000"/>
                                        <p:tgtEl>
                                          <p:spTgt spid="43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1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1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3743325"/>
            <a:ext cx="3384550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476250"/>
            <a:ext cx="3275013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476250"/>
            <a:ext cx="33845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3716338"/>
            <a:ext cx="3419475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Текст 6"/>
          <p:cNvSpPr>
            <a:spLocks noGrp="1"/>
          </p:cNvSpPr>
          <p:nvPr>
            <p:ph type="body" idx="4294967295"/>
          </p:nvPr>
        </p:nvSpPr>
        <p:spPr>
          <a:xfrm>
            <a:off x="900113" y="2924175"/>
            <a:ext cx="7343775" cy="809625"/>
          </a:xfrm>
          <a:solidFill>
            <a:srgbClr val="FFFF00"/>
          </a:solidFill>
          <a:ln>
            <a:solidFill>
              <a:srgbClr val="00B050"/>
            </a:solidFill>
          </a:ln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Команды показали свою подготовленность и знания</a:t>
            </a:r>
          </a:p>
          <a:p>
            <a:pPr algn="ctr" eaLnBrk="1" hangingPunct="1">
              <a:buFont typeface="Arial" charset="0"/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ПРАВИЛ ДОРОЖНОГО ДВИЖЕНИЯ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0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4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uiExpand="1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5"/>
          <p:cNvSpPr>
            <a:spLocks noGrp="1"/>
          </p:cNvSpPr>
          <p:nvPr>
            <p:ph type="title"/>
          </p:nvPr>
        </p:nvSpPr>
        <p:spPr>
          <a:xfrm>
            <a:off x="928688" y="571500"/>
            <a:ext cx="7345362" cy="1077913"/>
          </a:xfr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/>
          <a:lstStyle/>
          <a:p>
            <a:pPr eaLnBrk="1" hangingPunct="1"/>
            <a:r>
              <a:rPr lang="ru-RU" sz="2400" b="1" i="1" dirty="0" smtClean="0">
                <a:solidFill>
                  <a:srgbClr val="FF0000"/>
                </a:solidFill>
              </a:rPr>
              <a:t>Продукт проекта – выставка детского рисунка </a:t>
            </a:r>
            <a:r>
              <a:rPr lang="ru-RU" sz="2000" b="1" i="1" dirty="0" smtClean="0">
                <a:solidFill>
                  <a:srgbClr val="0070C0"/>
                </a:solidFill>
              </a:rPr>
              <a:t>«Правила движения знаю, соблюдаю,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в детский сад всё время смело я шагаю!»</a:t>
            </a: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38" y="1714500"/>
            <a:ext cx="3644900" cy="455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3" y="1714500"/>
            <a:ext cx="3074987" cy="454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Прямоугольник 4"/>
          <p:cNvSpPr>
            <a:spLocks noChangeArrowheads="1"/>
          </p:cNvSpPr>
          <p:nvPr/>
        </p:nvSpPr>
        <p:spPr bwMode="auto">
          <a:xfrm flipH="1">
            <a:off x="4857750" y="5572125"/>
            <a:ext cx="3429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Ягодкина Ю.В. с подарком </a:t>
            </a:r>
          </a:p>
          <a:p>
            <a:pPr algn="ctr"/>
            <a:r>
              <a:rPr lang="ru-RU" b="1" i="1" dirty="0">
                <a:solidFill>
                  <a:srgbClr val="FF0000"/>
                </a:solidFill>
              </a:rPr>
              <a:t>сотрудникам  ГИБДД</a:t>
            </a:r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5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7" grpId="0" animBg="1"/>
      <p:bldP spid="450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00113" y="549275"/>
            <a:ext cx="7272337" cy="575945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у старших дошкольников основ безопасного поведения в жизни, на дороге, на улицах города, культуры взаимодействия со всеми участниками дорожного движения; 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содействие воспитанию законопослушного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гражданина своей страны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2" name="Picture 2" descr="G:\картинки для оформления сайта и др\безопасность\ПДД\анимашки-ПДД\8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688" y="4929188"/>
            <a:ext cx="1414462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G:\картинки для оформления сайта и др\безопасность\ПДД\1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63" y="4924425"/>
            <a:ext cx="1335087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1268413"/>
            <a:ext cx="280828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900113" y="549275"/>
            <a:ext cx="7329487" cy="792163"/>
          </a:xfr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Взаимодействие с семьями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083" name="Текст 9"/>
          <p:cNvSpPr>
            <a:spLocks noGrp="1"/>
          </p:cNvSpPr>
          <p:nvPr>
            <p:ph type="body" idx="4294967295"/>
          </p:nvPr>
        </p:nvSpPr>
        <p:spPr>
          <a:xfrm>
            <a:off x="900113" y="1412875"/>
            <a:ext cx="4176712" cy="762000"/>
          </a:xfrm>
        </p:spPr>
        <p:txBody>
          <a:bodyPr/>
          <a:lstStyle/>
          <a:p>
            <a:pPr eaLnBrk="1" hangingPunct="1"/>
            <a:r>
              <a:rPr lang="ru-RU" sz="2000" b="1" dirty="0" smtClean="0"/>
              <a:t>Пополнилась </a:t>
            </a:r>
            <a:r>
              <a:rPr lang="ru-RU" sz="2000" b="1" dirty="0" smtClean="0"/>
              <a:t>РППС </a:t>
            </a:r>
            <a:r>
              <a:rPr lang="ru-RU" sz="2000" b="1" dirty="0" smtClean="0"/>
              <a:t>группы новыми играми;</a:t>
            </a:r>
          </a:p>
        </p:txBody>
      </p:sp>
      <p:sp>
        <p:nvSpPr>
          <p:cNvPr id="46084" name="Содержимое 10"/>
          <p:cNvSpPr>
            <a:spLocks noGrp="1"/>
          </p:cNvSpPr>
          <p:nvPr>
            <p:ph sz="half" idx="4294967295"/>
          </p:nvPr>
        </p:nvSpPr>
        <p:spPr>
          <a:xfrm>
            <a:off x="900113" y="2174875"/>
            <a:ext cx="4386262" cy="3951288"/>
          </a:xfrm>
        </p:spPr>
        <p:txBody>
          <a:bodyPr/>
          <a:lstStyle/>
          <a:p>
            <a:pPr eaLnBrk="1" hangingPunct="1"/>
            <a:r>
              <a:rPr lang="ru-RU" sz="2000" b="1" dirty="0" smtClean="0"/>
              <a:t>Сшила одежду для куклы </a:t>
            </a:r>
          </a:p>
          <a:p>
            <a:pPr eaLnBrk="1" hangingPunct="1">
              <a:buFont typeface="Arial" charset="0"/>
              <a:buNone/>
            </a:pPr>
            <a:r>
              <a:rPr lang="ru-RU" sz="2000" b="1" dirty="0" smtClean="0"/>
              <a:t>      семья </a:t>
            </a:r>
            <a:r>
              <a:rPr lang="ru-RU" sz="2000" b="1" dirty="0" err="1" smtClean="0"/>
              <a:t>Меньшик</a:t>
            </a:r>
            <a:r>
              <a:rPr lang="ru-RU" sz="2000" b="1" dirty="0" smtClean="0"/>
              <a:t> Егора;</a:t>
            </a:r>
          </a:p>
          <a:p>
            <a:pPr eaLnBrk="1" hangingPunct="1"/>
            <a:r>
              <a:rPr lang="ru-RU" sz="2000" b="1" dirty="0" smtClean="0"/>
              <a:t>Передали в дар  группе </a:t>
            </a:r>
            <a:r>
              <a:rPr lang="ru-RU" sz="2000" b="1" dirty="0" err="1" smtClean="0"/>
              <a:t>дид.игры</a:t>
            </a:r>
            <a:r>
              <a:rPr lang="ru-RU" sz="2000" b="1" dirty="0" smtClean="0"/>
              <a:t> «Домино»,«Дорожные знаки» семья Савченко Даши</a:t>
            </a:r>
          </a:p>
          <a:p>
            <a:pPr eaLnBrk="1" hangingPunct="1"/>
            <a:endParaRPr lang="ru-RU" sz="2000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4608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3357563"/>
            <a:ext cx="3168650" cy="29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4076700"/>
            <a:ext cx="40322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46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6083" grpId="0" build="p"/>
      <p:bldP spid="4608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2632075" cy="2708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131840" y="1556792"/>
            <a:ext cx="2088232" cy="27761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900113" y="549275"/>
            <a:ext cx="7329487" cy="868363"/>
          </a:xfr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Взаимодействие с семьями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108" name="Содержимое 8"/>
          <p:cNvSpPr>
            <a:spLocks noGrp="1"/>
          </p:cNvSpPr>
          <p:nvPr>
            <p:ph sz="half" idx="4294967295"/>
          </p:nvPr>
        </p:nvSpPr>
        <p:spPr>
          <a:xfrm>
            <a:off x="971550" y="4221163"/>
            <a:ext cx="4105275" cy="2016125"/>
          </a:xfrm>
        </p:spPr>
        <p:txBody>
          <a:bodyPr/>
          <a:lstStyle/>
          <a:p>
            <a:pPr algn="ctr" eaLnBrk="1" hangingPunct="1"/>
            <a:r>
              <a:rPr lang="ru-RU" sz="2400" b="1" dirty="0" smtClean="0"/>
              <a:t>Книга семьи</a:t>
            </a:r>
          </a:p>
          <a:p>
            <a:pPr algn="ctr" eaLnBrk="1" hangingPunct="1">
              <a:buFont typeface="Arial" charset="0"/>
              <a:buNone/>
            </a:pPr>
            <a:r>
              <a:rPr lang="ru-RU" sz="2400" b="1" dirty="0" smtClean="0"/>
              <a:t>Алеши Богдашенко  «Правила дорожного движения»</a:t>
            </a:r>
          </a:p>
        </p:txBody>
      </p:sp>
      <p:sp>
        <p:nvSpPr>
          <p:cNvPr id="47109" name="Содержимое 10"/>
          <p:cNvSpPr>
            <a:spLocks noGrp="1"/>
          </p:cNvSpPr>
          <p:nvPr>
            <p:ph sz="quarter" idx="4294967295"/>
          </p:nvPr>
        </p:nvSpPr>
        <p:spPr>
          <a:xfrm>
            <a:off x="5219700" y="1484313"/>
            <a:ext cx="3024188" cy="2089150"/>
          </a:xfrm>
        </p:spPr>
        <p:txBody>
          <a:bodyPr/>
          <a:lstStyle/>
          <a:p>
            <a:pPr algn="ctr" eaLnBrk="1" hangingPunct="1"/>
            <a:r>
              <a:rPr lang="ru-RU" sz="2400" b="1" dirty="0" smtClean="0"/>
              <a:t>Изготовление атрибутов и дорожных знаков семьёй </a:t>
            </a:r>
          </a:p>
          <a:p>
            <a:pPr algn="ctr" eaLnBrk="1" hangingPunct="1">
              <a:buFont typeface="Arial" charset="0"/>
              <a:buNone/>
            </a:pPr>
            <a:r>
              <a:rPr lang="ru-RU" sz="2400" b="1" dirty="0" err="1" smtClean="0"/>
              <a:t>Карины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Труновой</a:t>
            </a:r>
            <a:endParaRPr lang="ru-RU" sz="2400" b="1" dirty="0" smtClean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573016"/>
            <a:ext cx="1685925" cy="29118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3645024"/>
            <a:ext cx="1728192" cy="28691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7108" grpId="0" build="p"/>
      <p:bldP spid="47109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00694" y="1928802"/>
            <a:ext cx="2643206" cy="3938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549275"/>
            <a:ext cx="7343775" cy="792163"/>
          </a:xfr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Результативность проекта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00113" y="1484313"/>
            <a:ext cx="4751387" cy="4752975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Повысилась познавательная активность, расширились знания детьми правил дорожного движения;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Развились навыки безопасного поведения на дороге;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Развилось умение ориентироваться в дорожной ситуации, применять полученные знания в повседневной жизни;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Проявляются интегративные качества: любознательный, активный, способный  планировать свои действия на основе первичных ценностных представлений 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Активизировалось сотрудничество родителей, детей ,воспитателей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и представителей социума </a:t>
            </a:r>
          </a:p>
          <a:p>
            <a:pPr eaLnBrk="1" hangingPunct="1">
              <a:buFont typeface="Arial" charset="0"/>
              <a:buNone/>
            </a:pPr>
            <a:endParaRPr lang="ru-RU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3071810"/>
            <a:ext cx="4094948" cy="3332042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pic>
        <p:nvPicPr>
          <p:cNvPr id="31748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00042"/>
            <a:ext cx="3788442" cy="2928958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1026" name="Picture 2" descr="G:\картинки для оформления сайта и др\безопасность\ПДД\анимашки-ПДД\ment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3286124"/>
            <a:ext cx="3000396" cy="3071833"/>
          </a:xfrm>
          <a:prstGeom prst="rect">
            <a:avLst/>
          </a:prstGeo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500042"/>
            <a:ext cx="3758777" cy="2928958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549275"/>
            <a:ext cx="7343775" cy="6308725"/>
          </a:xfrm>
        </p:spPr>
        <p:txBody>
          <a:bodyPr/>
          <a:lstStyle/>
          <a:p>
            <a:pPr algn="l" eaLnBrk="1" hangingPunct="1"/>
            <a:r>
              <a:rPr lang="ru-RU" dirty="0" smtClean="0"/>
              <a:t>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</a:t>
            </a: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 проекта: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rgbClr val="002060"/>
                </a:solidFill>
              </a:rPr>
              <a:t>   </a:t>
            </a:r>
            <a:r>
              <a:rPr lang="ru-RU" sz="2000" b="1" dirty="0" smtClean="0">
                <a:solidFill>
                  <a:srgbClr val="002060"/>
                </a:solidFill>
              </a:rPr>
              <a:t> -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Расширить и обобщить знания  детьми правил дорожного движения.  Связать разрозненные сведения о правилах дорожного движения в  последовательную и стройную систему представлений о безопасности на улицах и дорогах города. 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-  Воспитывать  у дошкольников культуру поведения на улице и в транспорте.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- Способствовать дальнейшему развитию  поисково-познавательной деятельности, проектно-исследовательских умений  дошкольников.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-  Продолжать   развивать  познавательный  интерес к окружающему миру, к родному городу, к труду людей.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-  Продолжать развивать творческие способности , вызвать стремление отражать свои знания, впечатления в продуктивной, игровой, двигательной  и др. деятельности.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-  Способствовать активному взаимодействию  с семьями воспитанников, с социумом в решении задач проекта.  </a:t>
            </a: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     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899592" y="548680"/>
            <a:ext cx="7344816" cy="864096"/>
          </a:xfrm>
          <a:solidFill>
            <a:srgbClr val="FFFF00"/>
          </a:solidFill>
          <a:ln w="28575">
            <a:solidFill>
              <a:srgbClr val="FF00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дорожные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детям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знать положено !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admin\Pictures\ПДД - картинки\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556792"/>
            <a:ext cx="3438085" cy="4525963"/>
          </a:xfrm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427538" y="1412875"/>
            <a:ext cx="3744912" cy="47132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i="1" dirty="0" smtClean="0">
                <a:solidFill>
                  <a:srgbClr val="604A7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 городу, по улице не ходят просто так:</a:t>
            </a:r>
          </a:p>
          <a:p>
            <a:pPr eaLnBrk="1" hangingPunct="1">
              <a:buFont typeface="Arial" charset="0"/>
              <a:buNone/>
            </a:pPr>
            <a:r>
              <a:rPr lang="ru-RU" b="1" i="1" dirty="0" smtClean="0">
                <a:solidFill>
                  <a:srgbClr val="604A7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Когда не знаешь правила – легко попасть впросак.</a:t>
            </a:r>
          </a:p>
          <a:p>
            <a:pPr eaLnBrk="1" hangingPunct="1">
              <a:buFont typeface="Arial" charset="0"/>
              <a:buNone/>
            </a:pPr>
            <a:r>
              <a:rPr lang="ru-RU" b="1" i="1" dirty="0" smtClean="0">
                <a:solidFill>
                  <a:srgbClr val="604A7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Всё время будь внимательным и помни наперёд:</a:t>
            </a:r>
          </a:p>
          <a:p>
            <a:pPr eaLnBrk="1" hangingPunct="1">
              <a:buFont typeface="Arial" charset="0"/>
              <a:buNone/>
            </a:pPr>
            <a:r>
              <a:rPr lang="ru-RU" b="1" i="1" dirty="0" smtClean="0">
                <a:solidFill>
                  <a:srgbClr val="604A7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Свои имеют правила шофёр и пешеход</a:t>
            </a:r>
            <a:r>
              <a:rPr lang="ru-RU" dirty="0" smtClean="0">
                <a:solidFill>
                  <a:srgbClr val="604A7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141544" y="1628800"/>
            <a:ext cx="7343775" cy="38877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800" b="1" dirty="0" smtClean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800" b="1" dirty="0" smtClean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800" b="1" dirty="0" smtClean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800" b="1" dirty="0" smtClean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 проекта: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chemeClr val="accent2"/>
                </a:solidFill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информационно – практико-ориентированный</a:t>
            </a:r>
            <a:r>
              <a:rPr lang="ru-RU" sz="2800" b="1" dirty="0" smtClean="0">
                <a:solidFill>
                  <a:schemeClr val="accent2"/>
                </a:solidFill>
              </a:rPr>
              <a:t/>
            </a:r>
            <a:br>
              <a:rPr lang="ru-RU" sz="2800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характеру содержания</a:t>
            </a:r>
            <a:r>
              <a:rPr lang="ru-RU" b="1" dirty="0" smtClean="0">
                <a:solidFill>
                  <a:srgbClr val="009900"/>
                </a:solidFill>
              </a:rPr>
              <a:t>:</a:t>
            </a:r>
            <a:r>
              <a:rPr lang="ru-RU" sz="2800" b="1" dirty="0" smtClean="0">
                <a:solidFill>
                  <a:srgbClr val="771F28"/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ребенок и общество </a:t>
            </a:r>
            <a:r>
              <a:rPr lang="ru-RU" b="1" dirty="0" smtClean="0">
                <a:solidFill>
                  <a:schemeClr val="accent2"/>
                </a:solidFill>
              </a:rPr>
              <a:t/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характеру участия ребенка в проекте: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участник от зарождения до получения результатов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характеру контактов: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 контакте с семьёй, сотрудниками  ГИБДД, городской библиотекой.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продолжительности 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краткосрочный 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b="1" dirty="0" smtClean="0">
                <a:solidFill>
                  <a:srgbClr val="009900"/>
                </a:solidFill>
              </a:rPr>
              <a:t>по </a:t>
            </a:r>
            <a:r>
              <a:rPr lang="ru-RU" b="1" dirty="0" smtClean="0">
                <a:solidFill>
                  <a:srgbClr val="009900"/>
                </a:solidFill>
              </a:rPr>
              <a:t>количеству участников 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групповой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(одна возрастная группа)</a:t>
            </a:r>
          </a:p>
          <a:p>
            <a:pPr eaLnBrk="1" hangingPunct="1"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22313" y="549275"/>
            <a:ext cx="7772400" cy="935509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Направления развития: </a:t>
            </a:r>
            <a:b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социально-коммуникативное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00113" y="476250"/>
            <a:ext cx="6696075" cy="5832475"/>
          </a:xfrm>
        </p:spPr>
        <p:txBody>
          <a:bodyPr/>
          <a:lstStyle/>
          <a:p>
            <a:pPr marL="742950" indent="-742950" algn="l" eaLnBrk="1" hangingPunct="1"/>
            <a:r>
              <a:rPr lang="ru-RU" dirty="0" smtClean="0"/>
              <a:t>              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Участники проекта:</a:t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dirty="0" smtClean="0"/>
              <a:t>- </a:t>
            </a:r>
            <a:r>
              <a:rPr lang="ru-RU" sz="2400" b="1" dirty="0" smtClean="0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дети подготовительной к школе группы</a:t>
            </a:r>
            <a:br>
              <a:rPr lang="ru-RU" sz="2400" b="1" dirty="0" smtClean="0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 smtClean="0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  воспитатели: Плаксина О.Л., </a:t>
            </a:r>
            <a:br>
              <a:rPr lang="ru-RU" sz="2400" b="1" dirty="0" smtClean="0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 smtClean="0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Тумина О.П.</a:t>
            </a:r>
            <a:br>
              <a:rPr lang="ru-RU" sz="2400" b="1" dirty="0" smtClean="0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 smtClean="0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  специалисты детского сада: физ.инструктор Досова Л.А.,</a:t>
            </a:r>
            <a:br>
              <a:rPr lang="ru-RU" sz="2400" b="1" dirty="0" smtClean="0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 smtClean="0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муз. руководитель Маркина О.С.</a:t>
            </a:r>
            <a:br>
              <a:rPr lang="ru-RU" sz="2400" b="1" dirty="0" smtClean="0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 smtClean="0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  родители воспитанников</a:t>
            </a:r>
            <a:br>
              <a:rPr lang="ru-RU" sz="2400" b="1" dirty="0" smtClean="0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 smtClean="0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 сотрудники ГИДДД</a:t>
            </a:r>
            <a:br>
              <a:rPr lang="ru-RU" sz="2400" b="1" dirty="0" smtClean="0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 smtClean="0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  работники </a:t>
            </a:r>
            <a:r>
              <a:rPr lang="ru-RU" sz="2400" b="1" dirty="0" err="1" smtClean="0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Вуктыльской</a:t>
            </a:r>
            <a:r>
              <a:rPr lang="ru-RU" sz="2400" b="1" dirty="0" smtClean="0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детской    библиотеки</a:t>
            </a:r>
          </a:p>
        </p:txBody>
      </p:sp>
      <p:pic>
        <p:nvPicPr>
          <p:cNvPr id="2050" name="Picture 2" descr="C:\Users\admin\Pictures\ПДД - картинки\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124" y="474807"/>
            <a:ext cx="1383092" cy="1571406"/>
          </a:xfrm>
          <a:prstGeom prst="rect">
            <a:avLst/>
          </a:prstGeom>
          <a:noFill/>
          <a:ln>
            <a:solidFill>
              <a:srgbClr val="00206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</p:pic>
      <p:pic>
        <p:nvPicPr>
          <p:cNvPr id="19459" name="Picture 3" descr="C:\Users\admin\Pictures\ПДД - картинки\multik-18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6875" y="5451475"/>
            <a:ext cx="2595563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00113" y="549275"/>
            <a:ext cx="7343775" cy="523716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ru-RU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ru-RU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Ожидаемый результат:</a:t>
            </a:r>
            <a:br>
              <a:rPr lang="ru-RU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Появление необходимых прочных  знаний </a:t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элементарных правил дорожного движения;</a:t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умения ориентироваться в дорожной ситуации, применять полученные знания в повседневной жизни;</a:t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 и проявление навыков безопасного поведения на дороге;</a:t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и проявление интегративных качеств: любознательный, активный, способный  планировать свои действия на основе первичных ценностных представлений и др.;</a:t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Объединение детей, родителей, представителей социума в проектно-поисковой деятельности;</a:t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выставки детского рисунка  по теме. </a:t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827584" y="1556792"/>
          <a:ext cx="748883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900113" y="620713"/>
            <a:ext cx="7272337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работы над проектом</a:t>
            </a:r>
            <a:endParaRPr lang="ru-RU" sz="36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2223</TotalTime>
  <Words>487</Words>
  <Application>Microsoft Office PowerPoint</Application>
  <PresentationFormat>Экран (4:3)</PresentationFormat>
  <Paragraphs>115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8" baseType="lpstr">
      <vt:lpstr>Arial</vt:lpstr>
      <vt:lpstr>Calibri</vt:lpstr>
      <vt:lpstr>Times New Roman</vt:lpstr>
      <vt:lpstr>Wingdings</vt:lpstr>
      <vt:lpstr>Тема Office</vt:lpstr>
      <vt:lpstr>Муниципальное бюджетное дошкольное образовательное учреждение «Детский сад «Солнышко» г. Вуктыл</vt:lpstr>
      <vt:lpstr>Актуальность  и социальная значимость проекта        По прогнозам Всемирной организации здравоохранения количество пострадавших в дорожно – транспортных происшествиях в ближайшем будущем будет только расти. Скорость движения, интенсивность транспортных потоков на улицах нашего города быстро возрастает  и будут увеличиваться в дальнейшем. Нынешним детям предстоит жить при несравненно большей  агрессивности автомобильного движения, а потому  с каждым днём всё сложнее обеспечить их безопасность. Очень важно с дошкольного возраста формировать у детей навыки безопасного поведения на дороге, улицах .  Данный проект направлен на формирование основ безопасного поведения детей старшего дошкольного возраста на дорогах, для того, чтобы уберечь наших детей от ДТП, сохранить их жизнь и здоровье   </vt:lpstr>
      <vt:lpstr>    ЦЕЛЬ ПРОЕКТА  Формирование у старших дошкольников основ безопасного поведения в жизни, на дороге, на улицах города, культуры взаимодействия со всеми участниками дорожного движения;  содействие воспитанию законопослушного гражданина своей страны      </vt:lpstr>
      <vt:lpstr>                             Задачи проекта:     -  Расширить и обобщить знания  детьми правил дорожного движения.  Связать разрозненные сведения о правилах дорожного движения в  последовательную и стройную систему представлений о безопасности на улицах и дорогах города.       -  Воспитывать  у дошкольников культуру поведения на улице и в транспорте.      - Способствовать дальнейшему развитию  поисково-познавательной деятельности, проектно-исследовательских умений  дошкольников.      -  Продолжать   развивать  познавательный  интерес к окружающему миру, к родному городу, к труду людей.      -  Продолжать развивать творческие способности , вызвать стремление отражать свои знания, впечатления в продуктивной, игровой, двигательной  и др. деятельности.  -  Способствовать активному взаимодействию  с семьями воспитанников, с социумом в решении задач проекта.               </vt:lpstr>
      <vt:lpstr>Правила дорожные детям знать положено !</vt:lpstr>
      <vt:lpstr>Направления развития:      социально-коммуникативное</vt:lpstr>
      <vt:lpstr>               Участники проекта: - дети подготовительной к школе группы -   воспитатели: Плаксина О.Л.,                                 Тумина О.П. -   специалисты детского сада: физ.инструктор Досова Л.А., муз. руководитель Маркина О.С. -   родители воспитанников -  сотрудники ГИДДД -   работники Вуктыльской детской    библиотеки</vt:lpstr>
      <vt:lpstr>  Ожидаемый результат: Появление необходимых прочных  знаний  элементарных правил дорожного движения; Развитие умения ориентироваться в дорожной ситуации, применять полученные знания в повседневной жизни; Развитие  и проявление навыков безопасного поведения на дороге; Развитие и проявление интегративных качеств: любознательный, активный, способный  планировать свои действия на основе первичных ценностных представлений и др.; Объединение детей, родителей, представителей социума в проектно-поисковой деятельности; Создание выставки детского рисунка  по теме.  </vt:lpstr>
      <vt:lpstr>Презентация PowerPoint</vt:lpstr>
      <vt:lpstr>Презентация PowerPoint</vt:lpstr>
      <vt:lpstr>СОЗДАНИЕ  УСЛОВИЙ  ДЛЯ САМОСТОЯТЕЛЬНОЙ ДЕЯТЕЛЬНОСТИ ДЕТЕЙ</vt:lpstr>
      <vt:lpstr>Презентация PowerPoint</vt:lpstr>
      <vt:lpstr>Презентация PowerPoint</vt:lpstr>
      <vt:lpstr>Образовательная область  «Социально – коммуникативное развитие» целевая прогулка  «Улицы нашего города»</vt:lpstr>
      <vt:lpstr> Встреча с сотрудником ГИБДД  - капитаном полиции  Жига Владимиром  Петровичем: «Ваша жизнь ребята, в ваших руках !»</vt:lpstr>
      <vt:lpstr>У нас в гостях инспектор ГИБДД  Ягодкина Юлия Михайловна </vt:lpstr>
      <vt:lpstr> Образовательная область  «Социально – коммуникативное развитие» Беседа о правилах поведения на дорогах. </vt:lpstr>
      <vt:lpstr> Образовательная область  «Социально – коммуникативное развитие» Игровая деятельность Сюжетно- ролевая игра «Водители и пешеходы </vt:lpstr>
      <vt:lpstr>Презентация PowerPoint</vt:lpstr>
      <vt:lpstr>Презентация PowerPoint</vt:lpstr>
      <vt:lpstr> Образовательная область  «Социально – коммуникативное развитие» Игровая деятельность Дидактические игры </vt:lpstr>
      <vt:lpstr>Образовательная область  «Художественно – эстетическое развитие»</vt:lpstr>
      <vt:lpstr>Образовательная область  «Художественно – эстетическое развитие» лепка «Инспектор ГИБДД», рисование «На улицах города»</vt:lpstr>
      <vt:lpstr>ОО «Социально – коммуникативное развитие» Интерактивная беседа в детской  библиотеке  с просмотром кукольного спектакля по ПДД. </vt:lpstr>
      <vt:lpstr>Презентация PowerPoint</vt:lpstr>
      <vt:lpstr>III этап заключительный Физкультурный досуг «ДОРОЖНЫЕ СТАРТЫ»</vt:lpstr>
      <vt:lpstr>Презентация PowerPoint</vt:lpstr>
      <vt:lpstr>Презентация PowerPoint</vt:lpstr>
      <vt:lpstr>Продукт проекта – выставка детского рисунка «Правила движения знаю, соблюдаю, в детский сад всё время смело я шагаю!»</vt:lpstr>
      <vt:lpstr>Взаимодействие с семьями</vt:lpstr>
      <vt:lpstr>Взаимодействие с семьями</vt:lpstr>
      <vt:lpstr>Результативность проекта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Елена</cp:lastModifiedBy>
  <cp:revision>256</cp:revision>
  <dcterms:created xsi:type="dcterms:W3CDTF">2011-01-05T18:31:26Z</dcterms:created>
  <dcterms:modified xsi:type="dcterms:W3CDTF">2016-11-29T18:01:50Z</dcterms:modified>
</cp:coreProperties>
</file>