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18"/>
  </p:notesMasterIdLst>
  <p:sldIdLst>
    <p:sldId id="263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4" autoAdjust="0"/>
    <p:restoredTop sz="86474" autoAdjust="0"/>
  </p:normalViewPr>
  <p:slideViewPr>
    <p:cSldViewPr>
      <p:cViewPr>
        <p:scale>
          <a:sx n="80" d="100"/>
          <a:sy n="80" d="100"/>
        </p:scale>
        <p:origin x="-750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577654-0621-4D0A-B6FD-13A46AF79F0E}" type="doc">
      <dgm:prSet loTypeId="urn:microsoft.com/office/officeart/2005/8/layout/cycle2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C3933240-8D69-45ED-83E9-F3CB9D4320B0}">
      <dgm:prSet phldrT="[Текст]"/>
      <dgm:spPr/>
      <dgm:t>
        <a:bodyPr/>
        <a:lstStyle/>
        <a:p>
          <a:r>
            <a:rPr lang="ru-RU" dirty="0" smtClean="0"/>
            <a:t>ребёнок</a:t>
          </a:r>
          <a:endParaRPr lang="ru-RU" dirty="0"/>
        </a:p>
      </dgm:t>
    </dgm:pt>
    <dgm:pt modelId="{7AB47910-9897-4F2D-A09E-54DCDD43B806}" type="parTrans" cxnId="{EA55130F-3C1F-4D88-AF77-E891B7C09F9E}">
      <dgm:prSet/>
      <dgm:spPr/>
      <dgm:t>
        <a:bodyPr/>
        <a:lstStyle/>
        <a:p>
          <a:endParaRPr lang="ru-RU"/>
        </a:p>
      </dgm:t>
    </dgm:pt>
    <dgm:pt modelId="{B6220DC3-0758-404F-AB57-43C8375998B3}" type="sibTrans" cxnId="{EA55130F-3C1F-4D88-AF77-E891B7C09F9E}">
      <dgm:prSet/>
      <dgm:spPr/>
      <dgm:t>
        <a:bodyPr/>
        <a:lstStyle/>
        <a:p>
          <a:endParaRPr lang="ru-RU"/>
        </a:p>
      </dgm:t>
    </dgm:pt>
    <dgm:pt modelId="{DE60ECC8-EB67-41F1-A371-A3694D3D6E5A}">
      <dgm:prSet phldrT="[Текст]"/>
      <dgm:spPr/>
      <dgm:t>
        <a:bodyPr/>
        <a:lstStyle/>
        <a:p>
          <a:r>
            <a:rPr lang="ru-RU" dirty="0" smtClean="0"/>
            <a:t>педагоги</a:t>
          </a:r>
          <a:endParaRPr lang="ru-RU" dirty="0"/>
        </a:p>
      </dgm:t>
    </dgm:pt>
    <dgm:pt modelId="{99BA0FC6-1675-4C5D-902E-D7E4B82FE581}" type="parTrans" cxnId="{6265BBFD-C620-4317-8A78-274AC2217603}">
      <dgm:prSet/>
      <dgm:spPr/>
      <dgm:t>
        <a:bodyPr/>
        <a:lstStyle/>
        <a:p>
          <a:endParaRPr lang="ru-RU"/>
        </a:p>
      </dgm:t>
    </dgm:pt>
    <dgm:pt modelId="{64F8493C-D262-4CF8-A1AE-D24CC99A58B7}" type="sibTrans" cxnId="{6265BBFD-C620-4317-8A78-274AC2217603}">
      <dgm:prSet/>
      <dgm:spPr/>
      <dgm:t>
        <a:bodyPr/>
        <a:lstStyle/>
        <a:p>
          <a:endParaRPr lang="ru-RU"/>
        </a:p>
      </dgm:t>
    </dgm:pt>
    <dgm:pt modelId="{59F33B9F-D97B-4D4D-A319-394AD96F4E5F}">
      <dgm:prSet phldrT="[Текст]"/>
      <dgm:spPr/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0BB0A696-B522-48E0-B538-4D64894D4B95}" type="parTrans" cxnId="{72D9E793-7186-4E27-B0FE-05ECD024AC9E}">
      <dgm:prSet/>
      <dgm:spPr/>
      <dgm:t>
        <a:bodyPr/>
        <a:lstStyle/>
        <a:p>
          <a:endParaRPr lang="ru-RU"/>
        </a:p>
      </dgm:t>
    </dgm:pt>
    <dgm:pt modelId="{29717FBC-70AD-4B6D-9D97-718CB635F596}" type="sibTrans" cxnId="{72D9E793-7186-4E27-B0FE-05ECD024AC9E}">
      <dgm:prSet/>
      <dgm:spPr/>
      <dgm:t>
        <a:bodyPr/>
        <a:lstStyle/>
        <a:p>
          <a:endParaRPr lang="ru-RU"/>
        </a:p>
      </dgm:t>
    </dgm:pt>
    <dgm:pt modelId="{7CB67197-3BA4-40A3-B13E-C7F7040A6489}">
      <dgm:prSet phldrT="[Текст]"/>
      <dgm:spPr/>
      <dgm:t>
        <a:bodyPr/>
        <a:lstStyle/>
        <a:p>
          <a:r>
            <a:rPr lang="ru-RU" dirty="0" smtClean="0"/>
            <a:t>социум</a:t>
          </a:r>
          <a:endParaRPr lang="ru-RU" dirty="0"/>
        </a:p>
      </dgm:t>
    </dgm:pt>
    <dgm:pt modelId="{AAB15312-B442-4D33-88BC-EE0E9AC4D2C0}" type="parTrans" cxnId="{E70A1304-68D9-4669-A6D2-C2E4D64B9C45}">
      <dgm:prSet/>
      <dgm:spPr/>
      <dgm:t>
        <a:bodyPr/>
        <a:lstStyle/>
        <a:p>
          <a:endParaRPr lang="ru-RU"/>
        </a:p>
      </dgm:t>
    </dgm:pt>
    <dgm:pt modelId="{E75C5E5B-44BF-467C-9577-B1C821F826A4}" type="sibTrans" cxnId="{E70A1304-68D9-4669-A6D2-C2E4D64B9C45}">
      <dgm:prSet/>
      <dgm:spPr/>
      <dgm:t>
        <a:bodyPr/>
        <a:lstStyle/>
        <a:p>
          <a:endParaRPr lang="ru-RU"/>
        </a:p>
      </dgm:t>
    </dgm:pt>
    <dgm:pt modelId="{8C4670F4-C1E5-4E37-8AC9-0AD35679A08C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EB3DEB5A-4D83-4E14-9F59-87128D975DDA}" type="parTrans" cxnId="{A6FF93BD-3234-4243-B53A-DE618BE62A72}">
      <dgm:prSet/>
      <dgm:spPr/>
      <dgm:t>
        <a:bodyPr/>
        <a:lstStyle/>
        <a:p>
          <a:endParaRPr lang="ru-RU"/>
        </a:p>
      </dgm:t>
    </dgm:pt>
    <dgm:pt modelId="{11D7637C-1F33-42FF-ACBB-65CDA4DDDF6A}" type="sibTrans" cxnId="{A6FF93BD-3234-4243-B53A-DE618BE62A72}">
      <dgm:prSet/>
      <dgm:spPr/>
      <dgm:t>
        <a:bodyPr/>
        <a:lstStyle/>
        <a:p>
          <a:endParaRPr lang="ru-RU"/>
        </a:p>
      </dgm:t>
    </dgm:pt>
    <dgm:pt modelId="{30415DCB-7505-456F-9E74-AECF1ABB0DB9}" type="pres">
      <dgm:prSet presAssocID="{75577654-0621-4D0A-B6FD-13A46AF79F0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6E8DF0-748C-4E45-ABFC-246CC1201FFE}" type="pres">
      <dgm:prSet presAssocID="{C3933240-8D69-45ED-83E9-F3CB9D4320B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72E2F-6395-455D-92E0-DAEEFCFC2906}" type="pres">
      <dgm:prSet presAssocID="{B6220DC3-0758-404F-AB57-43C8375998B3}" presName="sibTrans" presStyleLbl="sibTrans2D1" presStyleIdx="0" presStyleCnt="5"/>
      <dgm:spPr/>
      <dgm:t>
        <a:bodyPr/>
        <a:lstStyle/>
        <a:p>
          <a:endParaRPr lang="ru-RU"/>
        </a:p>
      </dgm:t>
    </dgm:pt>
    <dgm:pt modelId="{C047DFA5-0BC4-4C03-BB6C-8635ECB55837}" type="pres">
      <dgm:prSet presAssocID="{B6220DC3-0758-404F-AB57-43C8375998B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54BDF21B-1C23-4A18-940C-81981855FDCD}" type="pres">
      <dgm:prSet presAssocID="{DE60ECC8-EB67-41F1-A371-A3694D3D6E5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A32C7-1F9C-4299-AED5-E601961E9CB1}" type="pres">
      <dgm:prSet presAssocID="{64F8493C-D262-4CF8-A1AE-D24CC99A58B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8B2FD6D7-8653-4BB0-8FA4-E261FFB052D2}" type="pres">
      <dgm:prSet presAssocID="{64F8493C-D262-4CF8-A1AE-D24CC99A58B7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60BFD5F-8907-4840-8D54-91A9E39521AD}" type="pres">
      <dgm:prSet presAssocID="{59F33B9F-D97B-4D4D-A319-394AD96F4E5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280A3-DABF-4A3C-BF5D-E71BC4B13FF0}" type="pres">
      <dgm:prSet presAssocID="{29717FBC-70AD-4B6D-9D97-718CB635F596}" presName="sibTrans" presStyleLbl="sibTrans2D1" presStyleIdx="2" presStyleCnt="5"/>
      <dgm:spPr/>
      <dgm:t>
        <a:bodyPr/>
        <a:lstStyle/>
        <a:p>
          <a:endParaRPr lang="ru-RU"/>
        </a:p>
      </dgm:t>
    </dgm:pt>
    <dgm:pt modelId="{3FFF3AE7-3CD4-49D9-821D-A5D6C0AA6D82}" type="pres">
      <dgm:prSet presAssocID="{29717FBC-70AD-4B6D-9D97-718CB635F596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243D412-696D-4FD5-909E-40558B08A0DD}" type="pres">
      <dgm:prSet presAssocID="{7CB67197-3BA4-40A3-B13E-C7F7040A648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FF273-0273-4A30-B956-AC68254E6966}" type="pres">
      <dgm:prSet presAssocID="{E75C5E5B-44BF-467C-9577-B1C821F826A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2E224F68-11A9-4B62-9C1C-261FC41AF6A7}" type="pres">
      <dgm:prSet presAssocID="{E75C5E5B-44BF-467C-9577-B1C821F826A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E6403F6C-0A22-495A-B61A-095771194AAC}" type="pres">
      <dgm:prSet presAssocID="{8C4670F4-C1E5-4E37-8AC9-0AD35679A08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77C53-A7DF-4752-8AC2-B1463749B0F8}" type="pres">
      <dgm:prSet presAssocID="{11D7637C-1F33-42FF-ACBB-65CDA4DDDF6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96C8BB9F-C5A7-4AAF-BC10-E299D97AC3C9}" type="pres">
      <dgm:prSet presAssocID="{11D7637C-1F33-42FF-ACBB-65CDA4DDDF6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B87094C-E52E-4A2E-A100-870BC61E28E1}" type="presOf" srcId="{11D7637C-1F33-42FF-ACBB-65CDA4DDDF6A}" destId="{96C8BB9F-C5A7-4AAF-BC10-E299D97AC3C9}" srcOrd="1" destOrd="0" presId="urn:microsoft.com/office/officeart/2005/8/layout/cycle2"/>
    <dgm:cxn modelId="{BD84BD9F-6360-4D3C-850F-72D00A67AB87}" type="presOf" srcId="{7CB67197-3BA4-40A3-B13E-C7F7040A6489}" destId="{A243D412-696D-4FD5-909E-40558B08A0DD}" srcOrd="0" destOrd="0" presId="urn:microsoft.com/office/officeart/2005/8/layout/cycle2"/>
    <dgm:cxn modelId="{96D206C9-B950-4F78-A9DA-0AC8ABEA27B0}" type="presOf" srcId="{C3933240-8D69-45ED-83E9-F3CB9D4320B0}" destId="{D06E8DF0-748C-4E45-ABFC-246CC1201FFE}" srcOrd="0" destOrd="0" presId="urn:microsoft.com/office/officeart/2005/8/layout/cycle2"/>
    <dgm:cxn modelId="{FC72DAC3-355E-4BAF-9A3B-B86FED27D4A7}" type="presOf" srcId="{DE60ECC8-EB67-41F1-A371-A3694D3D6E5A}" destId="{54BDF21B-1C23-4A18-940C-81981855FDCD}" srcOrd="0" destOrd="0" presId="urn:microsoft.com/office/officeart/2005/8/layout/cycle2"/>
    <dgm:cxn modelId="{E70A1304-68D9-4669-A6D2-C2E4D64B9C45}" srcId="{75577654-0621-4D0A-B6FD-13A46AF79F0E}" destId="{7CB67197-3BA4-40A3-B13E-C7F7040A6489}" srcOrd="3" destOrd="0" parTransId="{AAB15312-B442-4D33-88BC-EE0E9AC4D2C0}" sibTransId="{E75C5E5B-44BF-467C-9577-B1C821F826A4}"/>
    <dgm:cxn modelId="{F3D34A8C-B329-46C7-997A-B224E1E028B8}" type="presOf" srcId="{64F8493C-D262-4CF8-A1AE-D24CC99A58B7}" destId="{66BA32C7-1F9C-4299-AED5-E601961E9CB1}" srcOrd="0" destOrd="0" presId="urn:microsoft.com/office/officeart/2005/8/layout/cycle2"/>
    <dgm:cxn modelId="{6265BBFD-C620-4317-8A78-274AC2217603}" srcId="{75577654-0621-4D0A-B6FD-13A46AF79F0E}" destId="{DE60ECC8-EB67-41F1-A371-A3694D3D6E5A}" srcOrd="1" destOrd="0" parTransId="{99BA0FC6-1675-4C5D-902E-D7E4B82FE581}" sibTransId="{64F8493C-D262-4CF8-A1AE-D24CC99A58B7}"/>
    <dgm:cxn modelId="{4D81D5F1-1996-4886-B5A4-A2A5F97DE0D1}" type="presOf" srcId="{29717FBC-70AD-4B6D-9D97-718CB635F596}" destId="{3FFF3AE7-3CD4-49D9-821D-A5D6C0AA6D82}" srcOrd="1" destOrd="0" presId="urn:microsoft.com/office/officeart/2005/8/layout/cycle2"/>
    <dgm:cxn modelId="{A6FF93BD-3234-4243-B53A-DE618BE62A72}" srcId="{75577654-0621-4D0A-B6FD-13A46AF79F0E}" destId="{8C4670F4-C1E5-4E37-8AC9-0AD35679A08C}" srcOrd="4" destOrd="0" parTransId="{EB3DEB5A-4D83-4E14-9F59-87128D975DDA}" sibTransId="{11D7637C-1F33-42FF-ACBB-65CDA4DDDF6A}"/>
    <dgm:cxn modelId="{B31393CD-4ABA-4FA2-A3B0-F66761DFADCB}" type="presOf" srcId="{11D7637C-1F33-42FF-ACBB-65CDA4DDDF6A}" destId="{EDE77C53-A7DF-4752-8AC2-B1463749B0F8}" srcOrd="0" destOrd="0" presId="urn:microsoft.com/office/officeart/2005/8/layout/cycle2"/>
    <dgm:cxn modelId="{88889961-BD77-451F-8824-128A1D261215}" type="presOf" srcId="{B6220DC3-0758-404F-AB57-43C8375998B3}" destId="{C047DFA5-0BC4-4C03-BB6C-8635ECB55837}" srcOrd="1" destOrd="0" presId="urn:microsoft.com/office/officeart/2005/8/layout/cycle2"/>
    <dgm:cxn modelId="{7916728C-441B-4CA2-81B6-37FAAC725561}" type="presOf" srcId="{8C4670F4-C1E5-4E37-8AC9-0AD35679A08C}" destId="{E6403F6C-0A22-495A-B61A-095771194AAC}" srcOrd="0" destOrd="0" presId="urn:microsoft.com/office/officeart/2005/8/layout/cycle2"/>
    <dgm:cxn modelId="{E37AFC04-2B92-4D1D-A709-6BDDB5D43E08}" type="presOf" srcId="{64F8493C-D262-4CF8-A1AE-D24CC99A58B7}" destId="{8B2FD6D7-8653-4BB0-8FA4-E261FFB052D2}" srcOrd="1" destOrd="0" presId="urn:microsoft.com/office/officeart/2005/8/layout/cycle2"/>
    <dgm:cxn modelId="{61632FC7-A8C1-4E28-BCA1-FD812519F72A}" type="presOf" srcId="{59F33B9F-D97B-4D4D-A319-394AD96F4E5F}" destId="{460BFD5F-8907-4840-8D54-91A9E39521AD}" srcOrd="0" destOrd="0" presId="urn:microsoft.com/office/officeart/2005/8/layout/cycle2"/>
    <dgm:cxn modelId="{72D9E793-7186-4E27-B0FE-05ECD024AC9E}" srcId="{75577654-0621-4D0A-B6FD-13A46AF79F0E}" destId="{59F33B9F-D97B-4D4D-A319-394AD96F4E5F}" srcOrd="2" destOrd="0" parTransId="{0BB0A696-B522-48E0-B538-4D64894D4B95}" sibTransId="{29717FBC-70AD-4B6D-9D97-718CB635F596}"/>
    <dgm:cxn modelId="{0C038751-C4D9-4AFC-BD96-5C423CE49272}" type="presOf" srcId="{B6220DC3-0758-404F-AB57-43C8375998B3}" destId="{93472E2F-6395-455D-92E0-DAEEFCFC2906}" srcOrd="0" destOrd="0" presId="urn:microsoft.com/office/officeart/2005/8/layout/cycle2"/>
    <dgm:cxn modelId="{B5D8A8DA-8EA6-4665-939A-9E70B3E93EAB}" type="presOf" srcId="{29717FBC-70AD-4B6D-9D97-718CB635F596}" destId="{9B4280A3-DABF-4A3C-BF5D-E71BC4B13FF0}" srcOrd="0" destOrd="0" presId="urn:microsoft.com/office/officeart/2005/8/layout/cycle2"/>
    <dgm:cxn modelId="{295D6DA1-A1EE-4627-968E-831CFC0EC0B6}" type="presOf" srcId="{E75C5E5B-44BF-467C-9577-B1C821F826A4}" destId="{2E224F68-11A9-4B62-9C1C-261FC41AF6A7}" srcOrd="1" destOrd="0" presId="urn:microsoft.com/office/officeart/2005/8/layout/cycle2"/>
    <dgm:cxn modelId="{EC0B2A43-7D58-4AD0-B76C-7118CCE3714B}" type="presOf" srcId="{75577654-0621-4D0A-B6FD-13A46AF79F0E}" destId="{30415DCB-7505-456F-9E74-AECF1ABB0DB9}" srcOrd="0" destOrd="0" presId="urn:microsoft.com/office/officeart/2005/8/layout/cycle2"/>
    <dgm:cxn modelId="{EA55130F-3C1F-4D88-AF77-E891B7C09F9E}" srcId="{75577654-0621-4D0A-B6FD-13A46AF79F0E}" destId="{C3933240-8D69-45ED-83E9-F3CB9D4320B0}" srcOrd="0" destOrd="0" parTransId="{7AB47910-9897-4F2D-A09E-54DCDD43B806}" sibTransId="{B6220DC3-0758-404F-AB57-43C8375998B3}"/>
    <dgm:cxn modelId="{59A26684-DE68-4B16-BCB7-B60CAAEA5E70}" type="presOf" srcId="{E75C5E5B-44BF-467C-9577-B1C821F826A4}" destId="{E13FF273-0273-4A30-B956-AC68254E6966}" srcOrd="0" destOrd="0" presId="urn:microsoft.com/office/officeart/2005/8/layout/cycle2"/>
    <dgm:cxn modelId="{389CEF18-4851-4E5F-ABDD-55628C31291C}" type="presParOf" srcId="{30415DCB-7505-456F-9E74-AECF1ABB0DB9}" destId="{D06E8DF0-748C-4E45-ABFC-246CC1201FFE}" srcOrd="0" destOrd="0" presId="urn:microsoft.com/office/officeart/2005/8/layout/cycle2"/>
    <dgm:cxn modelId="{ED96E0D4-B97E-47F0-9F6C-68CF0C20E87E}" type="presParOf" srcId="{30415DCB-7505-456F-9E74-AECF1ABB0DB9}" destId="{93472E2F-6395-455D-92E0-DAEEFCFC2906}" srcOrd="1" destOrd="0" presId="urn:microsoft.com/office/officeart/2005/8/layout/cycle2"/>
    <dgm:cxn modelId="{45C56818-EA33-40DD-AB8D-2662FFDC05A5}" type="presParOf" srcId="{93472E2F-6395-455D-92E0-DAEEFCFC2906}" destId="{C047DFA5-0BC4-4C03-BB6C-8635ECB55837}" srcOrd="0" destOrd="0" presId="urn:microsoft.com/office/officeart/2005/8/layout/cycle2"/>
    <dgm:cxn modelId="{464562DE-2071-44A2-A82B-909C302B5D70}" type="presParOf" srcId="{30415DCB-7505-456F-9E74-AECF1ABB0DB9}" destId="{54BDF21B-1C23-4A18-940C-81981855FDCD}" srcOrd="2" destOrd="0" presId="urn:microsoft.com/office/officeart/2005/8/layout/cycle2"/>
    <dgm:cxn modelId="{940274A3-4202-41F9-8006-C93575599AEB}" type="presParOf" srcId="{30415DCB-7505-456F-9E74-AECF1ABB0DB9}" destId="{66BA32C7-1F9C-4299-AED5-E601961E9CB1}" srcOrd="3" destOrd="0" presId="urn:microsoft.com/office/officeart/2005/8/layout/cycle2"/>
    <dgm:cxn modelId="{3F7BFBAF-138F-4CEE-BED9-FBE7928D49C6}" type="presParOf" srcId="{66BA32C7-1F9C-4299-AED5-E601961E9CB1}" destId="{8B2FD6D7-8653-4BB0-8FA4-E261FFB052D2}" srcOrd="0" destOrd="0" presId="urn:microsoft.com/office/officeart/2005/8/layout/cycle2"/>
    <dgm:cxn modelId="{6327B960-3A29-4843-912F-850AF0E379BE}" type="presParOf" srcId="{30415DCB-7505-456F-9E74-AECF1ABB0DB9}" destId="{460BFD5F-8907-4840-8D54-91A9E39521AD}" srcOrd="4" destOrd="0" presId="urn:microsoft.com/office/officeart/2005/8/layout/cycle2"/>
    <dgm:cxn modelId="{D59C4D62-FA44-4090-9F5E-10D558CD1816}" type="presParOf" srcId="{30415DCB-7505-456F-9E74-AECF1ABB0DB9}" destId="{9B4280A3-DABF-4A3C-BF5D-E71BC4B13FF0}" srcOrd="5" destOrd="0" presId="urn:microsoft.com/office/officeart/2005/8/layout/cycle2"/>
    <dgm:cxn modelId="{D2D0C6DC-BCD9-4C72-A9D9-73061242402E}" type="presParOf" srcId="{9B4280A3-DABF-4A3C-BF5D-E71BC4B13FF0}" destId="{3FFF3AE7-3CD4-49D9-821D-A5D6C0AA6D82}" srcOrd="0" destOrd="0" presId="urn:microsoft.com/office/officeart/2005/8/layout/cycle2"/>
    <dgm:cxn modelId="{CB1C5EAB-C3C7-4192-A00F-C204AA8A6625}" type="presParOf" srcId="{30415DCB-7505-456F-9E74-AECF1ABB0DB9}" destId="{A243D412-696D-4FD5-909E-40558B08A0DD}" srcOrd="6" destOrd="0" presId="urn:microsoft.com/office/officeart/2005/8/layout/cycle2"/>
    <dgm:cxn modelId="{D47799D8-DAAF-4586-8CE2-E032CFCF7BA6}" type="presParOf" srcId="{30415DCB-7505-456F-9E74-AECF1ABB0DB9}" destId="{E13FF273-0273-4A30-B956-AC68254E6966}" srcOrd="7" destOrd="0" presId="urn:microsoft.com/office/officeart/2005/8/layout/cycle2"/>
    <dgm:cxn modelId="{B03F6C92-E33E-4833-BAE5-E768B2490093}" type="presParOf" srcId="{E13FF273-0273-4A30-B956-AC68254E6966}" destId="{2E224F68-11A9-4B62-9C1C-261FC41AF6A7}" srcOrd="0" destOrd="0" presId="urn:microsoft.com/office/officeart/2005/8/layout/cycle2"/>
    <dgm:cxn modelId="{AF0482FE-9A68-46A2-8D19-2B59FCF7F64D}" type="presParOf" srcId="{30415DCB-7505-456F-9E74-AECF1ABB0DB9}" destId="{E6403F6C-0A22-495A-B61A-095771194AAC}" srcOrd="8" destOrd="0" presId="urn:microsoft.com/office/officeart/2005/8/layout/cycle2"/>
    <dgm:cxn modelId="{C803760A-2283-4171-9403-92B64C237B22}" type="presParOf" srcId="{30415DCB-7505-456F-9E74-AECF1ABB0DB9}" destId="{EDE77C53-A7DF-4752-8AC2-B1463749B0F8}" srcOrd="9" destOrd="0" presId="urn:microsoft.com/office/officeart/2005/8/layout/cycle2"/>
    <dgm:cxn modelId="{1371C33B-8407-4D0F-830E-5F78498E7BEB}" type="presParOf" srcId="{EDE77C53-A7DF-4752-8AC2-B1463749B0F8}" destId="{96C8BB9F-C5A7-4AAF-BC10-E299D97AC3C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E8DF0-748C-4E45-ABFC-246CC1201FFE}">
      <dsp:nvSpPr>
        <dsp:cNvPr id="0" name=""/>
        <dsp:cNvSpPr/>
      </dsp:nvSpPr>
      <dsp:spPr>
        <a:xfrm>
          <a:off x="3024640" y="999"/>
          <a:ext cx="1450069" cy="1450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ребёнок</a:t>
          </a:r>
          <a:endParaRPr lang="ru-RU" sz="1700" kern="1200" dirty="0"/>
        </a:p>
      </dsp:txBody>
      <dsp:txXfrm>
        <a:off x="3236998" y="213357"/>
        <a:ext cx="1025353" cy="1025353"/>
      </dsp:txXfrm>
    </dsp:sp>
    <dsp:sp modelId="{93472E2F-6395-455D-92E0-DAEEFCFC2906}">
      <dsp:nvSpPr>
        <dsp:cNvPr id="0" name=""/>
        <dsp:cNvSpPr/>
      </dsp:nvSpPr>
      <dsp:spPr>
        <a:xfrm rot="2160000">
          <a:off x="4428705" y="1114447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439727" y="1178405"/>
        <a:ext cx="269322" cy="293638"/>
      </dsp:txXfrm>
    </dsp:sp>
    <dsp:sp modelId="{54BDF21B-1C23-4A18-940C-81981855FDCD}">
      <dsp:nvSpPr>
        <dsp:cNvPr id="0" name=""/>
        <dsp:cNvSpPr/>
      </dsp:nvSpPr>
      <dsp:spPr>
        <a:xfrm>
          <a:off x="4785067" y="1280024"/>
          <a:ext cx="1450069" cy="1450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педагоги</a:t>
          </a:r>
          <a:endParaRPr lang="ru-RU" sz="1700" kern="1200" dirty="0"/>
        </a:p>
      </dsp:txBody>
      <dsp:txXfrm>
        <a:off x="4997425" y="1492382"/>
        <a:ext cx="1025353" cy="1025353"/>
      </dsp:txXfrm>
    </dsp:sp>
    <dsp:sp modelId="{66BA32C7-1F9C-4299-AED5-E601961E9CB1}">
      <dsp:nvSpPr>
        <dsp:cNvPr id="0" name=""/>
        <dsp:cNvSpPr/>
      </dsp:nvSpPr>
      <dsp:spPr>
        <a:xfrm rot="6480000">
          <a:off x="4984881" y="2784757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5060427" y="2827750"/>
        <a:ext cx="269322" cy="293638"/>
      </dsp:txXfrm>
    </dsp:sp>
    <dsp:sp modelId="{460BFD5F-8907-4840-8D54-91A9E39521AD}">
      <dsp:nvSpPr>
        <dsp:cNvPr id="0" name=""/>
        <dsp:cNvSpPr/>
      </dsp:nvSpPr>
      <dsp:spPr>
        <a:xfrm>
          <a:off x="4112643" y="3349530"/>
          <a:ext cx="1450069" cy="1450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дети</a:t>
          </a:r>
          <a:endParaRPr lang="ru-RU" sz="1700" kern="1200" dirty="0"/>
        </a:p>
      </dsp:txBody>
      <dsp:txXfrm>
        <a:off x="4325001" y="3561888"/>
        <a:ext cx="1025353" cy="1025353"/>
      </dsp:txXfrm>
    </dsp:sp>
    <dsp:sp modelId="{9B4280A3-DABF-4A3C-BF5D-E71BC4B13FF0}">
      <dsp:nvSpPr>
        <dsp:cNvPr id="0" name=""/>
        <dsp:cNvSpPr/>
      </dsp:nvSpPr>
      <dsp:spPr>
        <a:xfrm rot="10800000">
          <a:off x="3568190" y="3829866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683614" y="3927746"/>
        <a:ext cx="269322" cy="293638"/>
      </dsp:txXfrm>
    </dsp:sp>
    <dsp:sp modelId="{A243D412-696D-4FD5-909E-40558B08A0DD}">
      <dsp:nvSpPr>
        <dsp:cNvPr id="0" name=""/>
        <dsp:cNvSpPr/>
      </dsp:nvSpPr>
      <dsp:spPr>
        <a:xfrm>
          <a:off x="1936636" y="3349530"/>
          <a:ext cx="1450069" cy="1450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социум</a:t>
          </a:r>
          <a:endParaRPr lang="ru-RU" sz="1700" kern="1200" dirty="0"/>
        </a:p>
      </dsp:txBody>
      <dsp:txXfrm>
        <a:off x="2148994" y="3561888"/>
        <a:ext cx="1025353" cy="1025353"/>
      </dsp:txXfrm>
    </dsp:sp>
    <dsp:sp modelId="{E13FF273-0273-4A30-B956-AC68254E6966}">
      <dsp:nvSpPr>
        <dsp:cNvPr id="0" name=""/>
        <dsp:cNvSpPr/>
      </dsp:nvSpPr>
      <dsp:spPr>
        <a:xfrm rot="15120000">
          <a:off x="2136451" y="2805469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211997" y="2958236"/>
        <a:ext cx="269322" cy="293638"/>
      </dsp:txXfrm>
    </dsp:sp>
    <dsp:sp modelId="{E6403F6C-0A22-495A-B61A-095771194AAC}">
      <dsp:nvSpPr>
        <dsp:cNvPr id="0" name=""/>
        <dsp:cNvSpPr/>
      </dsp:nvSpPr>
      <dsp:spPr>
        <a:xfrm>
          <a:off x="1264213" y="1280024"/>
          <a:ext cx="1450069" cy="14500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родители</a:t>
          </a:r>
          <a:endParaRPr lang="ru-RU" sz="1700" kern="1200" dirty="0"/>
        </a:p>
      </dsp:txBody>
      <dsp:txXfrm>
        <a:off x="1476571" y="1492382"/>
        <a:ext cx="1025353" cy="1025353"/>
      </dsp:txXfrm>
    </dsp:sp>
    <dsp:sp modelId="{EDE77C53-A7DF-4752-8AC2-B1463749B0F8}">
      <dsp:nvSpPr>
        <dsp:cNvPr id="0" name=""/>
        <dsp:cNvSpPr/>
      </dsp:nvSpPr>
      <dsp:spPr>
        <a:xfrm rot="19440000">
          <a:off x="2668278" y="1127248"/>
          <a:ext cx="384746" cy="4893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679300" y="1259050"/>
        <a:ext cx="269322" cy="293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DF12DF-2B71-405F-BA91-7F07D4BC246A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3562EE-C0BB-4F35-B78A-EC1284AA4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14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AE45C0-FA2A-4473-95FD-9B4EBC97D0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Птички клюют зёрнышки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D88C4E-300B-40CB-9A2A-345BE0A1A1C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89CBF3-27A2-4A84-8350-1DB80E5D3A9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4D281F-2668-4C44-A8D7-8C61AD333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528E1-84DE-4F3F-9AA5-FCE56D59464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9DA0-A531-48A4-AF79-B4568CD03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3A5701-8C5C-4B17-A440-FD432C59A75F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059FD5-A798-4C90-8472-CF56E6DDB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14474-B1B1-48D5-BC35-A0F4C4DF35D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6F511-897C-4B1B-9118-A968A7623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D2EFD1-C602-4EEB-9303-F8C7C52C0FA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2D2B6D-ED6B-4E7A-A34A-58C39B000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FA95D-3E8A-438C-A63C-CBFE2CB69752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8088-D689-4FAD-8D81-A5864930E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4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4EEB93-7B7F-4EFC-807D-A3770838ECE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4DBF1B3-3F7D-4D0A-B1C8-E997F07C6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28" r:id="rId2"/>
    <p:sldLayoutId id="2147483831" r:id="rId3"/>
    <p:sldLayoutId id="2147483827" r:id="rId4"/>
    <p:sldLayoutId id="2147483832" r:id="rId5"/>
    <p:sldLayoutId id="2147483829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ФГАОУ ВО «Казанский (Приволжский) федеральный университет»</a:t>
            </a:r>
            <a:b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Институт педагогики и психологии</a:t>
            </a:r>
            <a:b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Приволжский межрегиональный центр повышения квалификации и профессиональной переподготовки работников образования</a:t>
            </a:r>
          </a:p>
        </p:txBody>
      </p:sp>
      <p:sp>
        <p:nvSpPr>
          <p:cNvPr id="819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700" smtClean="0"/>
          </a:p>
          <a:p>
            <a:pPr algn="ctr" eaLnBrk="1" hangingPunct="1">
              <a:lnSpc>
                <a:spcPct val="90000"/>
              </a:lnSpc>
            </a:pPr>
            <a:r>
              <a:rPr lang="ru-RU" sz="2700" smtClean="0"/>
              <a:t>Мастер-класс на тему: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700" smtClean="0"/>
              <a:t>«</a:t>
            </a:r>
            <a:r>
              <a:rPr lang="ru-RU" sz="2400" smtClean="0"/>
              <a:t>Использование образовательных технологий в музыкальном развитии  детей раннего возраста»</a:t>
            </a:r>
          </a:p>
          <a:p>
            <a:pPr algn="r" eaLnBrk="1" hangingPunct="1">
              <a:lnSpc>
                <a:spcPct val="90000"/>
              </a:lnSpc>
            </a:pPr>
            <a:endParaRPr lang="ru-RU" sz="2400" smtClean="0">
              <a:latin typeface="Corbel" pitchFamily="34" charset="0"/>
            </a:endParaRP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700" smtClean="0">
                <a:latin typeface="Corbel" pitchFamily="34" charset="0"/>
              </a:rPr>
              <a:t>                                                            </a:t>
            </a:r>
            <a:r>
              <a:rPr lang="ru-RU" sz="2000" smtClean="0">
                <a:latin typeface="Corbel" pitchFamily="34" charset="0"/>
              </a:rPr>
              <a:t>Мусина Т.А.,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000" smtClean="0"/>
              <a:t>музыкальный </a:t>
            </a:r>
            <a:r>
              <a:rPr lang="ru-RU" sz="2000" smtClean="0">
                <a:latin typeface="Corbel" pitchFamily="34" charset="0"/>
              </a:rPr>
              <a:t>руководитель</a:t>
            </a:r>
            <a:endParaRPr lang="ru-RU" sz="2000" smtClean="0"/>
          </a:p>
          <a:p>
            <a:pPr algn="r" eaLnBrk="1" hangingPunct="1">
              <a:lnSpc>
                <a:spcPct val="90000"/>
              </a:lnSpc>
            </a:pPr>
            <a:r>
              <a:rPr lang="ru-RU" sz="2000" smtClean="0"/>
              <a:t>высшей квалификационной категории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000" smtClean="0"/>
              <a:t> МАДОУ «Детский сад №339»</a:t>
            </a:r>
            <a:r>
              <a:rPr lang="ru-RU" sz="2000" smtClean="0">
                <a:latin typeface="Corbel" pitchFamily="34" charset="0"/>
              </a:rPr>
              <a:t>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700" smtClean="0">
                <a:latin typeface="Corbel" pitchFamily="34" charset="0"/>
              </a:rPr>
              <a:t>                                               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700" smtClean="0">
                <a:latin typeface="Corbel" pitchFamily="34" charset="0"/>
              </a:rPr>
              <a:t>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План проведения совместных досугов</a:t>
            </a:r>
            <a:endParaRPr lang="ru-RU" i="1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2883214"/>
              </p:ext>
            </p:extLst>
          </p:nvPr>
        </p:nvGraphicFramePr>
        <p:xfrm>
          <a:off x="1403350" y="1412875"/>
          <a:ext cx="7560840" cy="631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1152128"/>
                <a:gridCol w="1440160"/>
                <a:gridCol w="1333016"/>
                <a:gridCol w="683208"/>
                <a:gridCol w="1296144"/>
                <a:gridCol w="12961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 и 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Предвари-тельная</a:t>
                      </a:r>
                      <a:r>
                        <a:rPr lang="ru-RU" dirty="0" smtClean="0"/>
                        <a:t>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Атрибуты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Музыкальный </a:t>
                      </a:r>
                      <a:r>
                        <a:rPr lang="ru-RU" dirty="0" smtClean="0"/>
                        <a:t>мате-</a:t>
                      </a:r>
                    </a:p>
                    <a:p>
                      <a:r>
                        <a:rPr lang="ru-RU" dirty="0" smtClean="0"/>
                        <a:t>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Празд-ник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осени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Способство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вать</a:t>
                      </a:r>
                      <a:r>
                        <a:rPr lang="ru-RU" dirty="0" smtClean="0"/>
                        <a:t> построению</a:t>
                      </a:r>
                    </a:p>
                    <a:p>
                      <a:r>
                        <a:rPr lang="ru-RU" dirty="0" smtClean="0"/>
                        <a:t>системы от-</a:t>
                      </a:r>
                    </a:p>
                    <a:p>
                      <a:r>
                        <a:rPr lang="ru-RU" dirty="0" smtClean="0"/>
                        <a:t>ношений </a:t>
                      </a:r>
                    </a:p>
                    <a:p>
                      <a:r>
                        <a:rPr lang="ru-RU" dirty="0" smtClean="0"/>
                        <a:t>детей</a:t>
                      </a:r>
                      <a:r>
                        <a:rPr lang="ru-RU" baseline="0" dirty="0" smtClean="0"/>
                        <a:t> с </a:t>
                      </a:r>
                      <a:r>
                        <a:rPr lang="ru-RU" baseline="0" dirty="0" err="1" smtClean="0"/>
                        <a:t>ро</a:t>
                      </a:r>
                      <a:r>
                        <a:rPr lang="ru-RU" baseline="0" dirty="0" smtClean="0"/>
                        <a:t>-</a:t>
                      </a:r>
                    </a:p>
                    <a:p>
                      <a:r>
                        <a:rPr lang="ru-RU" baseline="0" dirty="0" err="1" smtClean="0"/>
                        <a:t>дителями</a:t>
                      </a:r>
                      <a:r>
                        <a:rPr lang="ru-RU" baseline="0" dirty="0" smtClean="0"/>
                        <a:t>  и детьми; </a:t>
                      </a:r>
                      <a:r>
                        <a:rPr lang="ru-RU" baseline="0" dirty="0" err="1" smtClean="0"/>
                        <a:t>обу</a:t>
                      </a:r>
                      <a:endParaRPr lang="ru-RU" baseline="0" dirty="0" smtClean="0"/>
                    </a:p>
                    <a:p>
                      <a:r>
                        <a:rPr lang="ru-RU" baseline="0" dirty="0" err="1" smtClean="0"/>
                        <a:t>чить</a:t>
                      </a:r>
                      <a:r>
                        <a:rPr lang="ru-RU" baseline="0" dirty="0" smtClean="0"/>
                        <a:t> роди-</a:t>
                      </a:r>
                    </a:p>
                    <a:p>
                      <a:r>
                        <a:rPr lang="ru-RU" baseline="0" dirty="0" err="1" smtClean="0"/>
                        <a:t>телей</a:t>
                      </a:r>
                      <a:r>
                        <a:rPr lang="ru-RU" baseline="0" dirty="0" smtClean="0"/>
                        <a:t> играм.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Оформле-ние</a:t>
                      </a:r>
                      <a:r>
                        <a:rPr lang="ru-RU" dirty="0" smtClean="0"/>
                        <a:t> зала.</a:t>
                      </a:r>
                    </a:p>
                    <a:p>
                      <a:r>
                        <a:rPr lang="ru-RU" dirty="0" err="1" smtClean="0"/>
                        <a:t>Составле-ние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пригла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шений</a:t>
                      </a:r>
                      <a:r>
                        <a:rPr lang="ru-RU" dirty="0" smtClean="0"/>
                        <a:t> для</a:t>
                      </a:r>
                    </a:p>
                    <a:p>
                      <a:r>
                        <a:rPr lang="ru-RU" dirty="0" smtClean="0"/>
                        <a:t>родителей;</a:t>
                      </a:r>
                    </a:p>
                    <a:p>
                      <a:r>
                        <a:rPr lang="ru-RU" dirty="0" err="1" smtClean="0"/>
                        <a:t>знакомст</a:t>
                      </a:r>
                      <a:r>
                        <a:rPr lang="ru-RU" dirty="0" smtClean="0"/>
                        <a:t>-во</a:t>
                      </a:r>
                    </a:p>
                    <a:p>
                      <a:r>
                        <a:rPr lang="ru-RU" dirty="0" smtClean="0"/>
                        <a:t>родителей</a:t>
                      </a:r>
                    </a:p>
                    <a:p>
                      <a:r>
                        <a:rPr lang="ru-RU" dirty="0" smtClean="0"/>
                        <a:t>с содержа-</a:t>
                      </a:r>
                    </a:p>
                    <a:p>
                      <a:r>
                        <a:rPr lang="ru-RU" dirty="0" err="1" smtClean="0"/>
                        <a:t>нием</a:t>
                      </a:r>
                      <a:r>
                        <a:rPr lang="ru-RU" dirty="0" smtClean="0"/>
                        <a:t> игр.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Вед.-</a:t>
                      </a:r>
                      <a:r>
                        <a:rPr lang="ru-RU" dirty="0" err="1" smtClean="0"/>
                        <a:t>педа</a:t>
                      </a:r>
                      <a:r>
                        <a:rPr lang="ru-RU" dirty="0" smtClean="0"/>
                        <a:t>-</a:t>
                      </a:r>
                      <a:r>
                        <a:rPr lang="ru-RU" dirty="0" err="1" smtClean="0"/>
                        <a:t>гог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err="1" smtClean="0"/>
                        <a:t>Зай-чик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иг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руш-ка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Ширма, корзинка,</a:t>
                      </a:r>
                    </a:p>
                    <a:p>
                      <a:r>
                        <a:rPr lang="ru-RU" dirty="0" smtClean="0"/>
                        <a:t>осенние</a:t>
                      </a:r>
                    </a:p>
                    <a:p>
                      <a:r>
                        <a:rPr lang="ru-RU" dirty="0" smtClean="0"/>
                        <a:t>листики,</a:t>
                      </a:r>
                    </a:p>
                    <a:p>
                      <a:r>
                        <a:rPr lang="ru-RU" dirty="0" smtClean="0"/>
                        <a:t>грибы (картон)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Песня об осени(по выбору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муз.рук</a:t>
                      </a:r>
                      <a:r>
                        <a:rPr lang="ru-RU" baseline="0" dirty="0" smtClean="0"/>
                        <a:t>.)</a:t>
                      </a:r>
                    </a:p>
                    <a:p>
                      <a:r>
                        <a:rPr lang="ru-RU" baseline="0" dirty="0" smtClean="0"/>
                        <a:t>«Кап-кап»</a:t>
                      </a:r>
                    </a:p>
                    <a:p>
                      <a:r>
                        <a:rPr lang="ru-RU" baseline="0" dirty="0" smtClean="0"/>
                        <a:t>(р.н.п.),</a:t>
                      </a:r>
                    </a:p>
                    <a:p>
                      <a:r>
                        <a:rPr lang="ru-RU" baseline="0" dirty="0" err="1" smtClean="0"/>
                        <a:t>тат.н</a:t>
                      </a:r>
                      <a:r>
                        <a:rPr lang="ru-RU" baseline="0" dirty="0" smtClean="0"/>
                        <a:t>. мел. «</a:t>
                      </a:r>
                      <a:r>
                        <a:rPr lang="ru-RU" baseline="0" dirty="0" err="1" smtClean="0"/>
                        <a:t>Эпипэ</a:t>
                      </a:r>
                      <a:r>
                        <a:rPr lang="ru-RU" baseline="0" dirty="0" smtClean="0"/>
                        <a:t>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Методы и особенности проекта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Основной метод – «вовлекающий показ»(</a:t>
            </a:r>
            <a:r>
              <a:rPr lang="ru-RU" dirty="0" err="1" smtClean="0">
                <a:latin typeface="+mn-lt"/>
              </a:rPr>
              <a:t>С.Д.Руднева</a:t>
            </a:r>
            <a:r>
              <a:rPr lang="ru-RU" dirty="0" smtClean="0">
                <a:latin typeface="+mn-lt"/>
              </a:rPr>
              <a:t>);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+mn-lt"/>
              </a:rPr>
              <a:t>р</a:t>
            </a:r>
            <a:r>
              <a:rPr lang="ru-RU" dirty="0" smtClean="0">
                <a:latin typeface="+mn-lt"/>
              </a:rPr>
              <a:t>азвитие ребёнка происходит в комфортных для него условиях;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использование на занятиях фонограмм позволяет родителям развивать и развлекать детей не только на занятиях, но и дома;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+mn-lt"/>
              </a:rPr>
              <a:t>р</a:t>
            </a:r>
            <a:r>
              <a:rPr lang="ru-RU" dirty="0" smtClean="0">
                <a:latin typeface="+mn-lt"/>
              </a:rPr>
              <a:t>абота по изо позволяет инструктировать взрослых 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675687" cy="12874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Индивидуальная карта диагностики музыкального развития ребёнка</a:t>
            </a:r>
            <a:endParaRPr lang="ru-RU" sz="3600" i="1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971550" y="1412875"/>
          <a:ext cx="7499352" cy="523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Параметры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Начало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Середина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Конец года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Эмоциональная отзывчивость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Проявление интереса к музыке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Внимание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Звуковысотные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соотношения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Ритм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Тембр звучания</a:t>
                      </a:r>
                    </a:p>
                    <a:p>
                      <a:r>
                        <a:rPr lang="ru-RU" dirty="0" smtClean="0"/>
                        <a:t>инструментов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 звука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404813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Пляска с платочками</a:t>
            </a:r>
            <a:endParaRPr lang="ru-RU" i="1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pic>
        <p:nvPicPr>
          <p:cNvPr id="20482" name="Содержимое 3" descr="S500033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350" y="333375"/>
            <a:ext cx="7497763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Интегрированный компонент-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аппликация</a:t>
            </a:r>
            <a:endParaRPr lang="ru-RU" i="1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pic>
        <p:nvPicPr>
          <p:cNvPr id="21506" name="Содержимое 3" descr="S5000330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5" descr="S5000339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1341438"/>
            <a:ext cx="6400800" cy="4511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Зашагали ножки -топ, топ, топ…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pic>
        <p:nvPicPr>
          <p:cNvPr id="24578" name="Содержимое 3" descr="S5000335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Актуальность проблемы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latin typeface="+mn-lt"/>
              </a:rPr>
              <a:t>Многочисленные исследования учёных всего мира, изучающих проблему раннего </a:t>
            </a:r>
            <a:r>
              <a:rPr lang="ru-RU" sz="2800" dirty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возраста, вновь и вновь подтверждают, что психологические основы обучения закладываются уже к трёхлетнему возрасту. Всё начинается с рождения, но большинство родителей более заинтересованно начинают заниматься музыкальным воспитанием и другими видами  искусства с четвёртого года жизни и старше. Тем самым, они упускают первые три года жизни ребёнка, утрачивая стартовые возможности и, как результат, тормозя и сдерживая музыкальное развитие своих детей, притупляя потенциальные возможности.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11795" y="2214936"/>
            <a:ext cx="7498080" cy="4988642"/>
          </a:xfrm>
          <a:solidFill>
            <a:schemeClr val="accent6"/>
          </a:solidFill>
          <a:ln>
            <a:solidFill>
              <a:srgbClr val="00000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eaLnBrk="1" hangingPunct="1"/>
            <a:endParaRPr lang="ru-RU" sz="2800" smtClean="0">
              <a:cs typeface="Arial" charset="0"/>
            </a:endParaRPr>
          </a:p>
          <a:p>
            <a:pPr eaLnBrk="1" hangingPunct="1"/>
            <a:r>
              <a:rPr lang="ru-RU" i="1" smtClean="0">
                <a:cs typeface="Arial" charset="0"/>
              </a:rPr>
              <a:t>возбуждённое эмоциональное состояние в стенах дошкольного учреждения</a:t>
            </a:r>
          </a:p>
          <a:p>
            <a:pPr eaLnBrk="1" hangingPunct="1"/>
            <a:r>
              <a:rPr lang="ru-RU" i="1" smtClean="0">
                <a:cs typeface="Arial" charset="0"/>
              </a:rPr>
              <a:t>отчуждение ребёнка от общения со сверстниками</a:t>
            </a:r>
          </a:p>
        </p:txBody>
      </p:sp>
      <p:sp>
        <p:nvSpPr>
          <p:cNvPr id="10252" name="Rectangle 12"/>
          <p:cNvSpPr>
            <a:spLocks noGrp="1"/>
          </p:cNvSpPr>
          <p:nvPr>
            <p:ph type="title" idx="4294967295"/>
          </p:nvPr>
        </p:nvSpPr>
        <p:spPr bwMode="auto">
          <a:xfrm>
            <a:off x="395288" y="188913"/>
            <a:ext cx="8497887" cy="2016125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smtClean="0">
                <a:effectLst/>
              </a:rPr>
              <a:t>Причины возникновения музыкально-образовательных </a:t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>технологий раннего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xfrm>
            <a:off x="611188" y="404813"/>
            <a:ext cx="8394700" cy="1012825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900" smtClean="0">
                <a:effectLst/>
              </a:rPr>
              <a:t>Екатерина и Сергей Железновы</a:t>
            </a:r>
            <a:br>
              <a:rPr lang="ru-RU" sz="3900" smtClean="0">
                <a:effectLst/>
              </a:rPr>
            </a:br>
            <a:r>
              <a:rPr lang="ru-RU" sz="3900" smtClean="0">
                <a:effectLst/>
              </a:rPr>
              <a:t>          Музыка с мамой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1116013" y="1628775"/>
            <a:ext cx="7499350" cy="4800600"/>
          </a:xfrm>
        </p:spPr>
        <p:txBody>
          <a:bodyPr/>
          <a:lstStyle/>
          <a:p>
            <a:r>
              <a:rPr lang="ru-RU" smtClean="0"/>
              <a:t>Развитие абсолютного музыкального слуха и ритма координации и мелкой моторики, общее физическое развитие речи, игры и весёлое общение с ребёнком, а также обучение счёту и чтению гна основе сочетания традиционных и новых методик.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39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Т.Сауко, А.Буренина</a:t>
            </a:r>
            <a:br>
              <a:rPr lang="ru-RU" sz="39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9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«Топ-хлоп, малыши»</a:t>
            </a:r>
          </a:p>
        </p:txBody>
      </p:sp>
      <p:sp>
        <p:nvSpPr>
          <p:cNvPr id="1126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orbel" pitchFamily="34" charset="0"/>
              </a:rPr>
              <a:t>-содействие умственному, физическому, социальному и эстетическому развитию посредством создания музыкально-игровой среды, способом организации творческого контакта между родителями и ребёнком и в интеграции различных образовательных областей.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Задачи музыкального воспитания и образования ребёнка</a:t>
            </a:r>
            <a:endParaRPr lang="ru-RU" sz="3600" i="1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1. Формирование нового типа отношений: родитель и ребёнок, вовлечённых в партнёрскую деятельность.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2.Развитие эмоциональной отзывчивости на музыку образно-игровых действий.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3.Развитие музыкального слуха.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4.Развитие умения выполнять движения в соответствии с текстом песен и </a:t>
            </a:r>
            <a:r>
              <a:rPr lang="ru-RU" dirty="0" err="1" smtClean="0">
                <a:latin typeface="+mn-lt"/>
              </a:rPr>
              <a:t>потешек</a:t>
            </a:r>
            <a:r>
              <a:rPr lang="ru-RU" dirty="0" smtClean="0">
                <a:latin typeface="+mn-lt"/>
              </a:rPr>
              <a:t> (расширение словарного запаса)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5.Способствовать развитию творческих способностей, фантазии, воображения в различных образовательных областях.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Участники программы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Результат реализации программы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+mn-lt"/>
              </a:rPr>
              <a:t>В процессе реализации  индивидуальной программы  музыкального развития  у ребёнка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расширится среда общения;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+mn-lt"/>
              </a:rPr>
              <a:t>проявятся способности к самореализации в социуме;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+mn-lt"/>
              </a:rPr>
              <a:t>с</a:t>
            </a:r>
            <a:r>
              <a:rPr lang="ru-RU" dirty="0" smtClean="0">
                <a:latin typeface="+mn-lt"/>
              </a:rPr>
              <a:t>формируется  музыкальный слух, эмоциональная отзывчивость, интерес  к дальнейшей музыкальной деятельности. Ребёнок станет  любознательным, увлечённым, открытым и, возможно, будет радовать нас  своим неординарным познанием мира.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550" y="0"/>
            <a:ext cx="7497763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+mj-lt"/>
              </a:rPr>
              <a:t>Индивидуальный план музыкально-игровых мероприятий</a:t>
            </a:r>
            <a:endParaRPr lang="ru-RU" sz="3600" dirty="0">
              <a:solidFill>
                <a:schemeClr val="tx2">
                  <a:satMod val="130000"/>
                </a:schemeClr>
              </a:solidFill>
              <a:latin typeface="+mj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81273759"/>
              </p:ext>
            </p:extLst>
          </p:nvPr>
        </p:nvGraphicFramePr>
        <p:xfrm>
          <a:off x="1435100" y="1447800"/>
          <a:ext cx="7499350" cy="63144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499870"/>
                <a:gridCol w="1499870"/>
                <a:gridCol w="1499870"/>
                <a:gridCol w="1499870"/>
                <a:gridCol w="14998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Период </a:t>
                      </a:r>
                      <a:r>
                        <a:rPr lang="ru-RU" dirty="0" err="1" smtClean="0"/>
                        <a:t>прохожде-ния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 </a:t>
                      </a:r>
                      <a:r>
                        <a:rPr lang="ru-RU" dirty="0" err="1" smtClean="0"/>
                        <a:t>образова-тельных</a:t>
                      </a:r>
                      <a:r>
                        <a:rPr lang="ru-RU" dirty="0" smtClean="0"/>
                        <a:t> об-</a:t>
                      </a:r>
                    </a:p>
                    <a:p>
                      <a:r>
                        <a:rPr lang="ru-RU" dirty="0" err="1" smtClean="0"/>
                        <a:t>ластей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Репертуар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Интегриро-ванный</a:t>
                      </a:r>
                      <a:r>
                        <a:rPr lang="ru-RU" baseline="0" dirty="0" smtClean="0"/>
                        <a:t> компонент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 родителей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Формирова-ние</a:t>
                      </a:r>
                      <a:r>
                        <a:rPr lang="ru-RU" dirty="0" smtClean="0"/>
                        <a:t> навыка ритмичной</a:t>
                      </a:r>
                    </a:p>
                    <a:p>
                      <a:r>
                        <a:rPr lang="ru-RU" dirty="0" smtClean="0"/>
                        <a:t>ходьбы;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спо-собствовать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повышению</a:t>
                      </a:r>
                    </a:p>
                    <a:p>
                      <a:r>
                        <a:rPr lang="ru-RU" baseline="0" dirty="0" err="1" smtClean="0"/>
                        <a:t>эмоциональ-ного</a:t>
                      </a:r>
                      <a:r>
                        <a:rPr lang="ru-RU" baseline="0" dirty="0" smtClean="0"/>
                        <a:t> тонуса</a:t>
                      </a:r>
                    </a:p>
                    <a:p>
                      <a:r>
                        <a:rPr lang="ru-RU" baseline="0" dirty="0" err="1" smtClean="0"/>
                        <a:t>Установле-ние</a:t>
                      </a:r>
                      <a:r>
                        <a:rPr lang="ru-RU" baseline="0" dirty="0" smtClean="0"/>
                        <a:t> тёплых доверитель-</a:t>
                      </a:r>
                      <a:r>
                        <a:rPr lang="ru-RU" baseline="0" dirty="0" err="1" smtClean="0"/>
                        <a:t>ных</a:t>
                      </a:r>
                      <a:r>
                        <a:rPr lang="ru-RU" baseline="0" dirty="0" smtClean="0"/>
                        <a:t> отношений развитие внимания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«Вот как мы</a:t>
                      </a:r>
                    </a:p>
                    <a:p>
                      <a:r>
                        <a:rPr lang="ru-RU" dirty="0" smtClean="0"/>
                        <a:t>умеем»,муз.</a:t>
                      </a:r>
                    </a:p>
                    <a:p>
                      <a:r>
                        <a:rPr lang="ru-RU" dirty="0" err="1" smtClean="0"/>
                        <a:t>Е.Тиличее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вой, </a:t>
                      </a:r>
                      <a:r>
                        <a:rPr lang="ru-RU" dirty="0" err="1" smtClean="0"/>
                        <a:t>сл.Н.Френ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кель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  <a:p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Ладошеч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ка</a:t>
                      </a:r>
                      <a:r>
                        <a:rPr lang="ru-RU" dirty="0" smtClean="0"/>
                        <a:t>»(</a:t>
                      </a:r>
                      <a:r>
                        <a:rPr lang="ru-RU" dirty="0" err="1" smtClean="0"/>
                        <a:t>р.нар.м</a:t>
                      </a:r>
                      <a:r>
                        <a:rPr lang="ru-RU" dirty="0" smtClean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гуашью—мазки</a:t>
                      </a:r>
                      <a:r>
                        <a:rPr lang="ru-RU" baseline="0" dirty="0" smtClean="0"/>
                        <a:t> пальчиком,</a:t>
                      </a:r>
                    </a:p>
                    <a:p>
                      <a:r>
                        <a:rPr lang="ru-RU" baseline="0" dirty="0" smtClean="0"/>
                        <a:t>как </a:t>
                      </a:r>
                      <a:r>
                        <a:rPr lang="ru-RU" baseline="0" dirty="0" err="1" smtClean="0"/>
                        <a:t>имита</a:t>
                      </a:r>
                      <a:r>
                        <a:rPr lang="ru-RU" baseline="0" dirty="0" smtClean="0"/>
                        <a:t>-</a:t>
                      </a:r>
                    </a:p>
                    <a:p>
                      <a:r>
                        <a:rPr lang="ru-RU" baseline="0" dirty="0" err="1" smtClean="0"/>
                        <a:t>ция</a:t>
                      </a:r>
                      <a:r>
                        <a:rPr lang="ru-RU" baseline="0" dirty="0" smtClean="0"/>
                        <a:t> шагов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Осваивать материал, па</a:t>
                      </a:r>
                    </a:p>
                    <a:p>
                      <a:r>
                        <a:rPr lang="ru-RU" dirty="0" err="1" smtClean="0"/>
                        <a:t>раллельно</a:t>
                      </a:r>
                      <a:r>
                        <a:rPr lang="ru-RU" baseline="0" dirty="0" smtClean="0"/>
                        <a:t> с</a:t>
                      </a:r>
                    </a:p>
                    <a:p>
                      <a:r>
                        <a:rPr lang="ru-RU" baseline="0" dirty="0" smtClean="0"/>
                        <a:t>детьми.</a:t>
                      </a:r>
                    </a:p>
                    <a:p>
                      <a:r>
                        <a:rPr lang="ru-RU" baseline="0" dirty="0" smtClean="0"/>
                        <a:t>приветливо,</a:t>
                      </a:r>
                    </a:p>
                    <a:p>
                      <a:r>
                        <a:rPr lang="ru-RU" baseline="0" dirty="0" smtClean="0"/>
                        <a:t>ласково вы-</a:t>
                      </a:r>
                    </a:p>
                    <a:p>
                      <a:r>
                        <a:rPr lang="ru-RU" baseline="0" dirty="0" err="1" smtClean="0"/>
                        <a:t>полнять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действия,</a:t>
                      </a:r>
                    </a:p>
                    <a:p>
                      <a:r>
                        <a:rPr lang="ru-RU" baseline="0" dirty="0" smtClean="0"/>
                        <a:t>подпевать.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364</TotalTime>
  <Words>660</Words>
  <Application>Microsoft Office PowerPoint</Application>
  <PresentationFormat>Экран (4:3)</PresentationFormat>
  <Paragraphs>168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ФГАОУ ВО «Казанский (Приволжский) федеральный университет»                   Институт педагогики и психологии Приволжский межрегиональный центр повышения квалификации и профессиональной переподготовки работников образования</vt:lpstr>
      <vt:lpstr>Актуальность проблемы</vt:lpstr>
      <vt:lpstr>Причины возникновения музыкально-образовательных  технологий раннего возраста</vt:lpstr>
      <vt:lpstr>Екатерина и Сергей Железновы           Музыка с мамой</vt:lpstr>
      <vt:lpstr>   Т.Сауко, А.Буренина  «Топ-хлоп, малыши»</vt:lpstr>
      <vt:lpstr>Задачи музыкального воспитания и образования ребёнка</vt:lpstr>
      <vt:lpstr>Участники программы</vt:lpstr>
      <vt:lpstr>Результат реализации программы</vt:lpstr>
      <vt:lpstr>Индивидуальный план музыкально-игровых мероприятий</vt:lpstr>
      <vt:lpstr>План проведения совместных досугов</vt:lpstr>
      <vt:lpstr>Методы и особенности проекта</vt:lpstr>
      <vt:lpstr>Индивидуальная карта диагностики музыкального развития ребёнка</vt:lpstr>
      <vt:lpstr>Пляска с платочками</vt:lpstr>
      <vt:lpstr>Интегрированный компонент- аппликация</vt:lpstr>
      <vt:lpstr>Презентация PowerPoint</vt:lpstr>
      <vt:lpstr>Зашагали ножки -топ, топ, топ…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Пректная работа</dc:title>
  <dc:creator>Admin</dc:creator>
  <cp:lastModifiedBy>Farit</cp:lastModifiedBy>
  <cp:revision>36</cp:revision>
  <dcterms:created xsi:type="dcterms:W3CDTF">2011-10-08T18:01:22Z</dcterms:created>
  <dcterms:modified xsi:type="dcterms:W3CDTF">2016-11-29T16:11:51Z</dcterms:modified>
</cp:coreProperties>
</file>