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9" r:id="rId4"/>
    <p:sldId id="270" r:id="rId5"/>
    <p:sldId id="272" r:id="rId6"/>
    <p:sldId id="273" r:id="rId7"/>
    <p:sldId id="263" r:id="rId8"/>
    <p:sldId id="275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D7559C84-C7BF-4A82-BFDD-0E07704EC35C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0749FE5E-A45E-4F41-81AF-B3DF54FD57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D7559C84-C7BF-4A82-BFDD-0E07704EC35C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0749FE5E-A45E-4F41-81AF-B3DF54FD57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7559C84-C7BF-4A82-BFDD-0E07704EC35C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749FE5E-A45E-4F41-81AF-B3DF54FD57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D7559C84-C7BF-4A82-BFDD-0E07704EC35C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0749FE5E-A45E-4F41-81AF-B3DF54FD57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D7559C84-C7BF-4A82-BFDD-0E07704EC35C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0749FE5E-A45E-4F41-81AF-B3DF54FD57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D7559C84-C7BF-4A82-BFDD-0E07704EC35C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0749FE5E-A45E-4F41-81AF-B3DF54FD57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7559C84-C7BF-4A82-BFDD-0E07704EC35C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749FE5E-A45E-4F41-81AF-B3DF54FD57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D7559C84-C7BF-4A82-BFDD-0E07704EC35C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0749FE5E-A45E-4F41-81AF-B3DF54FD57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D7559C84-C7BF-4A82-BFDD-0E07704EC35C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0749FE5E-A45E-4F41-81AF-B3DF54FD57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7559C84-C7BF-4A82-BFDD-0E07704EC35C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749FE5E-A45E-4F41-81AF-B3DF54FD57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D7559C84-C7BF-4A82-BFDD-0E07704EC35C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0749FE5E-A45E-4F41-81AF-B3DF54FD57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D7559C84-C7BF-4A82-BFDD-0E07704EC35C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9FE5E-A45E-4F41-81AF-B3DF54FD572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jpeg"/><Relationship Id="rId5" Type="http://schemas.openxmlformats.org/officeDocument/2006/relationships/image" Target="../media/image10.emf"/><Relationship Id="rId4" Type="http://schemas.openxmlformats.org/officeDocument/2006/relationships/package" Target="../embeddings/Microsoft_PowerPoint_Slide1.sldx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-3946"/>
            <a:ext cx="6336704" cy="2498281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«Курская битва»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anose="02020603050405020304" pitchFamily="18" charset="0"/>
              </a:rPr>
              <a:t> (5 июля 1943 — 23 августа 1943</a:t>
            </a:r>
            <a:r>
              <a:rPr lang="en-US" sz="4400" dirty="0">
                <a:latin typeface="Times New Roman" pitchFamily="18" charset="0"/>
                <a:cs typeface="Times New Roman" panose="02020603050405020304" pitchFamily="18" charset="0"/>
              </a:rPr>
              <a:t>)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76" y="2681666"/>
            <a:ext cx="4566069" cy="4059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645" y="2681666"/>
            <a:ext cx="4538211" cy="4059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32066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6409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Хроника Курской битвы.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472608"/>
          </a:xfrm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июля 1943 - общее наступление немецких войск.</a:t>
            </a:r>
          </a:p>
          <a:p>
            <a:pPr lvl="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июль 1943 - танковое сражение в районе Прохоровки, начало Орловской операции советских войск.</a:t>
            </a:r>
          </a:p>
          <a:p>
            <a:pPr lvl="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июль 1943 - прорыв обороны противника.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 июля 1943 - начало отвода немецких сил.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 июля 1943 - освобождение Волхова.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августа - начало контрнаступления советских войск на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белгородско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-харьковском направлении.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августа 1943 - освобождение Орла и Белгорода.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11-17 августа 1943 - контрудары немцев против войск Воронежского фронта.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 августа 1943 - приближение советских войск к оборонительному рубежу противника восточнее Брянска.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 августа 1943 - освобождение Харькова, переход Советской Армии в общее наступление.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92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3398" y="260648"/>
            <a:ext cx="9144000" cy="3384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Битва на курской дуге по </a:t>
            </a:r>
            <a:r>
              <a:rPr lang="ru-RU" sz="2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своим масштабам, задействованным силам и средствам, напряжённости, результатам и военно-политическим последствиям является одним из ключевых сражений Второй мировой войны и Великой Отечественной войны. Самое крупное танковое сражение в истории; в нём участвовали около двух миллионов человек, шесть тысяч танков, четыре тысячи </a:t>
            </a:r>
            <a:r>
              <a:rPr lang="ru-RU" sz="2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самолётов. Курская </a:t>
            </a:r>
            <a:r>
              <a:rPr lang="ru-RU" sz="2600" dirty="0">
                <a:effectLst/>
                <a:latin typeface="Times New Roman" pitchFamily="18" charset="0"/>
                <a:cs typeface="Times New Roman" panose="02020603050405020304" pitchFamily="18" charset="0"/>
              </a:rPr>
              <a:t>битва продолжалась сорок девять </a:t>
            </a:r>
            <a:r>
              <a:rPr lang="ru-RU" sz="2600" dirty="0" smtClean="0">
                <a:effectLst/>
                <a:latin typeface="Times New Roman" pitchFamily="18" charset="0"/>
                <a:cs typeface="Times New Roman" panose="02020603050405020304" pitchFamily="18" charset="0"/>
              </a:rPr>
              <a:t>дней.</a:t>
            </a:r>
            <a:endParaRPr lang="ru-RU" sz="2600" dirty="0">
              <a:effectLst/>
              <a:latin typeface="Times New Roman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Picture 4" descr="не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49625"/>
            <a:ext cx="8649557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43143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188640"/>
            <a:ext cx="86868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Советский план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24109"/>
            <a:ext cx="6624736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 летней кампании 1943 года советские войска имели все необходимое для перехода в наступление. Однако 8 апреля маршал Г. К. Жуков, находящийся по заданию Ставки в районе Курской дуги, представил Верховному Главнокомандующему И. В. Сталину свои соображения о плане действий советских войск. «Лучше будет, - докладывал он, - если измотаем противника на нашей обороне, выбьем его танки, а затем, введя свежие резервы, переходом в общее наступление добьем основную группировку противника». Окончательное решение о преднамеренной обороне было принято Сталиным в начале июня.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Отражение удара противника из района южнее Орла возлагалось на Центральный фронт (командующий - генерал армии К. К. Рокоссовский), оборонявший северную и северо-западную части Курской дуги, а наступление врага из района Белгорода должен был сорвать Воронежский фронт(под командованием генерала армии 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Н. Ф. Ватутина), который защищал южную и юго-западную части выступа.</a:t>
            </a:r>
          </a:p>
        </p:txBody>
      </p:sp>
      <p:pic>
        <p:nvPicPr>
          <p:cNvPr id="4" name="Рисунок 3" descr="http://wwii-soldat.narod.ru/MARSHALS/IMAGES/zhuko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188640"/>
            <a:ext cx="132893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308304" y="2132856"/>
            <a:ext cx="18356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Жуков Г.К. (1896-1974)</a:t>
            </a:r>
          </a:p>
        </p:txBody>
      </p:sp>
      <p:pic>
        <p:nvPicPr>
          <p:cNvPr id="6" name="Рисунок 5" descr="http://battle-kursk.narod.ru/Images/rokossovski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2420888"/>
            <a:ext cx="115212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876256" y="4293096"/>
            <a:ext cx="24117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Рокоссовский К.К. (1896 – 1968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8" name="Рисунок 7" descr="Vatutin nf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4581128"/>
            <a:ext cx="108699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7020272" y="6468725"/>
            <a:ext cx="19797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Ватутин Н. Ф. </a:t>
            </a:r>
            <a:r>
              <a:rPr lang="ru-RU" sz="1200" dirty="0"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lang="ru-RU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(1901-1944)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288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5256584" cy="196382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Германский план </a:t>
            </a:r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Цитадель»</a:t>
            </a:r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1503" y="1700808"/>
            <a:ext cx="6211416" cy="50597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Весной 1943 года перед командованием вермахта встала тяжелая задача - составить стратегический план на предстоящее лето. Чтобы поднять боевой дух немецкой армии, предотвратить распад фашистского блока и восстановить престиж Германии, гитлеровские политики и стратеги решили провести большое летнее наступление на советско-герман­ском фронте. План получил условное название «Цитадель».</a:t>
            </a:r>
          </a:p>
          <a:p>
            <a:pPr marL="0" indent="0">
              <a:buNone/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Согласно указаниям командования, группы войск «Центр» (генерал- фельдмаршал Г. 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Клюге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) с севера и «Юг» (генерал-фельд­маршал Э. 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Манштейн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) должны были отрезать советские войска на Курской дуге. </a:t>
            </a:r>
          </a:p>
          <a:p>
            <a:pPr marL="0" indent="0">
              <a:buNone/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Немцы намеревались взять дугу в клещи и уничтожить находившиеся там силы противника. 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Немецкий генерал-фельдмаршал Г.Клюге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476672"/>
            <a:ext cx="15716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020272" y="2348880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Ганс Гюнтер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Клюге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(1882 – 1944)</a:t>
            </a:r>
          </a:p>
        </p:txBody>
      </p:sp>
      <p:pic>
        <p:nvPicPr>
          <p:cNvPr id="6" name="Рисунок 5" descr="Bundesarchiv Bild 183-H01758, Erich v. Manstei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996952"/>
            <a:ext cx="2076822" cy="2793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876256" y="5877272"/>
            <a:ext cx="2160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Эрих фон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Манштейн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(1887-1973)</a:t>
            </a:r>
          </a:p>
        </p:txBody>
      </p:sp>
    </p:spTree>
    <p:extLst>
      <p:ext uri="{BB962C8B-B14F-4D97-AF65-F5344CB8AC3E}">
        <p14:creationId xmlns:p14="http://schemas.microsoft.com/office/powerpoint/2010/main" val="1322512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86800" cy="216024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Соотношение сил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средств к началу Курской оборонительной операции.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7702890"/>
              </p:ext>
            </p:extLst>
          </p:nvPr>
        </p:nvGraphicFramePr>
        <p:xfrm>
          <a:off x="251520" y="3068960"/>
          <a:ext cx="8686800" cy="348428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6968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Силы и средства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СССР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Вермахт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Соотношение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6968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Личный состав (тыс. чел.)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1336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свыше 900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1,4:1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6968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Орудия и минометы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19100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около 10000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1,9:1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6968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Танки и САУ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3444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2733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1,2:1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6968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Самолеты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2172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около 2050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1:1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7415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1433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3125396"/>
              </p:ext>
            </p:extLst>
          </p:nvPr>
        </p:nvGraphicFramePr>
        <p:xfrm>
          <a:off x="-6270" y="10953"/>
          <a:ext cx="5967623" cy="446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Слайд" r:id="rId4" imgW="4570587" imgH="3427442" progId="PowerPoint.Slide.12">
                  <p:embed/>
                </p:oleObj>
              </mc:Choice>
              <mc:Fallback>
                <p:oleObj name="Слайд" r:id="rId4" imgW="4570587" imgH="3427442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6270" y="10953"/>
                        <a:ext cx="5967623" cy="44664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43" name="Picture 7" descr="T-34-85 góra R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492102"/>
            <a:ext cx="4058024" cy="2387696"/>
          </a:xfrm>
          <a:prstGeom prst="rect">
            <a:avLst/>
          </a:prstGeom>
          <a:noFill/>
        </p:spPr>
      </p:pic>
      <p:pic>
        <p:nvPicPr>
          <p:cNvPr id="14345" name="Picture 9" descr="IS 1 prototyp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33750" y="0"/>
            <a:ext cx="3310250" cy="2416484"/>
          </a:xfrm>
          <a:prstGeom prst="rect">
            <a:avLst/>
          </a:prstGeom>
          <a:noFill/>
        </p:spPr>
      </p:pic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2771800" y="4685797"/>
            <a:ext cx="14756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Т-34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42693" y="188640"/>
            <a:ext cx="9797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ИС-1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 descr="http://battle-kursk.narod.ru/Images/f1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0152" y="2416484"/>
            <a:ext cx="3186178" cy="2053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8018721" y="2564904"/>
            <a:ext cx="11435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 122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100" name="Picture 4" descr="http://i.ucrazy.ru/files/i/2008-11/1226589392_ferd_25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025" y="4492102"/>
            <a:ext cx="5128740" cy="238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5812559" y="4454965"/>
            <a:ext cx="16196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Ferdinand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303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836712"/>
            <a:ext cx="6624736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Обстановка к началу битвы под Курском. </a:t>
            </a:r>
            <a:b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602" y="1844824"/>
            <a:ext cx="9118203" cy="50776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 июля на северном фронте Курской дуги немецкие войска двинулись в наступление, нанося главный удар в направлении поселка Ольховатка. Несмотря на ввод в сражение всей ударной группировки, противник не достиг успеха и перенес удар в направлении поселка Поныри, но и здесь не смог прорвать оборону советских войск. За четыре дня кровопролитных боев немецким войскам удалось углубиться лишь на 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0-12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километров. Потеряв до двух третей танков, армия противника была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нуждена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перейти к обороне на достигнутом рубеже.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южном фронте немцы стремились прорваться в направлениях городов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Обоянь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Короча. Ценой огромных потерь им удалось продвинуться лишь на 35 километров, и тогда враг перенес главный удар в направлении поселка Прохоровка. 12 июля здесь произошло одно из крупнейших в истории войн танковое сражение: с обеих сторон в нем участвовали до полутора тысяч танков, самоходных орудий и крупные силы авиации.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356436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536" y="-30943"/>
            <a:ext cx="4043363" cy="122769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dirty="0" smtClean="0"/>
              <a:t>Орловская операция.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0" y="1196752"/>
            <a:ext cx="4716463" cy="56612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Орловской операции, получившей условное наименование «Кутузов», заключался в одновременном нанесении войсками трех фронтов ударов с севера, востока и юга с целью охватить вражескую группировку, рассечь ее и уничтожить по частям.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Главный удар в полосе Западного фронта наносила 11-я гвардейская армия. К исходу 13 июля она прорвала оборону противника на глубину 25 километров. Вскоре создалась благоприятная обстановка для перехода в контрнаступление войск Центрального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фронта. 5 августа в 05:45 советские войска полностью освободили Орёл. </a:t>
            </a:r>
          </a:p>
        </p:txBody>
      </p:sp>
      <p:pic>
        <p:nvPicPr>
          <p:cNvPr id="16388" name="Picture 4" descr="оре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0"/>
            <a:ext cx="4427537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335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2576" y="65761"/>
            <a:ext cx="5280977" cy="3507255"/>
          </a:xfrm>
        </p:spPr>
        <p:txBody>
          <a:bodyPr>
            <a:noAutofit/>
          </a:bodyPr>
          <a:lstStyle/>
          <a:p>
            <a:pPr algn="ctr"/>
            <a:r>
              <a:rPr lang="ru-RU" sz="4000" dirty="0" err="1" smtClean="0"/>
              <a:t>Белгородско</a:t>
            </a:r>
            <a:r>
              <a:rPr lang="ru-RU" sz="4000" dirty="0" smtClean="0"/>
              <a:t>- Харьковская наступательная операция.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3573827"/>
            <a:ext cx="9144000" cy="32841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err="1" smtClean="0"/>
              <a:t>Белгородско</a:t>
            </a:r>
            <a:r>
              <a:rPr lang="ru-RU" sz="2000" dirty="0" smtClean="0"/>
              <a:t>-Харьковская </a:t>
            </a:r>
            <a:r>
              <a:rPr lang="ru-RU" sz="2000" dirty="0"/>
              <a:t>наступательная операция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получившая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условное наименование «Полководец Румянцев</a:t>
            </a:r>
            <a:r>
              <a:rPr lang="ru-RU" sz="2000" dirty="0" smtClean="0">
                <a:latin typeface="Times New Roman" panose="02020603050405020304" pitchFamily="18" charset="0"/>
                <a:cs typeface="Times New Roman" pitchFamily="18" charset="0"/>
              </a:rPr>
              <a:t>». Наступление, по плану операции, началось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утром 3 августа после мощной артиллерийской и авиационной подготовки. 5 августа советские войска освободили Белгород, а 7-го овладели Богодуховом. К исходу 11 августа войска Воронежского фронта перерезали железную дорогу Харьков - Полтава. 23 августа после упорных боев войска Степного фронта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полностью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освободили Харьков от врага.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https://files.polkrf.ru/pic_news/795x-/71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0"/>
            <a:ext cx="5076055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473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794</Words>
  <Application>Microsoft Office PowerPoint</Application>
  <PresentationFormat>Экран (4:3)</PresentationFormat>
  <Paragraphs>60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Kilter</vt:lpstr>
      <vt:lpstr>Слайд</vt:lpstr>
      <vt:lpstr>«Курская битва»  (5 июля 1943 — 23 августа 1943)</vt:lpstr>
      <vt:lpstr>Презентация PowerPoint</vt:lpstr>
      <vt:lpstr>Советский план</vt:lpstr>
      <vt:lpstr>Германский план «Цитадель»  </vt:lpstr>
      <vt:lpstr>Соотношение сил и средств к началу Курской оборонительной операции.</vt:lpstr>
      <vt:lpstr>Презентация PowerPoint</vt:lpstr>
      <vt:lpstr>Обстановка к началу битвы под Курском.  </vt:lpstr>
      <vt:lpstr>Орловская операция.</vt:lpstr>
      <vt:lpstr>Белгородско- Харьковская наступательная операция. </vt:lpstr>
      <vt:lpstr>Хроника Курской битвы.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</dc:creator>
  <cp:lastModifiedBy>Максим</cp:lastModifiedBy>
  <cp:revision>26</cp:revision>
  <dcterms:created xsi:type="dcterms:W3CDTF">2016-11-26T16:58:54Z</dcterms:created>
  <dcterms:modified xsi:type="dcterms:W3CDTF">2016-11-26T19:10:18Z</dcterms:modified>
</cp:coreProperties>
</file>