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1" r:id="rId2"/>
    <p:sldId id="258" r:id="rId3"/>
    <p:sldId id="266" r:id="rId4"/>
    <p:sldId id="270" r:id="rId5"/>
    <p:sldId id="264" r:id="rId6"/>
    <p:sldId id="268" r:id="rId7"/>
    <p:sldId id="257" r:id="rId8"/>
    <p:sldId id="273" r:id="rId9"/>
    <p:sldId id="274" r:id="rId10"/>
    <p:sldId id="275" r:id="rId11"/>
    <p:sldId id="277" r:id="rId12"/>
    <p:sldId id="27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9" autoAdjust="0"/>
    <p:restoredTop sz="94660"/>
  </p:normalViewPr>
  <p:slideViewPr>
    <p:cSldViewPr>
      <p:cViewPr varScale="1">
        <p:scale>
          <a:sx n="74" d="100"/>
          <a:sy n="74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D950A-28FF-43A8-9A7B-AFDC97C635F3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F43B2-A179-4613-8AF9-DB176AE456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336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F43B2-A179-4613-8AF9-DB176AE4563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C161CB7-3EB7-4E89-879F-729B0BACD6DA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700F6A-27D5-4008-B0DF-2040C3F4C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115616" y="692696"/>
            <a:ext cx="7560840" cy="50405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 учреждение средняя школа № 1 х. Маяк </a:t>
            </a:r>
            <a:r>
              <a:rPr lang="ru-RU" sz="20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Сальского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628801"/>
            <a:ext cx="8100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Профилактика стрессовых и конфликтных ситуаций в образовательном процессе</a:t>
            </a:r>
            <a:br>
              <a:rPr lang="ru-RU" sz="40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«Школа молодого педагога»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8 октября 2016 год</a:t>
            </a:r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5013176"/>
            <a:ext cx="3707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автор: 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Мощенко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Л.И.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зам. директор по ВР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МБОУ СОШ № 1 х.Маяк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Сальского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96752"/>
            <a:ext cx="6696744" cy="2376264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Прежде всего – ты учитель! И развивать конфликт не позволяет  вам ВАШ статус</a:t>
            </a:r>
            <a:r>
              <a:rPr lang="ru-RU" i="1" dirty="0" smtClean="0"/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548680"/>
            <a:ext cx="6982544" cy="324036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Не пытайтесь за каждым отрицательным поступком школьника видеть только </a:t>
            </a:r>
            <a:r>
              <a:rPr lang="ru-RU" sz="4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40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отрицательное...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7198568" cy="2592288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сближает людей и повышает их авторитет…</a:t>
            </a:r>
            <a:endParaRPr lang="ru-RU" sz="4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86050" y="2071678"/>
            <a:ext cx="4714908" cy="1928826"/>
          </a:xfrm>
          <a:ln w="57150">
            <a:noFill/>
          </a:ln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Не бывает конфликтных ситуаций, которые нельзя разрешить мирным </a:t>
            </a:r>
            <a:r>
              <a:rPr lang="ru-RU" sz="2400" b="1" i="1" smtClean="0">
                <a:solidFill>
                  <a:srgbClr val="FF0000"/>
                </a:solidFill>
              </a:rPr>
              <a:t>способом!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42852"/>
            <a:ext cx="2751316" cy="18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t="7018" b="8772"/>
          <a:stretch>
            <a:fillRect/>
          </a:stretch>
        </p:blipFill>
        <p:spPr bwMode="auto">
          <a:xfrm>
            <a:off x="3071802" y="142852"/>
            <a:ext cx="2928958" cy="184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143380"/>
            <a:ext cx="2286016" cy="251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143380"/>
            <a:ext cx="2714644" cy="249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500570"/>
            <a:ext cx="3167065" cy="212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142852"/>
            <a:ext cx="275007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2285992"/>
            <a:ext cx="2571736" cy="151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 cstate="print"/>
          <a:srcRect l="5002" r="24998"/>
          <a:stretch>
            <a:fillRect/>
          </a:stretch>
        </p:blipFill>
        <p:spPr bwMode="auto">
          <a:xfrm>
            <a:off x="7643834" y="2357430"/>
            <a:ext cx="1214446" cy="127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001056" cy="476672"/>
          </a:xfrm>
        </p:spPr>
        <p:txBody>
          <a:bodyPr>
            <a:noAutofit/>
          </a:bodyPr>
          <a:lstStyle/>
          <a:p>
            <a:pPr algn="ctr"/>
            <a:endParaRPr lang="ru-RU" sz="4300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003232" cy="5256584"/>
          </a:xfrm>
        </p:spPr>
        <p:txBody>
          <a:bodyPr>
            <a:noAutofit/>
          </a:bodyPr>
          <a:lstStyle/>
          <a:p>
            <a:pPr marL="271463" indent="87313">
              <a:buNone/>
            </a:pPr>
            <a:r>
              <a:rPr lang="ru-RU" sz="3600" b="1" i="1" dirty="0" smtClean="0"/>
              <a:t>Конфликт</a:t>
            </a:r>
            <a:r>
              <a:rPr lang="ru-RU" sz="3600" dirty="0" smtClean="0"/>
              <a:t>– это столкновение противоположно направленных целей, интересов, позиций, мнений, точек зрений, ситуаций, взглядов партнеров по общению, когда одна сторона противостоит другой.</a:t>
            </a:r>
          </a:p>
          <a:p>
            <a:pPr marL="446088" indent="-446088"/>
            <a:endParaRPr lang="ru-RU" sz="3600" dirty="0" smtClean="0"/>
          </a:p>
          <a:p>
            <a:pPr marL="446088" indent="-446088"/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568" y="1196752"/>
            <a:ext cx="7198568" cy="648072"/>
          </a:xfrm>
        </p:spPr>
        <p:txBody>
          <a:bodyPr>
            <a:normAutofit/>
          </a:bodyPr>
          <a:lstStyle/>
          <a:p>
            <a:pPr algn="ctr"/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02188" y="2708920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3000" cap="small" dirty="0" smtClean="0">
                <a:solidFill>
                  <a:prstClr val="black"/>
                </a:solidFill>
                <a:ea typeface="+mj-ea"/>
                <a:cs typeface="+mj-cs"/>
              </a:rPr>
              <a:t>, </a:t>
            </a:r>
            <a:endParaRPr lang="ru-RU" sz="3000" cap="small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35696" y="188640"/>
            <a:ext cx="669674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Виды конфликтов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5148064" y="1340768"/>
            <a:ext cx="3816424" cy="1152128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small" dirty="0" smtClean="0">
                <a:solidFill>
                  <a:prstClr val="black"/>
                </a:solidFill>
                <a:ea typeface="+mj-ea"/>
                <a:cs typeface="+mj-cs"/>
              </a:rPr>
              <a:t>психологические</a:t>
            </a:r>
            <a:endParaRPr lang="ru-RU" sz="2000" b="1" dirty="0"/>
          </a:p>
        </p:txBody>
      </p:sp>
      <p:sp>
        <p:nvSpPr>
          <p:cNvPr id="7" name="Овальная выноска 6"/>
          <p:cNvSpPr/>
          <p:nvPr/>
        </p:nvSpPr>
        <p:spPr>
          <a:xfrm rot="21032793">
            <a:off x="63780" y="1633884"/>
            <a:ext cx="4541321" cy="1152128"/>
          </a:xfrm>
          <a:prstGeom prst="wedgeEllipse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small" dirty="0" smtClean="0">
                <a:solidFill>
                  <a:prstClr val="black"/>
                </a:solidFill>
                <a:ea typeface="+mj-ea"/>
                <a:cs typeface="+mj-cs"/>
              </a:rPr>
              <a:t>административные </a:t>
            </a:r>
            <a:endParaRPr lang="ru-RU" sz="2000" b="1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6372200" y="2708920"/>
            <a:ext cx="2771800" cy="1152128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small" dirty="0" smtClean="0">
                <a:solidFill>
                  <a:prstClr val="black"/>
                </a:solidFill>
                <a:ea typeface="+mj-ea"/>
                <a:cs typeface="+mj-cs"/>
              </a:rPr>
              <a:t>этические</a:t>
            </a:r>
            <a:endParaRPr lang="ru-RU" sz="2400" b="1" dirty="0"/>
          </a:p>
        </p:txBody>
      </p:sp>
      <p:sp>
        <p:nvSpPr>
          <p:cNvPr id="9" name="Овальная выноска 8"/>
          <p:cNvSpPr/>
          <p:nvPr/>
        </p:nvSpPr>
        <p:spPr>
          <a:xfrm rot="716263">
            <a:off x="4644008" y="4365104"/>
            <a:ext cx="4248472" cy="1368152"/>
          </a:xfrm>
          <a:prstGeom prst="wedgeEllipseCallou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small" dirty="0" smtClean="0">
                <a:solidFill>
                  <a:prstClr val="black"/>
                </a:solidFill>
                <a:ea typeface="+mj-ea"/>
                <a:cs typeface="+mj-cs"/>
              </a:rPr>
              <a:t>идеологические</a:t>
            </a:r>
            <a:endParaRPr lang="ru-RU" sz="2400" b="1" dirty="0"/>
          </a:p>
        </p:txBody>
      </p:sp>
      <p:sp>
        <p:nvSpPr>
          <p:cNvPr id="10" name="Овальная выноска 9"/>
          <p:cNvSpPr/>
          <p:nvPr/>
        </p:nvSpPr>
        <p:spPr>
          <a:xfrm rot="21035769">
            <a:off x="683568" y="4293096"/>
            <a:ext cx="3672408" cy="1656184"/>
          </a:xfrm>
          <a:prstGeom prst="wedgeEllipseCallou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small" dirty="0" smtClean="0">
                <a:solidFill>
                  <a:prstClr val="black"/>
                </a:solidFill>
                <a:ea typeface="+mj-ea"/>
                <a:cs typeface="+mj-cs"/>
              </a:rPr>
              <a:t>амбициозные</a:t>
            </a:r>
            <a:endParaRPr lang="ru-RU" sz="2400" b="1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2555776" y="2780928"/>
            <a:ext cx="3168352" cy="1152128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small" dirty="0" smtClean="0">
                <a:solidFill>
                  <a:prstClr val="black"/>
                </a:solidFill>
                <a:ea typeface="+mj-ea"/>
                <a:cs typeface="+mj-cs"/>
              </a:rPr>
              <a:t>бытовые</a:t>
            </a:r>
            <a:endParaRPr lang="ru-RU" sz="2400" b="1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6"/>
                </a:solidFill>
              </a:rPr>
              <a:t>Типы конфликтов</a:t>
            </a:r>
            <a:endParaRPr lang="ru-RU" sz="40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600200"/>
            <a:ext cx="7128792" cy="4572000"/>
          </a:xfrm>
        </p:spPr>
        <p:txBody>
          <a:bodyPr/>
          <a:lstStyle/>
          <a:p>
            <a:r>
              <a:rPr lang="ru-RU" sz="3600" dirty="0" smtClean="0"/>
              <a:t> </a:t>
            </a:r>
            <a:r>
              <a:rPr lang="ru-RU" sz="3600" dirty="0" err="1" smtClean="0"/>
              <a:t>Внутриличностные</a:t>
            </a:r>
            <a:endParaRPr lang="ru-RU" sz="3600" dirty="0" smtClean="0"/>
          </a:p>
          <a:p>
            <a:r>
              <a:rPr lang="ru-RU" sz="3600" dirty="0" smtClean="0"/>
              <a:t> Межгрупповые </a:t>
            </a:r>
          </a:p>
          <a:p>
            <a:r>
              <a:rPr lang="ru-RU" sz="3600" b="1" dirty="0" smtClean="0"/>
              <a:t> Межличностные   </a:t>
            </a:r>
          </a:p>
          <a:p>
            <a:r>
              <a:rPr lang="ru-RU" sz="3600" b="1" dirty="0" smtClean="0"/>
              <a:t> Конфликты  между группой и личностью.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 flipH="1">
            <a:off x="8172400" y="1196752"/>
            <a:ext cx="971600" cy="4975448"/>
          </a:xfrm>
        </p:spPr>
        <p:txBody>
          <a:bodyPr>
            <a:normAutofit/>
          </a:bodyPr>
          <a:lstStyle/>
          <a:p>
            <a:endParaRPr lang="ru-RU" sz="6600" b="1" dirty="0">
              <a:solidFill>
                <a:schemeClr val="accent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1700808"/>
            <a:ext cx="7056784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</a:rPr>
              <a:t>Конфликтогены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chemeClr val="accent6"/>
                </a:solidFill>
              </a:rPr>
              <a:t>Для разрешения конфликта</a:t>
            </a:r>
            <a:endParaRPr lang="ru-RU" sz="4800" b="1" i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7858180" cy="4929222"/>
          </a:xfrm>
          <a:ln w="28575">
            <a:noFill/>
          </a:ln>
        </p:spPr>
        <p:txBody>
          <a:bodyPr>
            <a:normAutofit/>
          </a:bodyPr>
          <a:lstStyle/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Хорошо владеть собой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Дать партнеру высказаться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Предложить обосновать претензии 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Вызвать у партнера положительные эмоции.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Найти общие точки понимания проблемы.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Найти общую основу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Всегда держаться на равных.</a:t>
            </a:r>
          </a:p>
          <a:p>
            <a:pPr marL="271463" indent="-271463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конце обязательно высказать надежду на продолжение сотрудничества.</a:t>
            </a:r>
          </a:p>
          <a:p>
            <a:pPr marL="271463" indent="-271463">
              <a:buFont typeface="+mj-lt"/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933056"/>
            <a:ext cx="352839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5636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5292080" y="2348880"/>
            <a:ext cx="3456384" cy="5400600"/>
          </a:xfrm>
        </p:spPr>
        <p:txBody>
          <a:bodyPr>
            <a:normAutofit/>
          </a:bodyPr>
          <a:lstStyle/>
          <a:p>
            <a:r>
              <a:rPr lang="ru-RU" b="1" dirty="0" smtClean="0"/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Конкуренция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Сотрудничество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Компромисс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Избегание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Приспособление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323528" y="2420888"/>
            <a:ext cx="3888432" cy="388843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1.Разрушаются межличностные связи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2. Резко снижается эффективность работы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3. Решение проблемы становится невозможным.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7092280" y="6165304"/>
            <a:ext cx="504056" cy="576064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04664"/>
            <a:ext cx="2286000" cy="10310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rgbClr val="FF388C"/>
              </a:buClr>
              <a:buSzPct val="70000"/>
            </a:pPr>
            <a:r>
              <a:rPr lang="ru-RU" sz="2800" b="1" dirty="0" smtClean="0">
                <a:solidFill>
                  <a:srgbClr val="FFFFFF"/>
                </a:solidFill>
              </a:rPr>
              <a:t>к</a:t>
            </a:r>
            <a:endParaRPr lang="ru-RU" sz="2800" dirty="0" smtClean="0"/>
          </a:p>
          <a:p>
            <a:pPr lvl="0">
              <a:spcBef>
                <a:spcPts val="600"/>
              </a:spcBef>
              <a:buClr>
                <a:srgbClr val="FF388C"/>
              </a:buClr>
              <a:buSzPct val="70000"/>
            </a:pPr>
            <a:r>
              <a:rPr lang="ru-RU" sz="2800" b="1" dirty="0" err="1" smtClean="0">
                <a:solidFill>
                  <a:srgbClr val="FFFFFF"/>
                </a:solidFill>
              </a:rPr>
              <a:t>онструкти</a:t>
            </a:r>
            <a:endParaRPr lang="ru-RU" sz="2800" b="1" dirty="0">
              <a:solidFill>
                <a:srgbClr val="FFFFFF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1268760"/>
            <a:ext cx="360040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деконструктивные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2080" y="1340768"/>
            <a:ext cx="30243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конструктивные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1331640" y="116632"/>
            <a:ext cx="6912768" cy="116132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конфликты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115616" y="548680"/>
            <a:ext cx="7560840" cy="5904656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chemeClr val="accent6"/>
                </a:solidFill>
              </a:rPr>
              <a:t>Профилактика стрессовых и конфликтных ситуаций в образовательном процессе.</a:t>
            </a:r>
            <a:r>
              <a:rPr lang="ru-RU" sz="4800" dirty="0" smtClean="0">
                <a:solidFill>
                  <a:schemeClr val="accent6"/>
                </a:solidFill>
              </a:rPr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19672" y="1462443"/>
            <a:ext cx="752432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Готовьтесь к  уроку, не допускайте даже малейшей некомпетентности в преподавании своего предмета…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052736"/>
            <a:ext cx="7524328" cy="2952328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Если вы не правы, не стыдно признать свою ошибку. Учитесь извиняться…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фликт и его разрешение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Конфликт и его разрешение</Template>
  <TotalTime>122</TotalTime>
  <Words>240</Words>
  <Application>Microsoft Office PowerPoint</Application>
  <PresentationFormat>Экран (4:3)</PresentationFormat>
  <Paragraphs>57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Конфликт и его разрешение</vt:lpstr>
      <vt:lpstr>Муниципальное бюджетное общеобразовательное  учреждение средняя школа № 1 х. Маяк Сальского района </vt:lpstr>
      <vt:lpstr>Слайд 2</vt:lpstr>
      <vt:lpstr>Слайд 3</vt:lpstr>
      <vt:lpstr>Типы конфликтов</vt:lpstr>
      <vt:lpstr>Для разрешения конфликта</vt:lpstr>
      <vt:lpstr> </vt:lpstr>
      <vt:lpstr>Профилактика стрессовых и конфликтных ситуаций в образовательном процессе.  </vt:lpstr>
      <vt:lpstr>Слайд 8</vt:lpstr>
      <vt:lpstr>Если вы не правы, не стыдно признать свою ошибку. Учитесь извиняться… </vt:lpstr>
      <vt:lpstr>Прежде всего – ты учитель! И развивать конфликт не позволяет  вам ВАШ статус… </vt:lpstr>
      <vt:lpstr>Не пытайтесь за каждым отрицательным поступком школьника видеть только   отрицательное... </vt:lpstr>
      <vt:lpstr>Совместная деятельность сближает людей и повышает их авторитет…</vt:lpstr>
      <vt:lpstr>Не бывает конфликтных ситуаций, которые нельзя разрешить мирным способом!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 учреждение средняя школа № 1 х. Маяк Сальского района</dc:title>
  <dc:creator>Пользователь</dc:creator>
  <cp:lastModifiedBy>Пользователь</cp:lastModifiedBy>
  <cp:revision>8</cp:revision>
  <dcterms:created xsi:type="dcterms:W3CDTF">2016-10-17T15:59:03Z</dcterms:created>
  <dcterms:modified xsi:type="dcterms:W3CDTF">2016-10-17T18:04:15Z</dcterms:modified>
</cp:coreProperties>
</file>