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6" r:id="rId3"/>
    <p:sldId id="257" r:id="rId4"/>
    <p:sldId id="259" r:id="rId5"/>
    <p:sldId id="260" r:id="rId6"/>
    <p:sldId id="261" r:id="rId7"/>
    <p:sldId id="262" r:id="rId8"/>
    <p:sldId id="263" r:id="rId9"/>
    <p:sldId id="264" r:id="rId10"/>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0000"/>
    <a:srgbClr val="FF0048"/>
    <a:srgbClr val="DDD6EA"/>
    <a:srgbClr val="FAFA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50" d="100"/>
          <a:sy n="50" d="100"/>
        </p:scale>
        <p:origin x="-2256" y="-162"/>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50" y="1496484"/>
            <a:ext cx="5143500" cy="3183467"/>
          </a:xfrm>
        </p:spPr>
        <p:txBody>
          <a:bodyPr anchor="b"/>
          <a:lstStyle>
            <a:lvl1pPr algn="ctr">
              <a:defRPr sz="4500"/>
            </a:lvl1pPr>
          </a:lstStyle>
          <a:p>
            <a:r>
              <a:rPr lang="ru-RU" smtClean="0"/>
              <a:t>Образец заголовка</a:t>
            </a:r>
            <a:endParaRPr lang="ru-RU"/>
          </a:p>
        </p:txBody>
      </p:sp>
      <p:sp>
        <p:nvSpPr>
          <p:cNvPr id="3" name="Подзаголовок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20BB889-9D34-4BBB-8EBF-7B432ADE08F0}" type="datetimeFigureOut">
              <a:rPr lang="ru-RU" smtClean="0"/>
              <a:t>23.10.2016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26087401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20BB889-9D34-4BBB-8EBF-7B432ADE08F0}" type="datetimeFigureOut">
              <a:rPr lang="ru-RU" smtClean="0"/>
              <a:t>23.10.2016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358004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3680818" y="486834"/>
            <a:ext cx="1109067" cy="7749117"/>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53616" y="486834"/>
            <a:ext cx="3241477" cy="77491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20BB889-9D34-4BBB-8EBF-7B432ADE08F0}" type="datetimeFigureOut">
              <a:rPr lang="ru-RU" smtClean="0"/>
              <a:t>23.10.2016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1227074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20BB889-9D34-4BBB-8EBF-7B432ADE08F0}" type="datetimeFigureOut">
              <a:rPr lang="ru-RU" smtClean="0"/>
              <a:t>23.10.2016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384426554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916" y="2279653"/>
            <a:ext cx="5915025" cy="3803649"/>
          </a:xfrm>
        </p:spPr>
        <p:txBody>
          <a:bodyPr anchor="b"/>
          <a:lstStyle>
            <a:lvl1pPr>
              <a:defRPr sz="4500"/>
            </a:lvl1pPr>
          </a:lstStyle>
          <a:p>
            <a:r>
              <a:rPr lang="ru-RU" smtClean="0"/>
              <a:t>Образец заголовка</a:t>
            </a:r>
            <a:endParaRPr lang="ru-RU"/>
          </a:p>
        </p:txBody>
      </p:sp>
      <p:sp>
        <p:nvSpPr>
          <p:cNvPr id="3" name="Текст 2"/>
          <p:cNvSpPr>
            <a:spLocks noGrp="1"/>
          </p:cNvSpPr>
          <p:nvPr>
            <p:ph type="body" idx="1"/>
          </p:nvPr>
        </p:nvSpPr>
        <p:spPr>
          <a:xfrm>
            <a:off x="467916" y="6119286"/>
            <a:ext cx="5915025" cy="2000249"/>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20BB889-9D34-4BBB-8EBF-7B432ADE08F0}" type="datetimeFigureOut">
              <a:rPr lang="ru-RU" smtClean="0"/>
              <a:t>23.10.2016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2159550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353616" y="2434167"/>
            <a:ext cx="2175272" cy="580178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2614613" y="2434167"/>
            <a:ext cx="2175272" cy="580178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20BB889-9D34-4BBB-8EBF-7B432ADE08F0}" type="datetimeFigureOut">
              <a:rPr lang="ru-RU" smtClean="0"/>
              <a:t>23.10.2016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2349083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2381" y="486836"/>
            <a:ext cx="5915025" cy="1767417"/>
          </a:xfrm>
        </p:spPr>
        <p:txBody>
          <a:bodyPr/>
          <a:lstStyle/>
          <a:p>
            <a:r>
              <a:rPr lang="ru-RU" smtClean="0"/>
              <a:t>Образец заголовка</a:t>
            </a:r>
            <a:endParaRPr lang="ru-RU"/>
          </a:p>
        </p:txBody>
      </p:sp>
      <p:sp>
        <p:nvSpPr>
          <p:cNvPr id="3" name="Текст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Объект 3"/>
          <p:cNvSpPr>
            <a:spLocks noGrp="1"/>
          </p:cNvSpPr>
          <p:nvPr>
            <p:ph sz="half" idx="2"/>
          </p:nvPr>
        </p:nvSpPr>
        <p:spPr>
          <a:xfrm>
            <a:off x="472381" y="3340100"/>
            <a:ext cx="2901255" cy="491278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Объект 5"/>
          <p:cNvSpPr>
            <a:spLocks noGrp="1"/>
          </p:cNvSpPr>
          <p:nvPr>
            <p:ph sz="quarter" idx="4"/>
          </p:nvPr>
        </p:nvSpPr>
        <p:spPr>
          <a:xfrm>
            <a:off x="3471863" y="3340100"/>
            <a:ext cx="2915543" cy="491278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20BB889-9D34-4BBB-8EBF-7B432ADE08F0}" type="datetimeFigureOut">
              <a:rPr lang="ru-RU" smtClean="0"/>
              <a:t>23.10.2016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2286000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20BB889-9D34-4BBB-8EBF-7B432ADE08F0}" type="datetimeFigureOut">
              <a:rPr lang="ru-RU" smtClean="0"/>
              <a:t>23.10.2016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1304350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20BB889-9D34-4BBB-8EBF-7B432ADE08F0}" type="datetimeFigureOut">
              <a:rPr lang="ru-RU" smtClean="0"/>
              <a:t>23.10.2016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2374920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2381" y="609600"/>
            <a:ext cx="2211884" cy="2133600"/>
          </a:xfrm>
        </p:spPr>
        <p:txBody>
          <a:bodyPr anchor="b"/>
          <a:lstStyle>
            <a:lvl1pPr>
              <a:defRPr sz="2400"/>
            </a:lvl1pPr>
          </a:lstStyle>
          <a:p>
            <a:r>
              <a:rPr lang="ru-RU" smtClean="0"/>
              <a:t>Образец заголовка</a:t>
            </a:r>
            <a:endParaRPr lang="ru-RU"/>
          </a:p>
        </p:txBody>
      </p:sp>
      <p:sp>
        <p:nvSpPr>
          <p:cNvPr id="3" name="Объект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fld id="{820BB889-9D34-4BBB-8EBF-7B432ADE08F0}" type="datetimeFigureOut">
              <a:rPr lang="ru-RU" smtClean="0"/>
              <a:t>23.10.2016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2691012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2381" y="609600"/>
            <a:ext cx="2211884" cy="2133600"/>
          </a:xfrm>
        </p:spPr>
        <p:txBody>
          <a:bodyPr anchor="b"/>
          <a:lstStyle>
            <a:lvl1pPr>
              <a:defRPr sz="2400"/>
            </a:lvl1pPr>
          </a:lstStyle>
          <a:p>
            <a:r>
              <a:rPr lang="ru-RU" smtClean="0"/>
              <a:t>Образец заголовка</a:t>
            </a:r>
            <a:endParaRPr lang="ru-RU"/>
          </a:p>
        </p:txBody>
      </p:sp>
      <p:sp>
        <p:nvSpPr>
          <p:cNvPr id="3" name="Рисунок 2"/>
          <p:cNvSpPr>
            <a:spLocks noGrp="1"/>
          </p:cNvSpPr>
          <p:nvPr>
            <p:ph type="pic" idx="1"/>
          </p:nvPr>
        </p:nvSpPr>
        <p:spPr>
          <a:xfrm>
            <a:off x="2915543" y="1316569"/>
            <a:ext cx="3471863" cy="649816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ru-RU"/>
          </a:p>
        </p:txBody>
      </p:sp>
      <p:sp>
        <p:nvSpPr>
          <p:cNvPr id="4" name="Текст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fld id="{820BB889-9D34-4BBB-8EBF-7B432ADE08F0}" type="datetimeFigureOut">
              <a:rPr lang="ru-RU" smtClean="0"/>
              <a:t>23.10.2016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93414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AFAFA"/>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820BB889-9D34-4BBB-8EBF-7B432ADE08F0}" type="datetimeFigureOut">
              <a:rPr lang="ru-RU" smtClean="0"/>
              <a:t>23.10.2016</a:t>
            </a:fld>
            <a:endParaRPr lang="ru-RU"/>
          </a:p>
        </p:txBody>
      </p:sp>
      <p:sp>
        <p:nvSpPr>
          <p:cNvPr id="5" name="Нижний колонтитул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CC173F88-3387-453B-9303-AC0210B95CB8}" type="slidenum">
              <a:rPr lang="ru-RU" smtClean="0"/>
              <a:t>‹#›</a:t>
            </a:fld>
            <a:endParaRPr lang="ru-RU"/>
          </a:p>
        </p:txBody>
      </p:sp>
      <p:pic>
        <p:nvPicPr>
          <p:cNvPr id="9" name="Рисунок 8"/>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6858000" cy="9144000"/>
          </a:xfrm>
          <a:prstGeom prst="rect">
            <a:avLst/>
          </a:prstGeom>
        </p:spPr>
      </p:pic>
    </p:spTree>
    <p:extLst>
      <p:ext uri="{BB962C8B-B14F-4D97-AF65-F5344CB8AC3E}">
        <p14:creationId xmlns:p14="http://schemas.microsoft.com/office/powerpoint/2010/main" val="29971805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6858000" cy="9144000"/>
          </a:xfrm>
          <a:prstGeom prst="rect">
            <a:avLst/>
          </a:prstGeom>
          <a:gradFill flip="none" rotWithShape="1">
            <a:gsLst>
              <a:gs pos="70000">
                <a:schemeClr val="bg1"/>
              </a:gs>
              <a:gs pos="100000">
                <a:schemeClr val="accent5">
                  <a:lumMod val="40000"/>
                  <a:lumOff val="6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858000" cy="9144000"/>
          </a:xfrm>
          <a:prstGeom prst="rect">
            <a:avLst/>
          </a:prstGeom>
        </p:spPr>
      </p:pic>
      <p:sp>
        <p:nvSpPr>
          <p:cNvPr id="2" name="Заголовок 1"/>
          <p:cNvSpPr>
            <a:spLocks noGrp="1"/>
          </p:cNvSpPr>
          <p:nvPr>
            <p:ph type="ctrTitle"/>
          </p:nvPr>
        </p:nvSpPr>
        <p:spPr>
          <a:xfrm>
            <a:off x="1539014" y="948023"/>
            <a:ext cx="5013678" cy="2671853"/>
          </a:xfrm>
        </p:spPr>
        <p:txBody>
          <a:bodyPr>
            <a:normAutofit/>
          </a:bodyPr>
          <a:lstStyle/>
          <a:p>
            <a:r>
              <a:rPr lang="en-US" sz="4800" b="1" dirty="0" smtClean="0">
                <a:ln/>
                <a:gradFill flip="none" rotWithShape="1">
                  <a:gsLst>
                    <a:gs pos="0">
                      <a:srgbClr val="FF0048"/>
                    </a:gs>
                    <a:gs pos="100000">
                      <a:srgbClr val="640000"/>
                    </a:gs>
                  </a:gsLst>
                  <a:path path="circle">
                    <a:fillToRect t="100000" r="100000"/>
                  </a:path>
                  <a:tileRect l="-100000" b="-100000"/>
                </a:gradFill>
                <a:effectLst>
                  <a:outerShdw blurRad="38100" dist="19050" dir="2700000" algn="tl" rotWithShape="0">
                    <a:schemeClr val="dk1">
                      <a:lumMod val="50000"/>
                      <a:alpha val="40000"/>
                    </a:schemeClr>
                  </a:outerShdw>
                </a:effectLst>
                <a:latin typeface="Rupster Script Free" panose="02000000000000000000" pitchFamily="2" charset="-52"/>
              </a:rPr>
              <a:t>THE PLACE WHERE </a:t>
            </a:r>
            <a:br>
              <a:rPr lang="en-US" sz="4800" b="1" dirty="0" smtClean="0">
                <a:ln/>
                <a:gradFill flip="none" rotWithShape="1">
                  <a:gsLst>
                    <a:gs pos="0">
                      <a:srgbClr val="FF0048"/>
                    </a:gs>
                    <a:gs pos="100000">
                      <a:srgbClr val="640000"/>
                    </a:gs>
                  </a:gsLst>
                  <a:path path="circle">
                    <a:fillToRect t="100000" r="100000"/>
                  </a:path>
                  <a:tileRect l="-100000" b="-100000"/>
                </a:gradFill>
                <a:effectLst>
                  <a:outerShdw blurRad="38100" dist="19050" dir="2700000" algn="tl" rotWithShape="0">
                    <a:schemeClr val="dk1">
                      <a:lumMod val="50000"/>
                      <a:alpha val="40000"/>
                    </a:schemeClr>
                  </a:outerShdw>
                </a:effectLst>
                <a:latin typeface="Rupster Script Free" panose="02000000000000000000" pitchFamily="2" charset="-52"/>
              </a:rPr>
            </a:br>
            <a:r>
              <a:rPr lang="en-US" sz="4800" b="1" dirty="0" smtClean="0">
                <a:ln/>
                <a:gradFill flip="none" rotWithShape="1">
                  <a:gsLst>
                    <a:gs pos="0">
                      <a:srgbClr val="FF0048"/>
                    </a:gs>
                    <a:gs pos="100000">
                      <a:srgbClr val="640000"/>
                    </a:gs>
                  </a:gsLst>
                  <a:path path="circle">
                    <a:fillToRect t="100000" r="100000"/>
                  </a:path>
                  <a:tileRect l="-100000" b="-100000"/>
                </a:gradFill>
                <a:effectLst>
                  <a:outerShdw blurRad="38100" dist="19050" dir="2700000" algn="tl" rotWithShape="0">
                    <a:schemeClr val="dk1">
                      <a:lumMod val="50000"/>
                      <a:alpha val="40000"/>
                    </a:schemeClr>
                  </a:outerShdw>
                </a:effectLst>
                <a:latin typeface="Rupster Script Free" panose="02000000000000000000" pitchFamily="2" charset="-52"/>
              </a:rPr>
              <a:t>I WAS BORN</a:t>
            </a:r>
            <a:endParaRPr lang="ru-RU" sz="1600" b="1" dirty="0">
              <a:ln/>
              <a:gradFill flip="none" rotWithShape="1">
                <a:gsLst>
                  <a:gs pos="0">
                    <a:srgbClr val="FF0048"/>
                  </a:gs>
                  <a:gs pos="100000">
                    <a:srgbClr val="640000"/>
                  </a:gs>
                </a:gsLst>
                <a:path path="circle">
                  <a:fillToRect t="100000" r="100000"/>
                </a:path>
                <a:tileRect l="-100000" b="-100000"/>
              </a:gradFill>
              <a:effectLst>
                <a:outerShdw blurRad="38100" dist="19050" dir="2700000" algn="tl" rotWithShape="0">
                  <a:schemeClr val="dk1">
                    <a:lumMod val="50000"/>
                    <a:alpha val="40000"/>
                  </a:schemeClr>
                </a:outerShdw>
              </a:effectLst>
              <a:latin typeface="Rupster Script Free" panose="02000000000000000000" pitchFamily="2" charset="-52"/>
            </a:endParaRPr>
          </a:p>
        </p:txBody>
      </p:sp>
      <p:sp>
        <p:nvSpPr>
          <p:cNvPr id="3" name="TextBox 2"/>
          <p:cNvSpPr txBox="1"/>
          <p:nvPr/>
        </p:nvSpPr>
        <p:spPr>
          <a:xfrm>
            <a:off x="2158762" y="5172164"/>
            <a:ext cx="4476483" cy="1200329"/>
          </a:xfrm>
          <a:prstGeom prst="rect">
            <a:avLst/>
          </a:prstGeom>
          <a:noFill/>
        </p:spPr>
        <p:txBody>
          <a:bodyPr wrap="none" rtlCol="0">
            <a:spAutoFit/>
          </a:bodyPr>
          <a:lstStyle/>
          <a:p>
            <a:pPr algn="ctr"/>
            <a:r>
              <a:rPr lang="en-US" sz="2400" b="1" dirty="0" err="1" smtClean="0"/>
              <a:t>Nosatov</a:t>
            </a:r>
            <a:r>
              <a:rPr lang="en-US" sz="2400" b="1" dirty="0" smtClean="0"/>
              <a:t> Denis</a:t>
            </a:r>
          </a:p>
          <a:p>
            <a:pPr algn="ctr"/>
            <a:r>
              <a:rPr lang="en-US" sz="2400" b="1" dirty="0" smtClean="0"/>
              <a:t>form 11</a:t>
            </a:r>
          </a:p>
          <a:p>
            <a:pPr algn="ctr"/>
            <a:r>
              <a:rPr lang="en-US" sz="2400" b="1" dirty="0" err="1" smtClean="0"/>
              <a:t>Kostyukovskaya</a:t>
            </a:r>
            <a:r>
              <a:rPr lang="en-US" sz="2400" b="1" dirty="0" smtClean="0"/>
              <a:t> secondary school</a:t>
            </a:r>
            <a:endParaRPr lang="ru-RU" sz="2400" b="1" dirty="0"/>
          </a:p>
        </p:txBody>
      </p:sp>
    </p:spTree>
    <p:extLst>
      <p:ext uri="{BB962C8B-B14F-4D97-AF65-F5344CB8AC3E}">
        <p14:creationId xmlns:p14="http://schemas.microsoft.com/office/powerpoint/2010/main" val="860668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6858000" cy="9144000"/>
          </a:xfrm>
          <a:prstGeom prst="rect">
            <a:avLst/>
          </a:prstGeom>
          <a:gradFill flip="none" rotWithShape="1">
            <a:gsLst>
              <a:gs pos="70000">
                <a:schemeClr val="bg1"/>
              </a:gs>
              <a:gs pos="100000">
                <a:schemeClr val="bg1">
                  <a:lumMod val="8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858000" cy="9144000"/>
          </a:xfrm>
          <a:prstGeom prst="rect">
            <a:avLst/>
          </a:prstGeom>
        </p:spPr>
      </p:pic>
      <p:sp>
        <p:nvSpPr>
          <p:cNvPr id="2" name="Заголовок 1"/>
          <p:cNvSpPr>
            <a:spLocks noGrp="1"/>
          </p:cNvSpPr>
          <p:nvPr>
            <p:ph type="ctrTitle"/>
          </p:nvPr>
        </p:nvSpPr>
        <p:spPr>
          <a:xfrm>
            <a:off x="0" y="3236073"/>
            <a:ext cx="6934200" cy="2671853"/>
          </a:xfrm>
          <a:noFill/>
        </p:spPr>
        <p:txBody>
          <a:bodyPr>
            <a:noAutofit/>
          </a:bodyPr>
          <a:lstStyle/>
          <a:p>
            <a:pPr>
              <a:lnSpc>
                <a:spcPct val="115000"/>
              </a:lnSpc>
              <a:spcAft>
                <a:spcPts val="1000"/>
              </a:spcAft>
            </a:pPr>
            <a:r>
              <a:rPr lang="en-US" sz="2200" b="1" i="1" dirty="0">
                <a:latin typeface="Calibri"/>
                <a:ea typeface="Calibri"/>
                <a:cs typeface="Times New Roman"/>
              </a:rPr>
              <a:t>The  place where I was born</a:t>
            </a:r>
            <a:br>
              <a:rPr lang="en-US" sz="2200" b="1" i="1" dirty="0">
                <a:latin typeface="Calibri"/>
                <a:ea typeface="Calibri"/>
                <a:cs typeface="Times New Roman"/>
              </a:rPr>
            </a:br>
            <a:r>
              <a:rPr lang="en-US" sz="2200" b="1" i="1" dirty="0">
                <a:latin typeface="Calibri"/>
                <a:ea typeface="Calibri"/>
                <a:cs typeface="Times New Roman"/>
              </a:rPr>
              <a:t>that has a great structure and color</a:t>
            </a:r>
            <a:br>
              <a:rPr lang="en-US" sz="2200" b="1" i="1" dirty="0">
                <a:latin typeface="Calibri"/>
                <a:ea typeface="Calibri"/>
                <a:cs typeface="Times New Roman"/>
              </a:rPr>
            </a:br>
            <a:r>
              <a:rPr lang="en-US" sz="2200" b="1" i="1" dirty="0">
                <a:latin typeface="Calibri"/>
                <a:ea typeface="Calibri"/>
                <a:cs typeface="Times New Roman"/>
              </a:rPr>
              <a:t>full of magic and views</a:t>
            </a:r>
            <a:br>
              <a:rPr lang="en-US" sz="2200" b="1" i="1" dirty="0">
                <a:latin typeface="Calibri"/>
                <a:ea typeface="Calibri"/>
                <a:cs typeface="Times New Roman"/>
              </a:rPr>
            </a:br>
            <a:r>
              <a:rPr lang="en-US" sz="2200" b="1" i="1" dirty="0">
                <a:latin typeface="Calibri"/>
                <a:ea typeface="Calibri"/>
                <a:cs typeface="Times New Roman"/>
              </a:rPr>
              <a:t>that hides a history to study</a:t>
            </a:r>
            <a:br>
              <a:rPr lang="en-US" sz="2200" b="1" i="1" dirty="0">
                <a:latin typeface="Calibri"/>
                <a:ea typeface="Calibri"/>
                <a:cs typeface="Times New Roman"/>
              </a:rPr>
            </a:br>
            <a:r>
              <a:rPr lang="en-US" sz="2200" b="1" i="1" dirty="0">
                <a:latin typeface="Calibri"/>
                <a:ea typeface="Calibri"/>
                <a:cs typeface="Times New Roman"/>
              </a:rPr>
              <a:t>The place where I was born</a:t>
            </a:r>
            <a:br>
              <a:rPr lang="en-US" sz="2200" b="1" i="1" dirty="0">
                <a:latin typeface="Calibri"/>
                <a:ea typeface="Calibri"/>
                <a:cs typeface="Times New Roman"/>
              </a:rPr>
            </a:br>
            <a:r>
              <a:rPr lang="en-US" sz="2200" b="1" i="1" dirty="0">
                <a:latin typeface="Calibri"/>
                <a:ea typeface="Calibri"/>
                <a:cs typeface="Times New Roman"/>
              </a:rPr>
              <a:t>that has a true nature to show</a:t>
            </a:r>
            <a:br>
              <a:rPr lang="en-US" sz="2200" b="1" i="1" dirty="0">
                <a:latin typeface="Calibri"/>
                <a:ea typeface="Calibri"/>
                <a:cs typeface="Times New Roman"/>
              </a:rPr>
            </a:br>
            <a:r>
              <a:rPr lang="en-US" sz="2200" b="1" i="1" dirty="0">
                <a:latin typeface="Calibri"/>
                <a:ea typeface="Calibri"/>
                <a:cs typeface="Times New Roman"/>
              </a:rPr>
              <a:t>a fresh soil and fresh sunlight</a:t>
            </a:r>
            <a:br>
              <a:rPr lang="en-US" sz="2200" b="1" i="1" dirty="0">
                <a:latin typeface="Calibri"/>
                <a:ea typeface="Calibri"/>
                <a:cs typeface="Times New Roman"/>
              </a:rPr>
            </a:br>
            <a:r>
              <a:rPr lang="en-US" sz="2200" b="1" i="1" dirty="0">
                <a:latin typeface="Calibri"/>
                <a:ea typeface="Calibri"/>
                <a:cs typeface="Times New Roman"/>
              </a:rPr>
              <a:t>to nourish each soul of the occupants.</a:t>
            </a:r>
            <a:br>
              <a:rPr lang="en-US" sz="2200" b="1" i="1" dirty="0">
                <a:latin typeface="Calibri"/>
                <a:ea typeface="Calibri"/>
                <a:cs typeface="Times New Roman"/>
              </a:rPr>
            </a:br>
            <a:r>
              <a:rPr lang="en-US" sz="2200" b="1" i="1" dirty="0">
                <a:latin typeface="Calibri"/>
                <a:ea typeface="Calibri"/>
                <a:cs typeface="Times New Roman"/>
              </a:rPr>
              <a:t>This is the place where I was born</a:t>
            </a:r>
            <a:br>
              <a:rPr lang="en-US" sz="2200" b="1" i="1" dirty="0">
                <a:latin typeface="Calibri"/>
                <a:ea typeface="Calibri"/>
                <a:cs typeface="Times New Roman"/>
              </a:rPr>
            </a:br>
            <a:r>
              <a:rPr lang="en-US" sz="2200" b="1" i="1" dirty="0">
                <a:latin typeface="Calibri"/>
                <a:ea typeface="Calibri"/>
                <a:cs typeface="Times New Roman"/>
              </a:rPr>
              <a:t>who help me to live, to strive and to survive</a:t>
            </a:r>
            <a:br>
              <a:rPr lang="en-US" sz="2200" b="1" i="1" dirty="0">
                <a:latin typeface="Calibri"/>
                <a:ea typeface="Calibri"/>
                <a:cs typeface="Times New Roman"/>
              </a:rPr>
            </a:br>
            <a:r>
              <a:rPr lang="en-US" sz="2200" b="1" i="1" dirty="0">
                <a:latin typeface="Calibri"/>
                <a:ea typeface="Calibri"/>
                <a:cs typeface="Times New Roman"/>
              </a:rPr>
              <a:t>And who hold me back when I'm far in The world of lost</a:t>
            </a:r>
            <a:br>
              <a:rPr lang="en-US" sz="2200" b="1" i="1" dirty="0">
                <a:latin typeface="Calibri"/>
                <a:ea typeface="Calibri"/>
                <a:cs typeface="Times New Roman"/>
              </a:rPr>
            </a:br>
            <a:r>
              <a:rPr lang="en-US" sz="2200" b="1" i="1" dirty="0">
                <a:latin typeface="Calibri"/>
                <a:ea typeface="Calibri"/>
                <a:cs typeface="Times New Roman"/>
              </a:rPr>
              <a:t>That I can say 'This is the place where I came from'</a:t>
            </a:r>
            <a:endParaRPr lang="ru-RU" sz="2200" b="1" i="1" dirty="0">
              <a:effectLst/>
              <a:latin typeface="Calibri"/>
              <a:ea typeface="Calibri"/>
              <a:cs typeface="Times New Roman"/>
            </a:endParaRPr>
          </a:p>
        </p:txBody>
      </p:sp>
    </p:spTree>
    <p:extLst>
      <p:ext uri="{BB962C8B-B14F-4D97-AF65-F5344CB8AC3E}">
        <p14:creationId xmlns:p14="http://schemas.microsoft.com/office/powerpoint/2010/main" val="16938328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33375" y="325727"/>
            <a:ext cx="6191250" cy="5520742"/>
          </a:xfrm>
          <a:prstGeom prst="rect">
            <a:avLst/>
          </a:prstGeom>
        </p:spPr>
        <p:txBody>
          <a:bodyPr wrap="square">
            <a:spAutoFit/>
          </a:bodyPr>
          <a:lstStyle/>
          <a:p>
            <a:pPr indent="361950" algn="just">
              <a:lnSpc>
                <a:spcPct val="115000"/>
              </a:lnSpc>
              <a:spcAft>
                <a:spcPts val="1000"/>
              </a:spcAft>
            </a:pPr>
            <a:r>
              <a:rPr lang="en-US" sz="1900" dirty="0">
                <a:latin typeface="Times New Roman"/>
                <a:ea typeface="Calibri"/>
                <a:cs typeface="Times New Roman"/>
              </a:rPr>
              <a:t>Every happy person has his own favorite city. Most often, the favorite cities, towns, edge is the place where the person was born or spent a lot of time.</a:t>
            </a:r>
            <a:endParaRPr lang="ru-RU" sz="1900" dirty="0">
              <a:ea typeface="Calibri"/>
              <a:cs typeface="Times New Roman"/>
            </a:endParaRPr>
          </a:p>
          <a:p>
            <a:pPr indent="361950" algn="just">
              <a:lnSpc>
                <a:spcPct val="115000"/>
              </a:lnSpc>
              <a:spcAft>
                <a:spcPts val="1000"/>
              </a:spcAft>
            </a:pPr>
            <a:r>
              <a:rPr lang="en-US" sz="1900" dirty="0">
                <a:latin typeface="Times New Roman"/>
                <a:ea typeface="Calibri"/>
                <a:cs typeface="Times New Roman"/>
              </a:rPr>
              <a:t>    Often referred to as the beloved city, where the man raced childhood, because childhood is the majority of people have very good memories. No matter how many years a person, he always remembers some moments of his childhood, and together with them and the places where they happened, </a:t>
            </a:r>
            <a:r>
              <a:rPr lang="en-US" sz="1900" dirty="0" smtClean="0">
                <a:latin typeface="Times New Roman"/>
                <a:ea typeface="Calibri"/>
                <a:cs typeface="Times New Roman"/>
              </a:rPr>
              <a:t>in </a:t>
            </a:r>
            <a:r>
              <a:rPr lang="en-US" sz="1900" dirty="0">
                <a:latin typeface="Times New Roman"/>
                <a:ea typeface="Calibri"/>
                <a:cs typeface="Times New Roman"/>
              </a:rPr>
              <a:t>your favorite city.</a:t>
            </a:r>
            <a:endParaRPr lang="ru-RU" sz="1900" dirty="0">
              <a:ea typeface="Calibri"/>
              <a:cs typeface="Times New Roman"/>
            </a:endParaRPr>
          </a:p>
          <a:p>
            <a:pPr indent="361950" algn="just">
              <a:lnSpc>
                <a:spcPct val="115000"/>
              </a:lnSpc>
              <a:spcAft>
                <a:spcPts val="1000"/>
              </a:spcAft>
            </a:pPr>
            <a:r>
              <a:rPr lang="en-US" sz="1900" dirty="0">
                <a:latin typeface="Times New Roman"/>
                <a:ea typeface="Calibri"/>
                <a:cs typeface="Times New Roman"/>
              </a:rPr>
              <a:t>    For me the favorite city </a:t>
            </a:r>
            <a:r>
              <a:rPr lang="en-US" sz="1900" dirty="0" smtClean="0">
                <a:latin typeface="Times New Roman"/>
                <a:ea typeface="Calibri"/>
                <a:cs typeface="Times New Roman"/>
              </a:rPr>
              <a:t>- </a:t>
            </a:r>
            <a:r>
              <a:rPr lang="en-US" sz="1900" dirty="0" err="1" smtClean="0">
                <a:latin typeface="Times New Roman"/>
                <a:ea typeface="Calibri"/>
                <a:cs typeface="Times New Roman"/>
              </a:rPr>
              <a:t>Blagoveschensk</a:t>
            </a:r>
            <a:r>
              <a:rPr lang="en-US" sz="1900" dirty="0">
                <a:latin typeface="Times New Roman"/>
                <a:ea typeface="Calibri"/>
                <a:cs typeface="Times New Roman"/>
              </a:rPr>
              <a:t>. This is a beautiful and very original city where there are many interesting places of memory.</a:t>
            </a:r>
            <a:endParaRPr lang="ru-RU" sz="1900" dirty="0">
              <a:ea typeface="Calibri"/>
              <a:cs typeface="Times New Roman"/>
            </a:endParaRPr>
          </a:p>
          <a:p>
            <a:pPr indent="361950" algn="just">
              <a:lnSpc>
                <a:spcPct val="115000"/>
              </a:lnSpc>
              <a:spcAft>
                <a:spcPts val="1000"/>
              </a:spcAft>
            </a:pPr>
            <a:r>
              <a:rPr lang="en-US" sz="1900" dirty="0">
                <a:latin typeface="Times New Roman"/>
                <a:ea typeface="Calibri"/>
                <a:cs typeface="Times New Roman"/>
              </a:rPr>
              <a:t>Here I was born, lived for some time, there are still living my relatives, my friends live here. I often come to this city on vacation in the summer.</a:t>
            </a:r>
            <a:endParaRPr lang="ru-RU" sz="1900" dirty="0">
              <a:ea typeface="Calibri"/>
              <a:cs typeface="Times New Roman"/>
            </a:endParaRPr>
          </a:p>
        </p:txBody>
      </p:sp>
      <p:pic>
        <p:nvPicPr>
          <p:cNvPr id="1026" name="Picture 2" descr="C:\Users\Банных НН\Desktop\конкурс\574cf1361148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1000994">
            <a:off x="384282" y="6069749"/>
            <a:ext cx="2711884" cy="155744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2" name="Picture 2" descr="C:\Users\Банных НН\Desktop\конкурс\jd_blagoveshens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9000" y="7164390"/>
            <a:ext cx="2876551" cy="179784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7242523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71475" y="304796"/>
            <a:ext cx="5915025" cy="4248154"/>
          </a:xfrm>
        </p:spPr>
        <p:txBody>
          <a:bodyPr>
            <a:normAutofit fontScale="92500" lnSpcReduction="10000"/>
          </a:bodyPr>
          <a:lstStyle/>
          <a:p>
            <a:pPr marL="0" indent="0" algn="just">
              <a:lnSpc>
                <a:spcPct val="115000"/>
              </a:lnSpc>
              <a:spcAft>
                <a:spcPts val="1000"/>
              </a:spcAft>
              <a:buNone/>
            </a:pPr>
            <a:r>
              <a:rPr lang="en-US" sz="2400" dirty="0">
                <a:latin typeface="Times New Roman"/>
                <a:ea typeface="Calibri"/>
                <a:cs typeface="Times New Roman"/>
              </a:rPr>
              <a:t>    </a:t>
            </a:r>
            <a:r>
              <a:rPr lang="en-US" dirty="0">
                <a:latin typeface="Times New Roman"/>
                <a:ea typeface="Calibri"/>
                <a:cs typeface="Times New Roman"/>
              </a:rPr>
              <a:t>Blagoveshchensk is located at the confluence of two rivers Amur and Zeya. Blagoveshchensk lies on the border of Russia and China. </a:t>
            </a:r>
            <a:r>
              <a:rPr lang="en-US" dirty="0" smtClean="0">
                <a:latin typeface="Times New Roman"/>
                <a:ea typeface="Calibri"/>
                <a:cs typeface="Times New Roman"/>
              </a:rPr>
              <a:t>The </a:t>
            </a:r>
            <a:r>
              <a:rPr lang="en-US" dirty="0">
                <a:latin typeface="Times New Roman"/>
                <a:ea typeface="Calibri"/>
                <a:cs typeface="Times New Roman"/>
              </a:rPr>
              <a:t>city preserved many old buildings, which to this day adorn its streets, and many of the streets bear the name of the city foundation. If you stroll along Blagoveshchensk, you can find a lot of yards, getting into that, it seems that come on a trip - so much interesting. Some courtyards decorated with children's houses, pergolas, various fairy-tale characters, there are slides, swings. In many courts of flower beds, where all sorts of carefully planted flowers.</a:t>
            </a:r>
            <a:endParaRPr lang="ru-RU" dirty="0">
              <a:ea typeface="Calibri"/>
              <a:cs typeface="Times New Roman"/>
            </a:endParaRPr>
          </a:p>
          <a:p>
            <a:pPr marL="0" indent="0" algn="just">
              <a:lnSpc>
                <a:spcPct val="115000"/>
              </a:lnSpc>
              <a:spcAft>
                <a:spcPts val="1000"/>
              </a:spcAft>
              <a:buNone/>
            </a:pPr>
            <a:r>
              <a:rPr lang="en-US" sz="2400" dirty="0">
                <a:latin typeface="Times New Roman"/>
                <a:ea typeface="Calibri"/>
                <a:cs typeface="Times New Roman"/>
              </a:rPr>
              <a:t>    </a:t>
            </a:r>
            <a:endParaRPr lang="ru-RU" dirty="0"/>
          </a:p>
        </p:txBody>
      </p:sp>
      <p:pic>
        <p:nvPicPr>
          <p:cNvPr id="2050" name="Picture 2" descr="C:\Users\Банных НН\Desktop\конкурс\53551942.2nc5mpl2y4.W66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064931">
            <a:off x="409976" y="4261262"/>
            <a:ext cx="3930382" cy="257100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2" name="Picture 3" descr="C:\Users\Банных НН\Desktop\конкурс\byvshee_zdanie_gorodskih_torgovyh_ryadov_mavritariy1-e141810782823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5168" y="7121364"/>
            <a:ext cx="3810000" cy="16383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559860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22922" y="373295"/>
            <a:ext cx="5915025" cy="5801784"/>
          </a:xfrm>
        </p:spPr>
        <p:txBody>
          <a:bodyPr>
            <a:normAutofit fontScale="85000" lnSpcReduction="10000"/>
          </a:bodyPr>
          <a:lstStyle/>
          <a:p>
            <a:pPr marL="0" indent="0" algn="just">
              <a:lnSpc>
                <a:spcPct val="115000"/>
              </a:lnSpc>
              <a:spcAft>
                <a:spcPts val="1000"/>
              </a:spcAft>
              <a:buNone/>
            </a:pPr>
            <a:r>
              <a:rPr lang="en-US" sz="2400" dirty="0">
                <a:latin typeface="Times New Roman"/>
                <a:ea typeface="Calibri"/>
                <a:cs typeface="Times New Roman"/>
              </a:rPr>
              <a:t>     Embankment of the Amur River - this is the center of attraction citizens  any age. Relax and enjoy the fresh air here come all. She seemed to be divided on the part of the citizens: in the city park, which is located on the waterfront, like strolling couples with children who have a place to run. There is everything for them: and the cotton candy and popcorn, and ice cream, sold a lot of toys. During the summer, the park conducted holidays, festivals, contests for the entire population of the city.</a:t>
            </a:r>
            <a:endParaRPr lang="ru-RU" sz="1800" dirty="0">
              <a:ea typeface="Calibri"/>
              <a:cs typeface="Times New Roman"/>
            </a:endParaRPr>
          </a:p>
          <a:p>
            <a:pPr marL="0" indent="0" algn="just">
              <a:lnSpc>
                <a:spcPct val="115000"/>
              </a:lnSpc>
              <a:spcAft>
                <a:spcPts val="1000"/>
              </a:spcAft>
              <a:buNone/>
            </a:pPr>
            <a:r>
              <a:rPr lang="en-US" sz="2400" dirty="0">
                <a:latin typeface="Times New Roman"/>
                <a:ea typeface="Calibri"/>
                <a:cs typeface="Times New Roman"/>
              </a:rPr>
              <a:t>    Next place for lovers of conversation with friends, further relaxing youth with guitars and singing. In the heart of the waterfront a large fountain, which are constantly on hot days having fun splashing children and adults, sitting on benches, enjoying the fresh air from the river and the scent of flowers.</a:t>
            </a:r>
            <a:endParaRPr lang="ru-RU" sz="1800" dirty="0">
              <a:ea typeface="Calibri"/>
              <a:cs typeface="Times New Roman"/>
            </a:endParaRPr>
          </a:p>
        </p:txBody>
      </p:sp>
      <p:pic>
        <p:nvPicPr>
          <p:cNvPr id="3074" name="Picture 2" descr="C:\Users\Банных НН\Desktop\Сочинение о Благе\IMG_125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379015">
            <a:off x="3608947" y="6025071"/>
            <a:ext cx="2992820" cy="2244687"/>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3075" name="Picture 3" descr="C:\Users\Банных НН\Desktop\Сочинение о Благе\IMG_094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1232214">
            <a:off x="308212" y="6395315"/>
            <a:ext cx="3072094" cy="230414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36171100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09588" y="395817"/>
            <a:ext cx="5915025" cy="5801784"/>
          </a:xfrm>
        </p:spPr>
        <p:txBody>
          <a:bodyPr>
            <a:normAutofit fontScale="25000" lnSpcReduction="20000"/>
          </a:bodyPr>
          <a:lstStyle/>
          <a:p>
            <a:pPr marL="0" indent="0" algn="just">
              <a:lnSpc>
                <a:spcPct val="115000"/>
              </a:lnSpc>
              <a:spcAft>
                <a:spcPts val="1000"/>
              </a:spcAft>
              <a:buNone/>
            </a:pPr>
            <a:r>
              <a:rPr lang="en-US" sz="3500" dirty="0">
                <a:latin typeface="Times New Roman"/>
                <a:ea typeface="Calibri"/>
                <a:cs typeface="Times New Roman"/>
              </a:rPr>
              <a:t>   </a:t>
            </a:r>
            <a:r>
              <a:rPr lang="en-US" sz="5800" dirty="0">
                <a:latin typeface="Times New Roman"/>
                <a:ea typeface="Calibri"/>
                <a:cs typeface="Times New Roman"/>
              </a:rPr>
              <a:t>  </a:t>
            </a:r>
            <a:r>
              <a:rPr lang="en-US" sz="7600" dirty="0">
                <a:latin typeface="Times New Roman"/>
                <a:ea typeface="Calibri"/>
                <a:cs typeface="Times New Roman"/>
              </a:rPr>
              <a:t>In Blagoveshchensk, one can count more than a dozen fountains. However, popular with residents only half of them. On the other, many do not even know. There are artificial waterfalls in the district, the fountain "Butterfly" in the square near the "Blagoveshchensk" store and stream music near Socio - Cultural Center.</a:t>
            </a:r>
            <a:endParaRPr lang="ru-RU" sz="7600" dirty="0">
              <a:ea typeface="Calibri"/>
              <a:cs typeface="Times New Roman"/>
            </a:endParaRPr>
          </a:p>
          <a:p>
            <a:pPr marL="0" indent="0" algn="just">
              <a:lnSpc>
                <a:spcPct val="115000"/>
              </a:lnSpc>
              <a:spcAft>
                <a:spcPts val="1000"/>
              </a:spcAft>
              <a:buNone/>
            </a:pPr>
            <a:r>
              <a:rPr lang="en-US" sz="7600" dirty="0">
                <a:latin typeface="Times New Roman"/>
                <a:ea typeface="Calibri"/>
                <a:cs typeface="Times New Roman"/>
              </a:rPr>
              <a:t>      Just as in other cities in Blagoveshchensk there are monuments. They are not so much. One of them - the  Triumphal </a:t>
            </a:r>
            <a:r>
              <a:rPr lang="en-US" sz="7600" dirty="0" smtClean="0">
                <a:latin typeface="Times New Roman"/>
                <a:ea typeface="Calibri"/>
                <a:cs typeface="Times New Roman"/>
              </a:rPr>
              <a:t>Arch </a:t>
            </a:r>
            <a:r>
              <a:rPr lang="en-US" sz="7600" dirty="0">
                <a:latin typeface="Times New Roman"/>
                <a:ea typeface="Calibri"/>
                <a:cs typeface="Times New Roman"/>
              </a:rPr>
              <a:t>. It was built in the late nineteenth century in honor of the visiting crown prince of the city, the future Emperor Nicholas II. The arch is a stone gate of twenty meters, topped by a tower with two-headed eagles and icons: the icon of the Annunciation, and the face of Nicholas </a:t>
            </a:r>
            <a:r>
              <a:rPr lang="en-US" sz="7600" dirty="0" err="1">
                <a:latin typeface="Times New Roman"/>
                <a:ea typeface="Calibri"/>
                <a:cs typeface="Times New Roman"/>
              </a:rPr>
              <a:t>Strastosterptsa</a:t>
            </a:r>
            <a:r>
              <a:rPr lang="en-US" sz="7600" dirty="0">
                <a:latin typeface="Times New Roman"/>
                <a:ea typeface="Calibri"/>
                <a:cs typeface="Times New Roman"/>
              </a:rPr>
              <a:t>.  The Triumphal </a:t>
            </a:r>
            <a:r>
              <a:rPr lang="en-US" sz="7600" dirty="0" smtClean="0">
                <a:latin typeface="Times New Roman"/>
                <a:ea typeface="Calibri"/>
                <a:cs typeface="Times New Roman"/>
              </a:rPr>
              <a:t>Arch </a:t>
            </a:r>
            <a:r>
              <a:rPr lang="en-US" sz="7600" dirty="0">
                <a:latin typeface="Times New Roman"/>
                <a:ea typeface="Calibri"/>
                <a:cs typeface="Times New Roman"/>
              </a:rPr>
              <a:t>makes me delight, because  this arch is the main attraction.</a:t>
            </a:r>
            <a:endParaRPr lang="ru-RU" sz="7600" dirty="0">
              <a:ea typeface="Calibri"/>
              <a:cs typeface="Times New Roman"/>
            </a:endParaRPr>
          </a:p>
          <a:p>
            <a:pPr marL="0" indent="0" algn="just">
              <a:lnSpc>
                <a:spcPct val="115000"/>
              </a:lnSpc>
              <a:spcAft>
                <a:spcPts val="1000"/>
              </a:spcAft>
              <a:buNone/>
            </a:pPr>
            <a:r>
              <a:rPr lang="en-US" sz="7600" dirty="0">
                <a:latin typeface="Times New Roman"/>
                <a:ea typeface="Calibri"/>
                <a:cs typeface="Times New Roman"/>
              </a:rPr>
              <a:t>     There is   the Cathedral of the Annunciation in Blagoveshchensk. The temple was built on the historical, sacred to the locals where until 1980 stood first building of the city - St. Nicholas Church. Seven gilded domes crown the cathedral. It contains the shrine of the Far East - </a:t>
            </a:r>
            <a:r>
              <a:rPr lang="en-US" sz="7600" dirty="0" err="1">
                <a:latin typeface="Times New Roman"/>
                <a:ea typeface="Calibri"/>
                <a:cs typeface="Times New Roman"/>
              </a:rPr>
              <a:t>Albazinsk</a:t>
            </a:r>
            <a:r>
              <a:rPr lang="en-US" sz="7600" dirty="0">
                <a:latin typeface="Times New Roman"/>
                <a:ea typeface="Calibri"/>
                <a:cs typeface="Times New Roman"/>
              </a:rPr>
              <a:t> icon of the Mother of God.</a:t>
            </a:r>
            <a:endParaRPr lang="ru-RU" sz="7600" dirty="0">
              <a:ea typeface="Calibri"/>
              <a:cs typeface="Times New Roman"/>
            </a:endParaRPr>
          </a:p>
          <a:p>
            <a:pPr marL="0" indent="0" algn="just">
              <a:lnSpc>
                <a:spcPct val="115000"/>
              </a:lnSpc>
              <a:spcAft>
                <a:spcPts val="1000"/>
              </a:spcAft>
              <a:buNone/>
            </a:pPr>
            <a:r>
              <a:rPr lang="en-US" sz="7600" dirty="0">
                <a:latin typeface="Times New Roman"/>
                <a:ea typeface="Calibri"/>
                <a:cs typeface="Times New Roman"/>
              </a:rPr>
              <a:t>      </a:t>
            </a:r>
            <a:endParaRPr lang="ru-RU" sz="5800" dirty="0"/>
          </a:p>
        </p:txBody>
      </p:sp>
      <p:pic>
        <p:nvPicPr>
          <p:cNvPr id="4098" name="Picture 2" descr="C:\Users\Банных НН\Desktop\конкурс\L101061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802136">
            <a:off x="571500" y="7039790"/>
            <a:ext cx="2705100" cy="180692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4099" name="Picture 3" descr="C:\Users\Банных НН\Desktop\конкурс\454a775485379e5674da121bd0068ac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89886">
            <a:off x="3789257" y="6824090"/>
            <a:ext cx="2633145" cy="197485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7224848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3388" y="186267"/>
            <a:ext cx="5915025" cy="5801784"/>
          </a:xfrm>
        </p:spPr>
        <p:txBody>
          <a:bodyPr>
            <a:noAutofit/>
          </a:bodyPr>
          <a:lstStyle/>
          <a:p>
            <a:pPr marL="0" indent="266700" algn="just">
              <a:lnSpc>
                <a:spcPct val="115000"/>
              </a:lnSpc>
              <a:spcAft>
                <a:spcPts val="1000"/>
              </a:spcAft>
              <a:buNone/>
            </a:pPr>
            <a:r>
              <a:rPr lang="en-US" sz="1900" dirty="0" smtClean="0">
                <a:latin typeface="Times New Roman"/>
                <a:ea typeface="Calibri"/>
                <a:cs typeface="Times New Roman"/>
              </a:rPr>
              <a:t>Each season transforms Blagoveshchensk in his own way. In the spring the city is bathed in white flowers cherry, which is growing huge trees almost in every yard and park, smell the lilacs. And all the roadsides are covered with dandelions, which bloom in early May and bloom nearly a month. There are so many that it seems as if spread out the yellow carpet.</a:t>
            </a:r>
            <a:endParaRPr lang="ru-RU" sz="1900" dirty="0" smtClean="0">
              <a:ea typeface="Calibri"/>
              <a:cs typeface="Times New Roman"/>
            </a:endParaRPr>
          </a:p>
          <a:p>
            <a:pPr marL="0" indent="266700" algn="just">
              <a:lnSpc>
                <a:spcPct val="115000"/>
              </a:lnSpc>
              <a:spcAft>
                <a:spcPts val="1000"/>
              </a:spcAft>
              <a:buNone/>
            </a:pPr>
            <a:r>
              <a:rPr lang="en-US" sz="1900" dirty="0" smtClean="0">
                <a:latin typeface="Times New Roman"/>
                <a:ea typeface="Calibri"/>
                <a:cs typeface="Times New Roman"/>
              </a:rPr>
              <a:t>Summer bloom numerous flowerbeds. Every year, the city flower beds and more and more beautiful. Orange, yellow, red, purple, white "captured" half of the city flowers and liked everything. Today, many organizations design their offices bowls with petunias, put pots with greenery around the entrance. Against the background of rich colors like newlyweds photographed and ordinary passers-by.</a:t>
            </a:r>
            <a:endParaRPr lang="ru-RU" sz="1900" dirty="0" smtClean="0">
              <a:ea typeface="Calibri"/>
              <a:cs typeface="Times New Roman"/>
            </a:endParaRPr>
          </a:p>
        </p:txBody>
      </p:sp>
      <p:pic>
        <p:nvPicPr>
          <p:cNvPr id="5122" name="Picture 2" descr="C:\Users\Банных НН\Desktop\конкурс\57c2608bb918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44034" y="7388076"/>
            <a:ext cx="2133600" cy="16002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5124" name="Picture 4" descr="C:\Users\Банных НН\Desktop\конкурс\89_ItJJN96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399804">
            <a:off x="3521075" y="5373933"/>
            <a:ext cx="2584450" cy="193833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5125" name="Picture 5" descr="C:\Users\Банных НН\Desktop\конкурс\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928300">
            <a:off x="426880" y="5770761"/>
            <a:ext cx="2316073" cy="154289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38185154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3388" y="281517"/>
            <a:ext cx="5915025" cy="5801784"/>
          </a:xfrm>
        </p:spPr>
        <p:txBody>
          <a:bodyPr>
            <a:normAutofit/>
          </a:bodyPr>
          <a:lstStyle/>
          <a:p>
            <a:pPr marL="0" indent="361950" algn="just">
              <a:lnSpc>
                <a:spcPct val="115000"/>
              </a:lnSpc>
              <a:spcAft>
                <a:spcPts val="1000"/>
              </a:spcAft>
              <a:buNone/>
            </a:pPr>
            <a:r>
              <a:rPr lang="en-US" dirty="0">
                <a:latin typeface="Times New Roman"/>
                <a:ea typeface="Calibri"/>
                <a:cs typeface="Times New Roman"/>
              </a:rPr>
              <a:t>Winter in the city occurs in November. Snowfall, strong wind blowing from the Amur. In winter, the city empties. This is especially noticeable on the waterfront - this time of year, it ceases to be the most crowded place, although it remains one of the most beautiful. During the snowfall the city becomes some fabulous, beautiful. People are beginning to wait for the arrival of the New Year. Streets, houses, shops are decorated with garlands, Christmas tree dress up, creating a festive atmosphere long before the holiday. On the area of ​​the town is built of ice with different figures and slides for every taste. The city is preparing for the most favorite holiday, and therefore, there will again be festivities, fireworks and joy on people's faces.</a:t>
            </a:r>
            <a:endParaRPr lang="ru-RU" dirty="0">
              <a:ea typeface="Calibri"/>
              <a:cs typeface="Times New Roman"/>
            </a:endParaRPr>
          </a:p>
          <a:p>
            <a:pPr marL="0" indent="0">
              <a:buNone/>
            </a:pPr>
            <a:endParaRPr lang="ru-RU"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 y="6053763"/>
            <a:ext cx="2371725" cy="169641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6148" name="Picture 4" descr="C:\Users\Банных НН\Desktop\конкурс\img_879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460849">
            <a:off x="3848098" y="5703770"/>
            <a:ext cx="2314575" cy="154305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6149" name="Picture 5" descr="C:\Users\Банных НН\Desktop\конкурс\inx960x64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24199" y="7394575"/>
            <a:ext cx="2409825" cy="160655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28259396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3388" y="357717"/>
            <a:ext cx="5915025" cy="2842683"/>
          </a:xfrm>
        </p:spPr>
        <p:txBody>
          <a:bodyPr/>
          <a:lstStyle/>
          <a:p>
            <a:pPr marL="0" indent="361950" algn="just">
              <a:lnSpc>
                <a:spcPct val="115000"/>
              </a:lnSpc>
              <a:spcAft>
                <a:spcPts val="1000"/>
              </a:spcAft>
              <a:buNone/>
            </a:pPr>
            <a:r>
              <a:rPr lang="en-US" sz="2400" dirty="0">
                <a:latin typeface="Times New Roman"/>
                <a:ea typeface="Calibri"/>
                <a:cs typeface="Times New Roman"/>
              </a:rPr>
              <a:t>  </a:t>
            </a:r>
            <a:r>
              <a:rPr lang="en-US" sz="2400" dirty="0" smtClean="0">
                <a:latin typeface="Times New Roman"/>
                <a:ea typeface="Calibri"/>
                <a:cs typeface="Times New Roman"/>
              </a:rPr>
              <a:t>I </a:t>
            </a:r>
            <a:r>
              <a:rPr lang="en-US" sz="2400" dirty="0">
                <a:latin typeface="Times New Roman"/>
                <a:ea typeface="Calibri"/>
                <a:cs typeface="Times New Roman"/>
              </a:rPr>
              <a:t>love this city, I do not know for what. Never particularly, perhaps, for what he is and what he is such, unlike anything any other city. Every time I return to the city, my heart beats more and more alarming, with some special awe and infinite love.</a:t>
            </a:r>
            <a:endParaRPr lang="ru-RU" sz="1800" dirty="0">
              <a:ea typeface="Calibri"/>
              <a:cs typeface="Times New Roman"/>
            </a:endParaRPr>
          </a:p>
        </p:txBody>
      </p:sp>
      <p:pic>
        <p:nvPicPr>
          <p:cNvPr id="7171" name="Picture 3" descr="C:\Users\Банных НН\Desktop\конкурс\ewitFrfWSKSOkUD6U56I3w.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851287">
            <a:off x="319083" y="3274156"/>
            <a:ext cx="2543175" cy="169545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7172" name="Picture 4" descr="C:\Users\Банных НН\Desktop\конкурс\Драм-театр-в-Благовещенске.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6800" y="7018336"/>
            <a:ext cx="4610100" cy="192087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7173" name="Picture 5" descr="C:\Users\Банных НН\Desktop\конкурс\Blagoveshensk-Chejche (1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829806">
            <a:off x="3553176" y="2905619"/>
            <a:ext cx="2413000" cy="180975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7174" name="Picture 6" descr="C:\Users\Банных НН\Desktop\конкурс\Blagoveshchensk10.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28900" y="4977542"/>
            <a:ext cx="2451100" cy="183832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34858601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210</TotalTime>
  <Words>342</Words>
  <Application>Microsoft Office PowerPoint</Application>
  <PresentationFormat>Экран (4:3)</PresentationFormat>
  <Paragraphs>21</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THE PLACE WHERE  I WAS BORN</vt:lpstr>
      <vt:lpstr>The  place where I was born that has a great structure and color full of magic and views that hides a history to study The place where I was born that has a true nature to show a fresh soil and fresh sunlight to nourish each soul of the occupants. This is the place where I was born who help me to live, to strive and to survive And who hold me back when I'm far in The world of lost That I can say 'This is the place where I came from'</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Павел</dc:creator>
  <cp:lastModifiedBy>Банных НН</cp:lastModifiedBy>
  <cp:revision>52</cp:revision>
  <dcterms:created xsi:type="dcterms:W3CDTF">2014-11-21T11:00:06Z</dcterms:created>
  <dcterms:modified xsi:type="dcterms:W3CDTF">2016-10-23T01:49:20Z</dcterms:modified>
</cp:coreProperties>
</file>