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9" r:id="rId3"/>
    <p:sldId id="268" r:id="rId4"/>
    <p:sldId id="257" r:id="rId5"/>
    <p:sldId id="270" r:id="rId6"/>
    <p:sldId id="263" r:id="rId7"/>
    <p:sldId id="272" r:id="rId8"/>
    <p:sldId id="264" r:id="rId9"/>
    <p:sldId id="273" r:id="rId10"/>
    <p:sldId id="258" r:id="rId11"/>
    <p:sldId id="262" r:id="rId12"/>
    <p:sldId id="271" r:id="rId13"/>
    <p:sldId id="259" r:id="rId14"/>
    <p:sldId id="276" r:id="rId15"/>
    <p:sldId id="275" r:id="rId16"/>
    <p:sldId id="260" r:id="rId17"/>
    <p:sldId id="277" r:id="rId18"/>
    <p:sldId id="261" r:id="rId19"/>
    <p:sldId id="274" r:id="rId20"/>
    <p:sldId id="26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8362"/>
    <a:srgbClr val="A8B49A"/>
    <a:srgbClr val="D4D1C2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9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40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5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42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5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6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9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6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9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6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3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047AB92-F971-4517-8DF5-8EC225BDC3BE}" type="datetimeFigureOut">
              <a:rPr lang="ru-RU" smtClean="0"/>
              <a:t>ср 30.11.16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FA9CF43-35E4-4BC8-8570-E151F2A574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32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83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0264" y="1499615"/>
            <a:ext cx="9144000" cy="2688337"/>
          </a:xfrm>
        </p:spPr>
        <p:txBody>
          <a:bodyPr>
            <a:normAutofit/>
          </a:bodyPr>
          <a:lstStyle/>
          <a:p>
            <a:r>
              <a:rPr lang="ru-RU" sz="4000" b="1" dirty="0"/>
              <a:t>Тема «Фактуры и </a:t>
            </a:r>
            <a:r>
              <a:rPr lang="ru-RU" sz="4000" b="1" dirty="0" err="1"/>
              <a:t>налепы</a:t>
            </a:r>
            <a:r>
              <a:rPr lang="ru-RU" sz="4000" b="1" dirty="0"/>
              <a:t>. Образы животных. Скульптура малых форм</a:t>
            </a:r>
            <a:r>
              <a:rPr lang="ru-RU" sz="4000" b="1" dirty="0" smtClean="0"/>
              <a:t>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8784" y="4370832"/>
            <a:ext cx="9144000" cy="176479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7000" b="1" dirty="0" smtClean="0">
                <a:solidFill>
                  <a:schemeClr val="accent1"/>
                </a:solidFill>
                <a:latin typeface="Garamond" panose="02020404030301010803" pitchFamily="18" charset="0"/>
                <a:ea typeface="+mj-ea"/>
                <a:cs typeface="+mj-cs"/>
              </a:rPr>
              <a:t>Коллективная работа  по мотивам произведения «Матренин двор».</a:t>
            </a:r>
          </a:p>
          <a:p>
            <a:pPr algn="r"/>
            <a:r>
              <a:rPr lang="ru-RU" sz="6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ru-RU" sz="6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ru-RU" sz="4500" b="1" dirty="0" smtClean="0"/>
              <a:t>Разработал: педагог дополнительного образования</a:t>
            </a:r>
            <a:endParaRPr lang="ru-RU" sz="4500" dirty="0" smtClean="0"/>
          </a:p>
          <a:p>
            <a:pPr algn="r"/>
            <a:r>
              <a:rPr lang="ru-RU" sz="4500" b="1" dirty="0" smtClean="0"/>
              <a:t>Рощина </a:t>
            </a:r>
            <a:r>
              <a:rPr lang="ru-RU" sz="4500" b="1" dirty="0"/>
              <a:t>Александра Юрьевна</a:t>
            </a:r>
            <a:endParaRPr lang="ru-RU" sz="45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443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608" y="1566048"/>
            <a:ext cx="9683496" cy="3720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Используемые материалы: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 графические (карандаш, уголь); глина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Техника исполнения: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вытягивание из комка, отпечатывание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фактур на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поверхности скульптуры.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Приемы: </a:t>
            </a:r>
            <a:r>
              <a:rPr lang="ru-RU" sz="3200" dirty="0" err="1">
                <a:ea typeface="Calibri" panose="020F0502020204030204" pitchFamily="34" charset="0"/>
                <a:cs typeface="Times New Roman" panose="02020603050405020304" pitchFamily="18" charset="0"/>
              </a:rPr>
              <a:t>процарапка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ea typeface="Calibri" panose="020F0502020204030204" pitchFamily="34" charset="0"/>
                <a:cs typeface="Times New Roman" panose="02020603050405020304" pitchFamily="18" charset="0"/>
              </a:rPr>
              <a:t>налепы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, штамповка.</a:t>
            </a:r>
            <a:endParaRPr lang="ru-RU" sz="3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938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7864" y="1024128"/>
            <a:ext cx="9674352" cy="459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процессе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просмотра презентации необходимо сделать </a:t>
            </a: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зарисовки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чтобы затем выполнить </a:t>
            </a: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пробник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 на глиняном пласте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 отобразить на нем </a:t>
            </a: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фактуры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 шкур животных при помощи точки, линии, штриха и пятна, пытаясь наиболее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точно передать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индивидуальные </a:t>
            </a: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особенности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 конкретного животного (направление шерсти, поверхность шкуры, фактуру рогов, хвостов и других мелких деталей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201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4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" y="262255"/>
            <a:ext cx="4170045" cy="55600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089" y="262255"/>
            <a:ext cx="4166235" cy="55549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323" y="2595881"/>
            <a:ext cx="3196589" cy="426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26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7864" y="1160610"/>
            <a:ext cx="97475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Ранее</a:t>
            </a:r>
            <a:r>
              <a:rPr lang="ru-RU" sz="3200" dirty="0" smtClean="0"/>
              <a:t> мы уже пробовали лепить животных из комка в </a:t>
            </a:r>
            <a:r>
              <a:rPr lang="ru-RU" sz="3200" b="1" dirty="0" smtClean="0"/>
              <a:t>технике вытягивания</a:t>
            </a:r>
            <a:r>
              <a:rPr lang="ru-RU" sz="3200" dirty="0" smtClean="0"/>
              <a:t>, но без использования фактур. Для данного задания необходимо выбрать разных животных по заданной теме (корова, лошадь, свинья, собака, коза, курица). Далее необходимо согласовать масштаб и </a:t>
            </a:r>
            <a:r>
              <a:rPr lang="ru-RU" sz="3200" b="1" dirty="0" smtClean="0"/>
              <a:t>прорисовать</a:t>
            </a:r>
            <a:r>
              <a:rPr lang="ru-RU" sz="3200" dirty="0" smtClean="0"/>
              <a:t> выбранное животное (</a:t>
            </a:r>
            <a:r>
              <a:rPr lang="ru-RU" sz="3200" b="1" dirty="0" smtClean="0"/>
              <a:t>пропорции, характер, силуэт, движение, поза</a:t>
            </a:r>
            <a:r>
              <a:rPr lang="ru-RU" sz="3200" dirty="0" smtClean="0"/>
              <a:t>). 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В</a:t>
            </a:r>
            <a:r>
              <a:rPr lang="ru-RU" sz="3200" dirty="0" smtClean="0"/>
              <a:t> основе рисунка должны лежать </a:t>
            </a:r>
            <a:r>
              <a:rPr lang="ru-RU" sz="3200" b="1" dirty="0" smtClean="0"/>
              <a:t>геометрические формы</a:t>
            </a:r>
            <a:r>
              <a:rPr lang="ru-RU" sz="3200" dirty="0" smtClean="0"/>
              <a:t>).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13281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4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217" y="0"/>
            <a:ext cx="5215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83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2032931"/>
            <a:ext cx="4610099" cy="4038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" y="674964"/>
            <a:ext cx="5257800" cy="359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05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7864" y="1063240"/>
            <a:ext cx="9765792" cy="4879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Выполнение в материале. </a:t>
            </a: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Вытягивание из комка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(необходимо соблюдение чистоты приема – не лепить и не склеивать животных из частей), при этом сохранять </a:t>
            </a:r>
            <a:r>
              <a:rPr lang="ru-RU" sz="32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геометричность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форм.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Следует соблюдать принципы - </a:t>
            </a: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«от общего к частному» 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«от простого к сложному»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при лепке животного из комка.</a:t>
            </a:r>
          </a:p>
        </p:txBody>
      </p:sp>
    </p:spTree>
    <p:extLst>
      <p:ext uri="{BB962C8B-B14F-4D97-AF65-F5344CB8AC3E}">
        <p14:creationId xmlns:p14="http://schemas.microsoft.com/office/powerpoint/2010/main" val="3129700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4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51" y="3030011"/>
            <a:ext cx="3460139" cy="30469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474" y="3030011"/>
            <a:ext cx="3236319" cy="27964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196" y="3591985"/>
            <a:ext cx="3795233" cy="29222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61" y="268330"/>
            <a:ext cx="4298635" cy="23986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219" y="268331"/>
            <a:ext cx="3584977" cy="23986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088" y="684372"/>
            <a:ext cx="2574239" cy="2574239"/>
          </a:xfrm>
          <a:prstGeom prst="rect">
            <a:avLst/>
          </a:prstGeom>
        </p:spPr>
      </p:pic>
      <p:sp useBgFill="1">
        <p:nvSpPr>
          <p:cNvPr id="9" name="Прямоугольник 8"/>
          <p:cNvSpPr/>
          <p:nvPr/>
        </p:nvSpPr>
        <p:spPr>
          <a:xfrm>
            <a:off x="92629" y="227172"/>
            <a:ext cx="300575" cy="2439827"/>
          </a:xfrm>
          <a:prstGeom prst="rect">
            <a:avLst/>
          </a:prstGeom>
          <a:ln>
            <a:solidFill>
              <a:srgbClr val="A8B4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59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6152" y="1188720"/>
            <a:ext cx="9601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Из разных образов животных должна сложиться </a:t>
            </a:r>
            <a:r>
              <a:rPr lang="ru-RU" sz="3200" b="1" dirty="0" smtClean="0"/>
              <a:t>единая картина</a:t>
            </a:r>
            <a:r>
              <a:rPr lang="ru-RU" sz="3200" dirty="0" smtClean="0"/>
              <a:t>, раскрывающая заданную тему.</a:t>
            </a:r>
          </a:p>
          <a:p>
            <a:pPr algn="just"/>
            <a:endParaRPr lang="ru-RU" sz="3200" dirty="0" smtClean="0"/>
          </a:p>
          <a:p>
            <a:pPr algn="just"/>
            <a:r>
              <a:rPr lang="ru-RU" sz="3200" dirty="0" smtClean="0"/>
              <a:t>При </a:t>
            </a:r>
            <a:r>
              <a:rPr lang="ru-RU" sz="3200" b="1" dirty="0" smtClean="0"/>
              <a:t>оценивании</a:t>
            </a:r>
            <a:r>
              <a:rPr lang="ru-RU" sz="3200" dirty="0" smtClean="0"/>
              <a:t> работ учитывается:</a:t>
            </a:r>
          </a:p>
          <a:p>
            <a:pPr algn="just"/>
            <a:endParaRPr lang="ru-RU" sz="32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Умение создать образ и передать характер,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Техника исполнения,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Целостность фактуры и формы,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dirty="0"/>
              <a:t>У</a:t>
            </a:r>
            <a:r>
              <a:rPr lang="ru-RU" sz="3200" dirty="0" smtClean="0"/>
              <a:t>мение работать в коллективе.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9147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83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066" y="0"/>
            <a:ext cx="101038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3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4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558" y="0"/>
            <a:ext cx="10186883" cy="6858000"/>
          </a:xfrm>
          <a:prstGeom prst="rect">
            <a:avLst/>
          </a:prstGeom>
          <a:solidFill>
            <a:srgbClr val="748362"/>
          </a:solidFill>
          <a:effectLst>
            <a:outerShdw blurRad="723900" dist="50800" dir="121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02558" y="0"/>
            <a:ext cx="45719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53050" y="1990725"/>
            <a:ext cx="683895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52950" y="5343525"/>
            <a:ext cx="66675" cy="1514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34000" y="0"/>
            <a:ext cx="45719" cy="199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5343525"/>
            <a:ext cx="4619625" cy="66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125200" y="0"/>
            <a:ext cx="76200" cy="199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125200" y="2036444"/>
            <a:ext cx="76200" cy="4821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19625" y="5343525"/>
            <a:ext cx="714375" cy="66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36444"/>
            <a:ext cx="1002558" cy="685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275" y="5441703"/>
            <a:ext cx="2752726" cy="1403843"/>
          </a:xfrm>
          <a:prstGeom prst="rect">
            <a:avLst/>
          </a:prstGeom>
          <a:effectLst>
            <a:glow>
              <a:schemeClr val="accent1"/>
            </a:glo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225" y="0"/>
            <a:ext cx="4562475" cy="200166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7782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4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Успехов в творчестве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42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83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495" y="0"/>
            <a:ext cx="9253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97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5024" y="1140982"/>
            <a:ext cx="94091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+mj-lt"/>
              </a:rPr>
              <a:t>Фактура</a:t>
            </a:r>
            <a:r>
              <a:rPr lang="ru-RU" sz="3200" dirty="0" smtClean="0">
                <a:latin typeface="+mj-lt"/>
              </a:rPr>
              <a:t> – (от лат. </a:t>
            </a:r>
            <a:r>
              <a:rPr lang="ru-RU" sz="3200" dirty="0" err="1" smtClean="0">
                <a:latin typeface="+mj-lt"/>
              </a:rPr>
              <a:t>factūra</a:t>
            </a:r>
            <a:r>
              <a:rPr lang="ru-RU" sz="3200" dirty="0" smtClean="0">
                <a:latin typeface="+mj-lt"/>
              </a:rPr>
              <a:t> — обработка, строение) — </a:t>
            </a:r>
            <a:r>
              <a:rPr lang="ru-RU" sz="3200" b="1" dirty="0" smtClean="0">
                <a:latin typeface="+mj-lt"/>
              </a:rPr>
              <a:t>характер поверхности </a:t>
            </a:r>
            <a:r>
              <a:rPr lang="ru-RU" sz="3200" dirty="0" smtClean="0">
                <a:latin typeface="+mj-lt"/>
              </a:rPr>
              <a:t>художественного произведения, её обработки в изобразительных искусствах, своеобразие художественной техники в поэзии, музыке, живописи или скульптуре. </a:t>
            </a:r>
          </a:p>
          <a:p>
            <a:pPr algn="just"/>
            <a:endParaRPr lang="ru-RU" sz="3200" dirty="0">
              <a:latin typeface="+mj-lt"/>
            </a:endParaRPr>
          </a:p>
          <a:p>
            <a:pPr algn="just"/>
            <a:r>
              <a:rPr lang="ru-RU" sz="3200" dirty="0" smtClean="0">
                <a:latin typeface="+mj-lt"/>
              </a:rPr>
              <a:t>Также под фактурой понимают декоративно-прикладные характеристики поверхности различных </a:t>
            </a:r>
            <a:r>
              <a:rPr lang="ru-RU" sz="3200" b="1" dirty="0" smtClean="0">
                <a:latin typeface="+mj-lt"/>
              </a:rPr>
              <a:t>материалов</a:t>
            </a:r>
            <a:r>
              <a:rPr lang="ru-RU" sz="3200" dirty="0" smtClean="0">
                <a:latin typeface="+mj-lt"/>
              </a:rPr>
              <a:t> с тактильно-визуальной точки зрения, например, «фактура шерсти».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2110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4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284" y="703319"/>
            <a:ext cx="3872293" cy="29042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540" y="3798841"/>
            <a:ext cx="3725863" cy="279439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942969" cy="29856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53" y="3607539"/>
            <a:ext cx="3980932" cy="29856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414" y="2114202"/>
            <a:ext cx="3725862" cy="279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25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6736" y="1176219"/>
            <a:ext cx="9262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Изучение</a:t>
            </a:r>
            <a:r>
              <a:rPr lang="ru-RU" sz="3200" dirty="0" smtClean="0"/>
              <a:t> многообразия </a:t>
            </a:r>
            <a:r>
              <a:rPr lang="ru-RU" sz="3200" b="1" dirty="0" smtClean="0"/>
              <a:t>животного мира </a:t>
            </a:r>
            <a:r>
              <a:rPr lang="ru-RU" sz="3200" dirty="0" smtClean="0"/>
              <a:t>побуждает человека к творческому самовыражению и помогает развивать чувство гармонии. </a:t>
            </a:r>
          </a:p>
          <a:p>
            <a:pPr algn="just"/>
            <a:endParaRPr lang="ru-RU" sz="3200" dirty="0"/>
          </a:p>
          <a:p>
            <a:pPr algn="just"/>
            <a:endParaRPr lang="ru-RU" sz="3200" dirty="0" smtClean="0"/>
          </a:p>
          <a:p>
            <a:pPr algn="just"/>
            <a:r>
              <a:rPr lang="ru-RU" sz="3200" dirty="0" smtClean="0"/>
              <a:t>Интерес к процессу создания </a:t>
            </a:r>
            <a:r>
              <a:rPr lang="ru-RU" sz="3200" b="1" dirty="0" smtClean="0"/>
              <a:t>анималистической скульптуры </a:t>
            </a:r>
            <a:r>
              <a:rPr lang="ru-RU" sz="3200" dirty="0" smtClean="0"/>
              <a:t>формирует умение работать с различными </a:t>
            </a:r>
            <a:r>
              <a:rPr lang="ru-RU" sz="3200" b="1" dirty="0" smtClean="0"/>
              <a:t>свойствами глины </a:t>
            </a:r>
            <a:r>
              <a:rPr lang="ru-RU" sz="3200" dirty="0" smtClean="0"/>
              <a:t>и воспитывает художественный вкус. </a:t>
            </a:r>
          </a:p>
        </p:txBody>
      </p:sp>
    </p:spTree>
    <p:extLst>
      <p:ext uri="{BB962C8B-B14F-4D97-AF65-F5344CB8AC3E}">
        <p14:creationId xmlns:p14="http://schemas.microsoft.com/office/powerpoint/2010/main" val="269233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B4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639" y="2880056"/>
            <a:ext cx="4005632" cy="31111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455" y="-100985"/>
            <a:ext cx="5256375" cy="352046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249" y="1914525"/>
            <a:ext cx="3487943" cy="364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44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D1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8176" y="1298448"/>
            <a:ext cx="93268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/>
              <a:t>Поиск изобразительного языка </a:t>
            </a:r>
            <a:r>
              <a:rPr lang="ru-RU" sz="3200" dirty="0"/>
              <a:t>и использование декоративных приемов позволяет точнее выразить </a:t>
            </a:r>
            <a:r>
              <a:rPr lang="ru-RU" sz="3200" b="1" dirty="0"/>
              <a:t>характер</a:t>
            </a:r>
            <a:r>
              <a:rPr lang="ru-RU" sz="3200" dirty="0"/>
              <a:t> животного. </a:t>
            </a:r>
            <a:endParaRPr lang="ru-RU" sz="3200" dirty="0" smtClean="0"/>
          </a:p>
          <a:p>
            <a:pPr algn="just"/>
            <a:endParaRPr lang="ru-RU" sz="3200" dirty="0"/>
          </a:p>
          <a:p>
            <a:pPr algn="just"/>
            <a:endParaRPr lang="ru-RU" sz="3200" dirty="0" smtClean="0"/>
          </a:p>
          <a:p>
            <a:pPr algn="just"/>
            <a:r>
              <a:rPr lang="ru-RU" sz="3200" dirty="0" smtClean="0"/>
              <a:t>Необходимо </a:t>
            </a:r>
            <a:r>
              <a:rPr lang="ru-RU" sz="3200" dirty="0"/>
              <a:t>научиться наблюдать и находить </a:t>
            </a:r>
            <a:r>
              <a:rPr lang="ru-RU" sz="3200" b="1" dirty="0"/>
              <a:t>взаимосвязь</a:t>
            </a:r>
            <a:r>
              <a:rPr lang="ru-RU" sz="3200" dirty="0"/>
              <a:t> живой природы и художественного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1631514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83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681" y="0"/>
            <a:ext cx="3751190" cy="5000625"/>
          </a:xfrm>
          <a:prstGeom prst="rect">
            <a:avLst/>
          </a:prstGeom>
          <a:effectLst>
            <a:outerShdw blurRad="50800" dist="50800" dir="5400000" algn="ctr" rotWithShape="0">
              <a:srgbClr val="748362"/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640" y="1533953"/>
            <a:ext cx="3993035" cy="53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870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384</Words>
  <Application>Microsoft Office PowerPoint</Application>
  <PresentationFormat>Широкоэкранный</PresentationFormat>
  <Paragraphs>34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Garamond</vt:lpstr>
      <vt:lpstr>Times New Roman</vt:lpstr>
      <vt:lpstr>Wingdings</vt:lpstr>
      <vt:lpstr>Дерево</vt:lpstr>
      <vt:lpstr>Тема «Фактуры и налепы. Образы животных. Скульптура малых форм»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Успехов в творчестве!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«Фактуры и налепы. Образы животных. Скульптура малых форм»</dc:title>
  <dc:creator>Alex</dc:creator>
  <cp:lastModifiedBy>Alex</cp:lastModifiedBy>
  <cp:revision>39</cp:revision>
  <dcterms:created xsi:type="dcterms:W3CDTF">2016-11-29T19:56:01Z</dcterms:created>
  <dcterms:modified xsi:type="dcterms:W3CDTF">2016-11-30T18:38:32Z</dcterms:modified>
</cp:coreProperties>
</file>