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notesMasterIdLst>
    <p:notesMasterId r:id="rId14"/>
  </p:notes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5194" autoAdjust="0"/>
  </p:normalViewPr>
  <p:slideViewPr>
    <p:cSldViewPr>
      <p:cViewPr varScale="1">
        <p:scale>
          <a:sx n="88" d="100"/>
          <a:sy n="88" d="100"/>
        </p:scale>
        <p:origin x="-3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AD73767-3E56-42CC-B6C6-CBF1D4535734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09A2553-C88B-4AA1-961B-A5CA5D2981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6669366-EC55-4735-A117-B25BD2A3B9F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F39B2C-2A38-4B97-9866-8FBC235C65E7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B3A0D-490B-40EC-BC67-D67CAD998F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F13FC7-BB9D-4316-A00C-09DB7CCC9F96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F9888-E6B7-4B72-9A77-E87E3478A9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93C51-196E-498E-B62E-0C4E094DF503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544FED-9962-4BE1-8BD5-D41C009197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94C32F-E2BC-41DB-A011-FFD19853CAD7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69C00-7888-4C53-82DF-C2D79E51CE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DACDE7-834C-40EE-8260-7F88E3B219C7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D18C3D-D9A5-4980-BF38-1B0B0301C0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14437-2C94-4292-9B85-AB1291C65136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52CF1-8863-48CC-9485-315A29C995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830A9-CCAF-4B97-86E4-BB575D324746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A6B28D-5594-45CF-B857-85F9014A1A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8976D-3174-4455-8C4F-5D068140CF0F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B0FF6A-B386-4BAC-8AE3-CA6AFC60FD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A373C-B20B-4CFE-B8F3-A28EE3CCA69D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CDFE04-D2E9-41E1-80A9-3CE0A6424E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40B65D-BAD0-45BE-900E-1FE976F8FC40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96E26-F86D-42C3-A693-F6E959206C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EEEA5-91C6-4935-84B1-28BDDF500FFD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B4B3E-D3E1-464A-BA85-84D34CC3DB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FB07FED3-D39B-45C1-B9C4-0E90836E46F6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CFDFC57-ED1C-423D-A7B1-CFAE5CAB30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5"/>
          <p:cNvSpPr>
            <a:spLocks noChangeArrowheads="1"/>
          </p:cNvSpPr>
          <p:nvPr/>
        </p:nvSpPr>
        <p:spPr bwMode="auto">
          <a:xfrm>
            <a:off x="2484438" y="5300663"/>
            <a:ext cx="45624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/>
            <a:r>
              <a:rPr lang="ru-RU" altLang="ru-RU" sz="2400" b="1">
                <a:latin typeface="Times New Roman" pitchFamily="18" charset="0"/>
              </a:rPr>
              <a:t>Воспитатель: </a:t>
            </a:r>
          </a:p>
          <a:p>
            <a:pPr algn="ctr" defTabSz="914400"/>
            <a:r>
              <a:rPr lang="ru-RU" altLang="ru-RU" sz="2400">
                <a:latin typeface="Times New Roman" pitchFamily="18" charset="0"/>
              </a:rPr>
              <a:t>Назаркина Марина Витальевна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4338" name="Rectangle 4"/>
          <p:cNvSpPr>
            <a:spLocks noChangeArrowheads="1"/>
          </p:cNvSpPr>
          <p:nvPr/>
        </p:nvSpPr>
        <p:spPr bwMode="auto">
          <a:xfrm>
            <a:off x="684213" y="1052513"/>
            <a:ext cx="799147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>
              <a:spcBef>
                <a:spcPct val="20000"/>
              </a:spcBef>
              <a:buFont typeface="Wingdings 3" pitchFamily="18" charset="2"/>
              <a:buNone/>
            </a:pPr>
            <a:r>
              <a:rPr lang="ru-RU" sz="3600" b="1">
                <a:solidFill>
                  <a:srgbClr val="0D0D0D"/>
                </a:solidFill>
                <a:latin typeface="Constantia" pitchFamily="18" charset="0"/>
              </a:rPr>
              <a:t>«Актуальные проблемы развития детей дошкольного возраста в условиях реализации ФГОС дошкольного образования»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388" y="123825"/>
            <a:ext cx="8785225" cy="1260475"/>
          </a:xfrm>
        </p:spPr>
        <p:txBody>
          <a:bodyPr/>
          <a:lstStyle/>
          <a:p>
            <a:pPr eaLnBrk="1" hangingPunct="1"/>
            <a:r>
              <a:rPr lang="ru-RU" altLang="ru-RU" sz="3200" b="1" smtClean="0">
                <a:latin typeface="Times New Roman" pitchFamily="18" charset="0"/>
                <a:cs typeface="Times New Roman" pitchFamily="18" charset="0"/>
              </a:rPr>
              <a:t>Парциальные программы дошкольного образования, используемые в группе</a:t>
            </a:r>
            <a:endParaRPr lang="ru-RU" altLang="ru-RU" sz="320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19088" y="1217613"/>
            <a:ext cx="8505825" cy="12001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>
              <a:defRPr/>
            </a:pP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Программа по развитию речи в детском саду О.С.Ушакова. Цель: создание благоприятных условий для полноценного развития детей раннего и дошкольного возраста в образовательной области «Коммуникация», обеспечивающих яркость и выразительность речи через различные виды детской деятельности.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850" y="2525713"/>
            <a:ext cx="8512175" cy="92233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>
              <a:defRPr/>
            </a:pP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Программа «Цветные ладошки» И.А. Лыкова. Цель: формирование у детей дошкольного возраста эстетического отношения и художественно-творческих способностей в изобразительной деятельности.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3850" y="3509963"/>
            <a:ext cx="8512175" cy="64611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>
              <a:defRPr/>
            </a:pP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Программа по ознакомлению с природой и экологическому воспитанию «Юный эколог» С.Н. Николаева. Цель: воспитание экологической культуры дошкольников.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36550" y="4237038"/>
            <a:ext cx="8499475" cy="12001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>
              <a:defRPr/>
            </a:pP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Программа «Основы безопасности детей дошкольного возраста» Н.Н. Авдеева, О.Л. Князева, Р.Б. Стеркина. Цель: воспитание у ребенка навыков адекватного поведения в раз­личных неожиданных ситуациях, самостоятельности и ответственно­сти за свое поведение.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36550" y="5456238"/>
            <a:ext cx="8499475" cy="9239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>
              <a:defRPr/>
            </a:pP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«Оздоровительная гимнастика для детей 2 – 7 лет» Л.И. Пензулаева Цель: развитие физических, коммуникативные качеств, укрепления здоровья детей, приобщению их к здоровому образу жизни.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388" y="152400"/>
            <a:ext cx="8785225" cy="1189038"/>
          </a:xfrm>
        </p:spPr>
        <p:txBody>
          <a:bodyPr/>
          <a:lstStyle/>
          <a:p>
            <a:pPr eaLnBrk="1" hangingPunct="1"/>
            <a:r>
              <a:rPr lang="ru-RU" altLang="ru-RU" sz="2800" b="1" smtClean="0">
                <a:latin typeface="Times New Roman" pitchFamily="18" charset="0"/>
                <a:cs typeface="Times New Roman" pitchFamily="18" charset="0"/>
              </a:rPr>
              <a:t>Мероприятия по оптимизации взаимодействия педагогического коллектива с семьями детей</a:t>
            </a:r>
            <a:endParaRPr lang="ru-RU" altLang="ru-RU" sz="2800" smtClean="0"/>
          </a:p>
        </p:txBody>
      </p:sp>
      <p:sp>
        <p:nvSpPr>
          <p:cNvPr id="20484" name="Прямоугольник 1"/>
          <p:cNvSpPr>
            <a:spLocks noChangeArrowheads="1"/>
          </p:cNvSpPr>
          <p:nvPr/>
        </p:nvSpPr>
        <p:spPr bwMode="auto">
          <a:xfrm>
            <a:off x="523875" y="1268413"/>
            <a:ext cx="8224838" cy="3048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взаимодействия с семьями воспитанников: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Оказание социально-правовой поддержки семьям воспитанников детского сада.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Обеспечивает администрация и уполномоченное лицо по правам ребенка.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Просветительско-разъяснительная работа с родителями до начала посещения ребёнком детского сада.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Реализуют педагоги и администрация.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Оказание психолого-педагогической поддержки семьям детей, посещающих детский сад: 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психолого-педагогическое консультирование по заявкам родителей;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психолого-педагогическая помощь в проблемных ситуациях;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пропаганда психолого-педагогических и специальных знаний;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методам и приёмам оказания коррекционно-педагогической помощи детям.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 Совместная деятельность педагогов, родителей, детей.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548188" y="4868863"/>
            <a:ext cx="4200525" cy="174625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itchFamily="18" charset="0"/>
              </a:rPr>
              <a:t>Формы взаимодействия с родителями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- информационно-аналитические,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досуговые,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познавательные,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наглядно-информационные.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2263" y="4473575"/>
            <a:ext cx="4157662" cy="14763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itchFamily="18" charset="0"/>
              </a:rPr>
              <a:t>Этапы работы с родителями: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Изучение семьи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Создание программы сотрудничества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Реализация программы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Выполнение программы 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388" y="115888"/>
            <a:ext cx="8785225" cy="1125537"/>
          </a:xfrm>
        </p:spPr>
        <p:txBody>
          <a:bodyPr/>
          <a:lstStyle/>
          <a:p>
            <a:pPr eaLnBrk="1" hangingPunct="1"/>
            <a:r>
              <a:rPr lang="ru-RU" altLang="ru-RU" sz="3200" b="1" smtClean="0">
                <a:latin typeface="Times New Roman" pitchFamily="18" charset="0"/>
                <a:cs typeface="Times New Roman" pitchFamily="18" charset="0"/>
              </a:rPr>
              <a:t>Развивающая предметно-пространственная среда младшей группы</a:t>
            </a:r>
            <a:r>
              <a:rPr lang="ru-RU" altLang="ru-RU" sz="3200" b="1" smtClean="0"/>
              <a:t> </a:t>
            </a:r>
            <a:endParaRPr lang="ru-RU" altLang="ru-RU" sz="3200" smtClean="0"/>
          </a:p>
        </p:txBody>
      </p:sp>
      <p:pic>
        <p:nvPicPr>
          <p:cNvPr id="25602" name="Рисунок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1125538"/>
            <a:ext cx="7127875" cy="549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188913"/>
            <a:ext cx="8147050" cy="468312"/>
          </a:xfrm>
        </p:spPr>
        <p:txBody>
          <a:bodyPr/>
          <a:lstStyle/>
          <a:p>
            <a:pPr eaLnBrk="1" hangingPunct="1"/>
            <a:r>
              <a:rPr lang="ru-RU" altLang="ru-RU" sz="2800" b="1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Возрастные особенности и иные категории детей</a:t>
            </a:r>
            <a:endParaRPr lang="ru-RU" altLang="ru-RU" sz="2800" smtClean="0">
              <a:solidFill>
                <a:srgbClr val="0D0D0D"/>
              </a:solidFill>
            </a:endParaRPr>
          </a:p>
        </p:txBody>
      </p:sp>
      <p:sp>
        <p:nvSpPr>
          <p:cNvPr id="15362" name="Содержимое 2"/>
          <p:cNvSpPr>
            <a:spLocks noGrp="1"/>
          </p:cNvSpPr>
          <p:nvPr>
            <p:ph idx="4294967295"/>
          </p:nvPr>
        </p:nvSpPr>
        <p:spPr>
          <a:xfrm>
            <a:off x="468313" y="5013325"/>
            <a:ext cx="8218487" cy="1143000"/>
          </a:xfrm>
        </p:spPr>
        <p:txBody>
          <a:bodyPr/>
          <a:lstStyle/>
          <a:p>
            <a:pPr algn="ctr" eaLnBrk="1" hangingPunct="1">
              <a:buFont typeface="Wingdings 3" pitchFamily="18" charset="2"/>
              <a:buNone/>
            </a:pPr>
            <a:r>
              <a:rPr lang="ru-RU" altLang="ru-RU" b="1" smtClean="0"/>
              <a:t> </a:t>
            </a:r>
            <a:endParaRPr lang="ru-RU" altLang="ru-RU" smtClean="0"/>
          </a:p>
          <a:p>
            <a:pPr eaLnBrk="1" hangingPunct="1"/>
            <a:endParaRPr lang="ru-RU" altLang="ru-RU" smtClean="0"/>
          </a:p>
        </p:txBody>
      </p:sp>
      <p:sp>
        <p:nvSpPr>
          <p:cNvPr id="15363" name="Прямоугольник 1"/>
          <p:cNvSpPr>
            <a:spLocks noChangeArrowheads="1"/>
          </p:cNvSpPr>
          <p:nvPr/>
        </p:nvSpPr>
        <p:spPr bwMode="auto">
          <a:xfrm>
            <a:off x="0" y="69215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600">
                <a:latin typeface="Times New Roman" pitchFamily="18" charset="0"/>
                <a:cs typeface="Times New Roman" pitchFamily="18" charset="0"/>
              </a:rPr>
              <a:t>На третьем году жизни дети становятся самостоятельнее. Продолжает развиваться предметная деятельность, ситуативно-деловое общение ребенка и взрослого; совершенствуются восприятие, речь, начальные формы произвольного поведения, игры, наглядно-действенное мышление.</a:t>
            </a:r>
          </a:p>
          <a:p>
            <a:r>
              <a:rPr lang="ru-RU" altLang="ru-RU" sz="1600">
                <a:latin typeface="Times New Roman" pitchFamily="18" charset="0"/>
                <a:cs typeface="Times New Roman" pitchFamily="18" charset="0"/>
              </a:rPr>
              <a:t>Развитие предметной деятельности связано с усвоением культурных способов действия с различными предметами. Развиваются соотносящие и орудийные действия.</a:t>
            </a:r>
          </a:p>
          <a:p>
            <a:r>
              <a:rPr lang="ru-RU" altLang="ru-RU" sz="1600">
                <a:latin typeface="Times New Roman" pitchFamily="18" charset="0"/>
                <a:cs typeface="Times New Roman" pitchFamily="18" charset="0"/>
              </a:rPr>
              <a:t>Умение выполнять орудийные действия развивает произвольность, преобразуя натуральные формы активности в культурные на основе предлагаемой взрослыми модели, которая выступает в качестве не только объекта для подражания, но и </a:t>
            </a:r>
            <a:r>
              <a:rPr lang="ru-RU" altLang="ru-RU" sz="1600" b="1">
                <a:latin typeface="Times New Roman" pitchFamily="18" charset="0"/>
                <a:cs typeface="Times New Roman" pitchFamily="18" charset="0"/>
              </a:rPr>
              <a:t>образца, регулирующего собственную активность ребенка.</a:t>
            </a:r>
          </a:p>
          <a:p>
            <a:r>
              <a:rPr lang="ru-RU" altLang="ru-RU" sz="160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altLang="ru-RU" sz="1600" b="1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altLang="ru-RU" sz="1600">
                <a:latin typeface="Times New Roman" pitchFamily="18" charset="0"/>
                <a:cs typeface="Times New Roman" pitchFamily="18" charset="0"/>
              </a:rPr>
              <a:t>ходе совместной со взрослыми предметной деятельности </a:t>
            </a:r>
            <a:r>
              <a:rPr lang="ru-RU" altLang="ru-RU" sz="1600" b="1">
                <a:latin typeface="Times New Roman" pitchFamily="18" charset="0"/>
                <a:cs typeface="Times New Roman" pitchFamily="18" charset="0"/>
              </a:rPr>
              <a:t>продолжает развиваться понимание речи.</a:t>
            </a:r>
          </a:p>
          <a:p>
            <a:r>
              <a:rPr lang="ru-RU" altLang="ru-RU" sz="1600">
                <a:latin typeface="Times New Roman" pitchFamily="18" charset="0"/>
                <a:cs typeface="Times New Roman" pitchFamily="18" charset="0"/>
              </a:rPr>
              <a:t>Совершенствуется регуляция поведения в результате обращения взрослых к ребенку, который </a:t>
            </a:r>
            <a:r>
              <a:rPr lang="ru-RU" altLang="ru-RU" sz="1600" b="1">
                <a:latin typeface="Times New Roman" pitchFamily="18" charset="0"/>
                <a:cs typeface="Times New Roman" pitchFamily="18" charset="0"/>
              </a:rPr>
              <a:t>начинает понимать не только инструкцию, но и рассказ взрослых. </a:t>
            </a:r>
          </a:p>
          <a:p>
            <a:r>
              <a:rPr lang="ru-RU" altLang="ru-RU" sz="1600">
                <a:latin typeface="Times New Roman" pitchFamily="18" charset="0"/>
                <a:cs typeface="Times New Roman" pitchFamily="18" charset="0"/>
              </a:rPr>
              <a:t>К концу третьего года жизни </a:t>
            </a:r>
            <a:r>
              <a:rPr lang="ru-RU" altLang="ru-RU" sz="1600" b="1">
                <a:latin typeface="Times New Roman" pitchFamily="18" charset="0"/>
                <a:cs typeface="Times New Roman" pitchFamily="18" charset="0"/>
              </a:rPr>
              <a:t>речь становится средством общения ребенка со сверстниками. </a:t>
            </a:r>
          </a:p>
          <a:p>
            <a:r>
              <a:rPr lang="ru-RU" altLang="ru-RU" sz="1600">
                <a:latin typeface="Times New Roman" pitchFamily="18" charset="0"/>
                <a:cs typeface="Times New Roman" pitchFamily="18" charset="0"/>
              </a:rPr>
              <a:t>Игра носит процессуальный характер, главное в ней — действия, которые </a:t>
            </a:r>
            <a:r>
              <a:rPr lang="ru-RU" altLang="ru-RU" sz="1600" b="1">
                <a:latin typeface="Times New Roman" pitchFamily="18" charset="0"/>
                <a:cs typeface="Times New Roman" pitchFamily="18" charset="0"/>
              </a:rPr>
              <a:t>совершаются </a:t>
            </a:r>
            <a:r>
              <a:rPr lang="ru-RU" altLang="ru-RU" sz="1600">
                <a:latin typeface="Times New Roman" pitchFamily="18" charset="0"/>
                <a:cs typeface="Times New Roman" pitchFamily="18" charset="0"/>
              </a:rPr>
              <a:t>с игровыми предметами, приближенными к реальности.</a:t>
            </a:r>
          </a:p>
          <a:p>
            <a:r>
              <a:rPr lang="ru-RU" altLang="ru-RU" sz="160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altLang="ru-RU" sz="1600" b="1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altLang="ru-RU" sz="1600">
                <a:latin typeface="Times New Roman" pitchFamily="18" charset="0"/>
                <a:cs typeface="Times New Roman" pitchFamily="18" charset="0"/>
              </a:rPr>
              <a:t>середине </a:t>
            </a:r>
            <a:r>
              <a:rPr lang="ru-RU" altLang="ru-RU" sz="1600" b="1">
                <a:latin typeface="Times New Roman" pitchFamily="18" charset="0"/>
                <a:cs typeface="Times New Roman" pitchFamily="18" charset="0"/>
              </a:rPr>
              <a:t>третьего года жизни появляются действия с предметами заместителями.</a:t>
            </a:r>
          </a:p>
          <a:p>
            <a:r>
              <a:rPr lang="ru-RU" altLang="ru-RU" sz="1600">
                <a:latin typeface="Times New Roman" pitchFamily="18" charset="0"/>
                <a:cs typeface="Times New Roman" pitchFamily="18" charset="0"/>
              </a:rPr>
              <a:t>Появление собственно изобразительной деятельности обусловлено тем, что ребенок уже </a:t>
            </a:r>
            <a:r>
              <a:rPr lang="ru-RU" altLang="ru-RU" sz="1600" b="1">
                <a:latin typeface="Times New Roman" pitchFamily="18" charset="0"/>
                <a:cs typeface="Times New Roman" pitchFamily="18" charset="0"/>
              </a:rPr>
              <a:t>способен сформулировать намерение изобразить какой либо </a:t>
            </a:r>
            <a:r>
              <a:rPr lang="ru-RU" altLang="ru-RU" sz="1600">
                <a:latin typeface="Times New Roman" pitchFamily="18" charset="0"/>
                <a:cs typeface="Times New Roman" pitchFamily="18" charset="0"/>
              </a:rPr>
              <a:t>предмет.</a:t>
            </a:r>
          </a:p>
          <a:p>
            <a:r>
              <a:rPr lang="ru-RU" altLang="ru-RU" sz="1600" b="1">
                <a:latin typeface="Times New Roman" pitchFamily="18" charset="0"/>
                <a:cs typeface="Times New Roman" pitchFamily="18" charset="0"/>
              </a:rPr>
              <a:t>Совершенствуется </a:t>
            </a:r>
            <a:r>
              <a:rPr lang="ru-RU" altLang="ru-RU" sz="1600">
                <a:latin typeface="Times New Roman" pitchFamily="18" charset="0"/>
                <a:cs typeface="Times New Roman" pitchFamily="18" charset="0"/>
              </a:rPr>
              <a:t>слуховое восприятие, прежде всего </a:t>
            </a:r>
            <a:r>
              <a:rPr lang="ru-RU" altLang="ru-RU" sz="1600" b="1">
                <a:latin typeface="Times New Roman" pitchFamily="18" charset="0"/>
                <a:cs typeface="Times New Roman" pitchFamily="18" charset="0"/>
              </a:rPr>
              <a:t>фонематический слух.</a:t>
            </a:r>
          </a:p>
          <a:p>
            <a:r>
              <a:rPr lang="ru-RU" altLang="ru-RU" sz="1600">
                <a:latin typeface="Times New Roman" pitchFamily="18" charset="0"/>
                <a:cs typeface="Times New Roman" pitchFamily="18" charset="0"/>
              </a:rPr>
              <a:t>Основной формой мышления становится наглядно-действенная. </a:t>
            </a:r>
          </a:p>
          <a:p>
            <a:r>
              <a:rPr lang="ru-RU" altLang="ru-RU" sz="1600">
                <a:latin typeface="Times New Roman" pitchFamily="18" charset="0"/>
                <a:cs typeface="Times New Roman" pitchFamily="18" charset="0"/>
              </a:rPr>
              <a:t>Для детей этого возраста характерна неосознанность мотивов, импульсивность и зависимость чувств и желаний от ситуации. Дети легко заражаются эмоциональным состоянием сверстников. Однако в этот период </a:t>
            </a:r>
            <a:r>
              <a:rPr lang="ru-RU" altLang="ru-RU" sz="1600" b="1">
                <a:latin typeface="Times New Roman" pitchFamily="18" charset="0"/>
                <a:cs typeface="Times New Roman" pitchFamily="18" charset="0"/>
              </a:rPr>
              <a:t>начинает складываться и произвольность поведения.</a:t>
            </a:r>
            <a:endParaRPr lang="ru-RU" altLang="ru-RU" sz="16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11188" y="152400"/>
            <a:ext cx="8075612" cy="539750"/>
          </a:xfrm>
        </p:spPr>
        <p:txBody>
          <a:bodyPr/>
          <a:lstStyle/>
          <a:p>
            <a:pPr eaLnBrk="1" hangingPunct="1"/>
            <a:r>
              <a:rPr lang="ru-RU" altLang="ru-RU" sz="3200" b="1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Количественный и качественный состав группы</a:t>
            </a:r>
            <a:endParaRPr lang="ru-RU" altLang="ru-RU" smtClean="0"/>
          </a:p>
        </p:txBody>
      </p:sp>
      <p:sp>
        <p:nvSpPr>
          <p:cNvPr id="16386" name="Содержимое 2"/>
          <p:cNvSpPr>
            <a:spLocks noGrp="1"/>
          </p:cNvSpPr>
          <p:nvPr>
            <p:ph idx="4294967295"/>
          </p:nvPr>
        </p:nvSpPr>
        <p:spPr>
          <a:xfrm>
            <a:off x="395288" y="1773238"/>
            <a:ext cx="8291512" cy="1079500"/>
          </a:xfrm>
        </p:spPr>
        <p:txBody>
          <a:bodyPr/>
          <a:lstStyle/>
          <a:p>
            <a:pPr algn="ctr" eaLnBrk="1" hangingPunct="1">
              <a:buFont typeface="Wingdings 3" pitchFamily="18" charset="2"/>
              <a:buNone/>
            </a:pPr>
            <a:r>
              <a:rPr lang="ru-RU" altLang="ru-RU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Количество мальчиков - 12 и девочек – 8.</a:t>
            </a:r>
          </a:p>
        </p:txBody>
      </p:sp>
      <p:grpSp>
        <p:nvGrpSpPr>
          <p:cNvPr id="16387" name="Прямоугольник 1"/>
          <p:cNvGrpSpPr>
            <a:grpSpLocks/>
          </p:cNvGrpSpPr>
          <p:nvPr/>
        </p:nvGrpSpPr>
        <p:grpSpPr bwMode="auto">
          <a:xfrm>
            <a:off x="2614613" y="950913"/>
            <a:ext cx="4060825" cy="731837"/>
            <a:chOff x="1647" y="599"/>
            <a:chExt cx="2558" cy="461"/>
          </a:xfrm>
        </p:grpSpPr>
        <p:pic>
          <p:nvPicPr>
            <p:cNvPr id="16392" name="Прямоугольник 1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647" y="599"/>
              <a:ext cx="2558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393" name="Text Box 4"/>
            <p:cNvSpPr txBox="1">
              <a:spLocks noChangeArrowheads="1"/>
            </p:cNvSpPr>
            <p:nvPr/>
          </p:nvSpPr>
          <p:spPr bwMode="auto">
            <a:xfrm>
              <a:off x="1760" y="673"/>
              <a:ext cx="2337" cy="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 altLang="ru-RU" sz="2800">
                  <a:solidFill>
                    <a:srgbClr val="0D0D0D"/>
                  </a:solidFill>
                  <a:latin typeface="Times New Roman" pitchFamily="18" charset="0"/>
                  <a:cs typeface="Times New Roman" pitchFamily="18" charset="0"/>
                </a:rPr>
                <a:t>Количество детей – 20.</a:t>
              </a:r>
            </a:p>
          </p:txBody>
        </p:sp>
      </p:grpSp>
      <p:grpSp>
        <p:nvGrpSpPr>
          <p:cNvPr id="16388" name="Прямоугольник 2"/>
          <p:cNvGrpSpPr>
            <a:grpSpLocks/>
          </p:cNvGrpSpPr>
          <p:nvPr/>
        </p:nvGrpSpPr>
        <p:grpSpPr bwMode="auto">
          <a:xfrm>
            <a:off x="2292350" y="4754563"/>
            <a:ext cx="4711700" cy="1590675"/>
            <a:chOff x="1444" y="2995"/>
            <a:chExt cx="2968" cy="1002"/>
          </a:xfrm>
        </p:grpSpPr>
        <p:pic>
          <p:nvPicPr>
            <p:cNvPr id="16390" name="Прямоугольник 2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444" y="2995"/>
              <a:ext cx="2968" cy="10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391" name="Text Box 7"/>
            <p:cNvSpPr txBox="1">
              <a:spLocks noChangeArrowheads="1"/>
            </p:cNvSpPr>
            <p:nvPr/>
          </p:nvSpPr>
          <p:spPr bwMode="auto">
            <a:xfrm>
              <a:off x="1489" y="3067"/>
              <a:ext cx="2880" cy="8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altLang="ru-RU" sz="2800" b="1">
                  <a:solidFill>
                    <a:srgbClr val="0D0D0D"/>
                  </a:solidFill>
                  <a:latin typeface="Times New Roman" pitchFamily="18" charset="0"/>
                  <a:cs typeface="Times New Roman" pitchFamily="18" charset="0"/>
                </a:rPr>
                <a:t>Группа здоровья </a:t>
              </a:r>
            </a:p>
            <a:p>
              <a:pPr algn="ctr"/>
              <a:r>
                <a:rPr lang="ru-RU" altLang="ru-RU" sz="2800">
                  <a:solidFill>
                    <a:srgbClr val="0D0D0D"/>
                  </a:solidFill>
                  <a:latin typeface="Times New Roman" pitchFamily="18" charset="0"/>
                  <a:cs typeface="Times New Roman" pitchFamily="18" charset="0"/>
                </a:rPr>
                <a:t>1 группа – 13</a:t>
              </a:r>
            </a:p>
            <a:p>
              <a:pPr algn="ctr"/>
              <a:r>
                <a:rPr lang="ru-RU" altLang="ru-RU" sz="2800">
                  <a:solidFill>
                    <a:srgbClr val="0D0D0D"/>
                  </a:solidFill>
                  <a:latin typeface="Times New Roman" pitchFamily="18" charset="0"/>
                  <a:cs typeface="Times New Roman" pitchFamily="18" charset="0"/>
                </a:rPr>
                <a:t>2 группа – 7</a:t>
              </a:r>
            </a:p>
          </p:txBody>
        </p:sp>
      </p:grpSp>
      <p:pic>
        <p:nvPicPr>
          <p:cNvPr id="16389" name="Picture 2" descr="http://doy2y-p.ru/attachments/Image/887999.png?template=generic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188" y="2636838"/>
            <a:ext cx="8137525" cy="203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://shkola7gnomov.ru/upload/iblock/787/7876ba962ce5180a6c6a37f9df0a90ad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3188" y="3048000"/>
            <a:ext cx="2352676" cy="295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0"/>
            <a:ext cx="8172450" cy="935038"/>
          </a:xfrm>
        </p:spPr>
        <p:txBody>
          <a:bodyPr/>
          <a:lstStyle/>
          <a:p>
            <a:pPr eaLnBrk="1" hangingPunct="1"/>
            <a:r>
              <a:rPr lang="ru-RU" altLang="ru-RU" sz="2800" b="1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Используемые примерные программы дошкольного образования</a:t>
            </a:r>
            <a:endParaRPr lang="ru-RU" altLang="ru-RU" sz="2800" smtClean="0"/>
          </a:p>
        </p:txBody>
      </p:sp>
      <p:sp>
        <p:nvSpPr>
          <p:cNvPr id="13316" name="Прямоугольник 1"/>
          <p:cNvSpPr>
            <a:spLocks noChangeArrowheads="1"/>
          </p:cNvSpPr>
          <p:nvPr/>
        </p:nvSpPr>
        <p:spPr bwMode="auto">
          <a:xfrm>
            <a:off x="315913" y="1042988"/>
            <a:ext cx="8577262" cy="1570037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Ведущие цели Программы </a:t>
            </a:r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создание благоприятных условий для полноценного проживания ребенком дошкольного детства, формирование основ базовой культуры личности, всестороннее развитие психических и физических качеств в соответствии с возрастными и индивидуальными особенностями, подготовка к жизни в современном обществе, формирование предпосылок к учебной деятельности, обеспечение безопасности  жизнедеятельности дошкольника. </a:t>
            </a:r>
          </a:p>
        </p:txBody>
      </p:sp>
      <p:sp>
        <p:nvSpPr>
          <p:cNvPr id="17412" name="Прямоугольник 4"/>
          <p:cNvSpPr>
            <a:spLocks noChangeArrowheads="1"/>
          </p:cNvSpPr>
          <p:nvPr/>
        </p:nvSpPr>
        <p:spPr bwMode="auto">
          <a:xfrm>
            <a:off x="1835150" y="2613025"/>
            <a:ext cx="7200900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200" b="1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altLang="ru-RU" sz="1200">
                <a:latin typeface="Times New Roman" pitchFamily="18" charset="0"/>
                <a:cs typeface="Times New Roman" pitchFamily="18" charset="0"/>
              </a:rPr>
              <a:t>:   1. Охрана и укрепление физического и психического здоровья детей, в том числе их эмоционального благополучия;</a:t>
            </a:r>
          </a:p>
          <a:p>
            <a:r>
              <a:rPr lang="ru-RU" altLang="ru-RU" sz="1200">
                <a:latin typeface="Times New Roman" pitchFamily="18" charset="0"/>
                <a:cs typeface="Times New Roman" pitchFamily="18" charset="0"/>
              </a:rPr>
              <a:t>2. Обеспечение равных возможностей для полноценного развития каждого ребенка в период дошкольного детства независимо от места жительства, пола, нации, языка, социального статуса, психофизиологических и других особенностей (в том числе ограниченных возможностей здоровья).</a:t>
            </a:r>
          </a:p>
          <a:p>
            <a:r>
              <a:rPr lang="ru-RU" altLang="ru-RU" sz="1200">
                <a:latin typeface="Times New Roman" pitchFamily="18" charset="0"/>
                <a:cs typeface="Times New Roman" pitchFamily="18" charset="0"/>
              </a:rPr>
              <a:t>3. Создание благоприятных условий развития детей в соответствии с их возрастными и индивидуальными особенностями и склонностями, развития способностей и творческого потенциала каждого ребенка как субъекта отношений с самим собой, другими детьми, взрослыми и миром.</a:t>
            </a:r>
          </a:p>
          <a:p>
            <a:r>
              <a:rPr lang="ru-RU" altLang="ru-RU" sz="1200">
                <a:latin typeface="Times New Roman" pitchFamily="18" charset="0"/>
                <a:cs typeface="Times New Roman" pitchFamily="18" charset="0"/>
              </a:rPr>
              <a:t>4.Объединение обучения и воспитания в целостный образовательный процесс на основе духовно-нравственных и социокультурных ценностей и принятых в обществе правил и норм поведения в интересах человека, семьи, общества.</a:t>
            </a:r>
          </a:p>
          <a:p>
            <a:r>
              <a:rPr lang="ru-RU" altLang="ru-RU" sz="1200">
                <a:latin typeface="Times New Roman" pitchFamily="18" charset="0"/>
                <a:cs typeface="Times New Roman" pitchFamily="18" charset="0"/>
              </a:rPr>
              <a:t>5. Формирование общей культуры личности детей, в том числе ценностей здорового образа жизни, развития их социальных, нравственных, эстетических, интеллектуальных, физических качеств, инициативности, самостоятельности и ответственности ребенка, формирования предпосылок учебной деятельности.</a:t>
            </a:r>
          </a:p>
          <a:p>
            <a:r>
              <a:rPr lang="ru-RU" altLang="ru-RU" sz="1200">
                <a:latin typeface="Times New Roman" pitchFamily="18" charset="0"/>
                <a:cs typeface="Times New Roman" pitchFamily="18" charset="0"/>
              </a:rPr>
              <a:t>6. Обеспечение вариативности и разнообразия содержания Программ и организационных форм дошкольного образования, возможности формирования Программ различной направленности с учетом образовательных потребностей, способностей и состояния здоровья детей.</a:t>
            </a:r>
          </a:p>
          <a:p>
            <a:r>
              <a:rPr lang="ru-RU" altLang="ru-RU" sz="1200">
                <a:latin typeface="Times New Roman" pitchFamily="18" charset="0"/>
                <a:cs typeface="Times New Roman" pitchFamily="18" charset="0"/>
              </a:rPr>
              <a:t>7.Формирование социокультурной среды, соответствующей возрастным, индивидуальным, психологическим и физиологическим особенностям детей.</a:t>
            </a:r>
          </a:p>
          <a:p>
            <a:r>
              <a:rPr lang="ru-RU" altLang="ru-RU" sz="1200">
                <a:latin typeface="Times New Roman" pitchFamily="18" charset="0"/>
                <a:cs typeface="Times New Roman" pitchFamily="18" charset="0"/>
              </a:rPr>
              <a:t>8.Обеспечение психолого-педагогической поддержки семьи и повышения компетентности родителей (законных представителей) в вопросах развития и образования, охраны и укрепления здоровья детей.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188913"/>
            <a:ext cx="8218487" cy="615950"/>
          </a:xfrm>
        </p:spPr>
        <p:txBody>
          <a:bodyPr/>
          <a:lstStyle/>
          <a:p>
            <a:pPr eaLnBrk="1" hangingPunct="1"/>
            <a:r>
              <a:rPr lang="ru-RU" altLang="ru-RU" sz="3200" b="1" smtClean="0">
                <a:latin typeface="Times New Roman" pitchFamily="18" charset="0"/>
                <a:cs typeface="Times New Roman" pitchFamily="18" charset="0"/>
              </a:rPr>
              <a:t>Социально-коммуникативное развитие</a:t>
            </a:r>
            <a:endParaRPr lang="ru-RU" altLang="ru-RU" sz="3200" smtClean="0"/>
          </a:p>
        </p:txBody>
      </p:sp>
      <p:sp>
        <p:nvSpPr>
          <p:cNvPr id="18434" name="Содержимое 2"/>
          <p:cNvSpPr>
            <a:spLocks noGrp="1"/>
          </p:cNvSpPr>
          <p:nvPr>
            <p:ph idx="4294967295"/>
          </p:nvPr>
        </p:nvSpPr>
        <p:spPr>
          <a:xfrm>
            <a:off x="323850" y="4903788"/>
            <a:ext cx="5761038" cy="1639887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В течении года проводятся мероприятия:  </a:t>
            </a:r>
          </a:p>
          <a:p>
            <a:pPr marL="0" indent="0" algn="ctr" eaLnBrk="1" hangingPunct="1">
              <a:buFontTx/>
              <a:buNone/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«Праздник Осени», «Новый год», «8 Марта», «Праздник Весны».</a:t>
            </a:r>
          </a:p>
        </p:txBody>
      </p:sp>
      <p:sp>
        <p:nvSpPr>
          <p:cNvPr id="18435" name="Прямоугольник 1"/>
          <p:cNvSpPr>
            <a:spLocks noChangeArrowheads="1"/>
          </p:cNvSpPr>
          <p:nvPr/>
        </p:nvSpPr>
        <p:spPr bwMode="auto">
          <a:xfrm>
            <a:off x="684213" y="188913"/>
            <a:ext cx="7848600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endParaRPr lang="ru-RU" altLang="ru-RU" b="1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endParaRPr lang="ru-RU" altLang="ru-RU" sz="16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6" name="Прямоугольник 2"/>
          <p:cNvSpPr>
            <a:spLocks noChangeArrowheads="1"/>
          </p:cNvSpPr>
          <p:nvPr/>
        </p:nvSpPr>
        <p:spPr bwMode="auto">
          <a:xfrm>
            <a:off x="179388" y="804863"/>
            <a:ext cx="87852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sz="2000" b="1">
                <a:latin typeface="Times New Roman" pitchFamily="18" charset="0"/>
                <a:cs typeface="Times New Roman" pitchFamily="18" charset="0"/>
              </a:rPr>
              <a:t>Основная цель - </a:t>
            </a: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Позитивная социализация детей дошкольного возраста, приобщение их к социокультурным нормам, традициям семьи, общества и государства.</a:t>
            </a:r>
          </a:p>
        </p:txBody>
      </p:sp>
      <p:pic>
        <p:nvPicPr>
          <p:cNvPr id="18437" name="Рисунок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5" y="1547813"/>
            <a:ext cx="2341563" cy="312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Рисунок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2225" y="3644900"/>
            <a:ext cx="2239963" cy="297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Рисунок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1916113"/>
            <a:ext cx="2057400" cy="27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Рисунок 1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62613" y="1676400"/>
            <a:ext cx="3206750" cy="196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0225" y="96838"/>
            <a:ext cx="8218488" cy="641350"/>
          </a:xfrm>
        </p:spPr>
        <p:txBody>
          <a:bodyPr/>
          <a:lstStyle/>
          <a:p>
            <a:pPr eaLnBrk="1" hangingPunct="1"/>
            <a:r>
              <a:rPr lang="ru-RU" altLang="ru-RU" sz="3200" b="1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  <a:endParaRPr lang="ru-RU" altLang="ru-RU" smtClean="0">
              <a:solidFill>
                <a:srgbClr val="0D0D0D"/>
              </a:solidFill>
            </a:endParaRPr>
          </a:p>
        </p:txBody>
      </p:sp>
      <p:sp>
        <p:nvSpPr>
          <p:cNvPr id="19458" name="Прямоугольник 1"/>
          <p:cNvSpPr>
            <a:spLocks noChangeArrowheads="1"/>
          </p:cNvSpPr>
          <p:nvPr/>
        </p:nvSpPr>
        <p:spPr bwMode="auto">
          <a:xfrm>
            <a:off x="323850" y="555625"/>
            <a:ext cx="865028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000" b="1">
                <a:latin typeface="Times New Roman" pitchFamily="18" charset="0"/>
                <a:cs typeface="Times New Roman" pitchFamily="18" charset="0"/>
              </a:rPr>
              <a:t>Основная цель </a:t>
            </a: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-  развитие познавательных интересов и познавательных способностей детей, которые можно подразделить на сенсорные, интеллектуально- познавательные и интеллектуально- творческие.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50825" y="1628775"/>
            <a:ext cx="8713788" cy="2451100"/>
          </a:xfrm>
          <a:prstGeom prst="rect">
            <a:avLst/>
          </a:prstGeom>
          <a:solidFill>
            <a:srgbClr val="CC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latin typeface="Times New Roman" pitchFamily="18" charset="0"/>
                <a:cs typeface="Times New Roman" pitchFamily="18" charset="0"/>
              </a:rPr>
              <a:t>Задачи познавательного развития в ФГОС ДОУ:</a:t>
            </a:r>
          </a:p>
          <a:p>
            <a:pPr>
              <a:buFontTx/>
              <a:buChar char="-"/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Развитие интересов детей, любознательности и познавательной мотивации Формирование познавательных действий, становление сознания</a:t>
            </a:r>
          </a:p>
          <a:p>
            <a:pPr>
              <a:buFontTx/>
              <a:buChar char="-"/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 Развитие воображения и творческой активности</a:t>
            </a:r>
          </a:p>
          <a:p>
            <a:pPr>
              <a:buFontTx/>
              <a:buChar char="-"/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 Формирование первичных представлений о малой родине и Отечестве, представлений о социокультурных ценностях народа, об отечественных </a:t>
            </a:r>
          </a:p>
          <a:p>
            <a:pPr>
              <a:buFontTx/>
              <a:buChar char="-"/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Формирование первичных представлений о себе, других людях, объектах окружающего мира, о свойствах и отношениях объектов окружающего мира (форме, цвете, размере, материале, звучании, ритме, темпе, количестве, числе, части и целом, пространстве и времени, движении и покое, причинах и следствиях и др.)</a:t>
            </a:r>
          </a:p>
          <a:p>
            <a:pPr>
              <a:buFontTx/>
              <a:buChar char="-"/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 Формирование первичных представлений о планете Земля как общем доме людей, об особенностях её природы, многообразии стран и народов</a:t>
            </a:r>
          </a:p>
        </p:txBody>
      </p:sp>
      <p:pic>
        <p:nvPicPr>
          <p:cNvPr id="19460" name="Рисунок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9475" y="4149725"/>
            <a:ext cx="3024188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Рисунок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0788" y="4859338"/>
            <a:ext cx="2663825" cy="199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Прямоугольник 1"/>
          <p:cNvSpPr>
            <a:spLocks noChangeArrowheads="1"/>
          </p:cNvSpPr>
          <p:nvPr/>
        </p:nvSpPr>
        <p:spPr bwMode="auto">
          <a:xfrm>
            <a:off x="250825" y="4437063"/>
            <a:ext cx="3600450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600" b="1">
                <a:latin typeface="Times New Roman" pitchFamily="18" charset="0"/>
                <a:cs typeface="Times New Roman" pitchFamily="18" charset="0"/>
              </a:rPr>
              <a:t>Мероприятия</a:t>
            </a:r>
            <a:r>
              <a:rPr lang="ru-RU" altLang="ru-RU" sz="1600">
                <a:latin typeface="Times New Roman" pitchFamily="18" charset="0"/>
                <a:cs typeface="Times New Roman" pitchFamily="18" charset="0"/>
              </a:rPr>
              <a:t>: Тематические развлечения: «День птиц».</a:t>
            </a:r>
          </a:p>
          <a:p>
            <a:r>
              <a:rPr lang="ru-RU" altLang="ru-RU" sz="1600">
                <a:latin typeface="Times New Roman" pitchFamily="18" charset="0"/>
                <a:cs typeface="Times New Roman" pitchFamily="18" charset="0"/>
              </a:rPr>
              <a:t>Познавательно -тематический досуг «Как мы лечили Петушка». </a:t>
            </a:r>
          </a:p>
          <a:p>
            <a:r>
              <a:rPr lang="ru-RU" altLang="ru-RU" sz="1600">
                <a:latin typeface="Times New Roman" pitchFamily="18" charset="0"/>
                <a:cs typeface="Times New Roman" pitchFamily="18" charset="0"/>
              </a:rPr>
              <a:t>Музыкально- экологический  досуг «Водичка-водичка»  «Путешествие капельки». 	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9750" y="260350"/>
            <a:ext cx="8147050" cy="635000"/>
          </a:xfrm>
        </p:spPr>
        <p:txBody>
          <a:bodyPr/>
          <a:lstStyle/>
          <a:p>
            <a:pPr eaLnBrk="1" hangingPunct="1"/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Речевое развитие</a:t>
            </a:r>
            <a:endParaRPr lang="ru-RU" sz="32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2" name="Содержимое 2"/>
          <p:cNvSpPr>
            <a:spLocks noGrp="1"/>
          </p:cNvSpPr>
          <p:nvPr>
            <p:ph idx="4294967295"/>
          </p:nvPr>
        </p:nvSpPr>
        <p:spPr>
          <a:xfrm>
            <a:off x="395288" y="5734050"/>
            <a:ext cx="8569325" cy="766763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Мероприятия</a:t>
            </a: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: Кукольный спектакль «Сказка Курочка-Ряба» и постановки других сказок. Логоритмика пальчиковая гимнастика со стихами.</a:t>
            </a:r>
            <a:endParaRPr lang="ru-RU" altLang="ru-RU" sz="2000" b="1" i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3" name="Прямоугольник 2"/>
          <p:cNvSpPr>
            <a:spLocks noChangeArrowheads="1"/>
          </p:cNvSpPr>
          <p:nvPr/>
        </p:nvSpPr>
        <p:spPr bwMode="auto">
          <a:xfrm>
            <a:off x="382588" y="765175"/>
            <a:ext cx="85105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000" b="1">
                <a:latin typeface="Times New Roman" pitchFamily="18" charset="0"/>
                <a:cs typeface="Times New Roman" pitchFamily="18" charset="0"/>
              </a:rPr>
              <a:t>Основная цель </a:t>
            </a: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-  формирования устной речи и навыков речевого общения с окружающими на основе овладения литературным языком</a:t>
            </a:r>
          </a:p>
        </p:txBody>
      </p:sp>
      <p:sp>
        <p:nvSpPr>
          <p:cNvPr id="20484" name="Прямоугольник 3"/>
          <p:cNvSpPr>
            <a:spLocks noChangeArrowheads="1"/>
          </p:cNvSpPr>
          <p:nvPr/>
        </p:nvSpPr>
        <p:spPr bwMode="auto">
          <a:xfrm>
            <a:off x="2627313" y="1550988"/>
            <a:ext cx="6337300" cy="246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 речевого развития в ФГОС ДО:</a:t>
            </a:r>
          </a:p>
          <a:p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 - овладение речью как средством общения и культуры,</a:t>
            </a:r>
          </a:p>
          <a:p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 - обогащение активного словаря</a:t>
            </a:r>
          </a:p>
          <a:p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 - развитие связной, грамматически правильной диалогической и монологической речи,</a:t>
            </a:r>
          </a:p>
          <a:p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-  развитие речевого творчества, </a:t>
            </a:r>
          </a:p>
          <a:p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 -  знакомство с книжной культурой, детской литературой, понимание на слух текстов различных жанров детской литературы,  </a:t>
            </a:r>
          </a:p>
          <a:p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- формирование звуковой аналитико-синтетической активности как предпосылки обучения грамоте.</a:t>
            </a:r>
          </a:p>
          <a:p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 - развитие звуковой и интонационной культуры, фонематического слуха. </a:t>
            </a:r>
          </a:p>
        </p:txBody>
      </p:sp>
      <p:pic>
        <p:nvPicPr>
          <p:cNvPr id="20485" name="Рисунок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1775" y="1444625"/>
            <a:ext cx="2468563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7" descr="http://www.baby-day.ru/upload/iblock/0ed/0eddb243fb511500811ae8c673309c8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0275" y="3943350"/>
            <a:ext cx="2524125" cy="189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9" descr="http://cdn1.imgbb.ru/user/147/1471491/201407/e35d31b8b52b433ed4dc577a75db2ed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67013" y="4029075"/>
            <a:ext cx="3005137" cy="173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71463" y="212725"/>
            <a:ext cx="8435975" cy="681038"/>
          </a:xfrm>
        </p:spPr>
        <p:txBody>
          <a:bodyPr/>
          <a:lstStyle/>
          <a:p>
            <a:pPr eaLnBrk="1" hangingPunct="1"/>
            <a:r>
              <a:rPr lang="ru-RU" altLang="ru-RU" sz="3200" b="1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3200" b="1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200" b="1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Художественно-эстетическое развитие</a:t>
            </a:r>
            <a:r>
              <a:rPr lang="ru-RU" altLang="ru-RU" sz="3200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3200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3200" smtClean="0">
              <a:solidFill>
                <a:srgbClr val="0D0D0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6" name="Содержимое 2"/>
          <p:cNvSpPr>
            <a:spLocks noGrp="1"/>
          </p:cNvSpPr>
          <p:nvPr>
            <p:ph idx="4294967295"/>
          </p:nvPr>
        </p:nvSpPr>
        <p:spPr>
          <a:xfrm>
            <a:off x="468313" y="5300663"/>
            <a:ext cx="8351837" cy="1152525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Мероприятия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Праздник «Мама милая моя!»,  Досуг «Мы играли, пели, танцевали!». Вечер любимых песен, игр, танцев. </a:t>
            </a:r>
          </a:p>
          <a:p>
            <a:pPr marL="0" indent="0" eaLnBrk="1" hangingPunct="1">
              <a:buFontTx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Интегрированные занятия: музыка и рисование.</a:t>
            </a:r>
          </a:p>
        </p:txBody>
      </p:sp>
      <p:sp>
        <p:nvSpPr>
          <p:cNvPr id="21507" name="Прямоугольник 1"/>
          <p:cNvSpPr>
            <a:spLocks noChangeArrowheads="1"/>
          </p:cNvSpPr>
          <p:nvPr/>
        </p:nvSpPr>
        <p:spPr bwMode="auto">
          <a:xfrm>
            <a:off x="255588" y="736600"/>
            <a:ext cx="8709025" cy="203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b="1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altLang="ru-RU">
                <a:latin typeface="Times New Roman" pitchFamily="18" charset="0"/>
                <a:cs typeface="Times New Roman" pitchFamily="18" charset="0"/>
              </a:rPr>
              <a:t> - развитие предпосылок ценностно - смыслового восприятия и понимания произведений искусства (словесного, музыкального, изобразительного), мира природы; становление эстетического отношения к окружающему миру; формирование элементарных представлений о видах искусства; восприятие музыки, художественной литературы, фольклора; стимулирование сопереживания персонажам художественных произведений; реализацию самостоятельной творческой деятельности детей (изобразительной, конструктивно-модельной, музыкальной и др.).</a:t>
            </a:r>
          </a:p>
        </p:txBody>
      </p:sp>
      <p:pic>
        <p:nvPicPr>
          <p:cNvPr id="21508" name="Рисунок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4013" y="2597150"/>
            <a:ext cx="1962150" cy="260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Рисунок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4975" y="2481263"/>
            <a:ext cx="2041525" cy="271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Рисунок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21025" y="2938463"/>
            <a:ext cx="2859088" cy="215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31838" y="209550"/>
            <a:ext cx="7680325" cy="696913"/>
          </a:xfrm>
        </p:spPr>
        <p:txBody>
          <a:bodyPr/>
          <a:lstStyle/>
          <a:p>
            <a:pPr eaLnBrk="1" hangingPunct="1"/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Физическое развитие</a:t>
            </a:r>
            <a:endParaRPr lang="ru-RU" sz="32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0" name="Содержимое 2"/>
          <p:cNvSpPr>
            <a:spLocks noGrp="1"/>
          </p:cNvSpPr>
          <p:nvPr>
            <p:ph idx="4294967295"/>
          </p:nvPr>
        </p:nvSpPr>
        <p:spPr>
          <a:xfrm>
            <a:off x="468313" y="4814888"/>
            <a:ext cx="8207375" cy="1493837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ru-RU" altLang="ru-RU" b="1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Мероприятия</a:t>
            </a: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: Спортивный досуг  «В гости к бабушке», Спортивный досуг «Дорожная безопасность», Спортивный праздник «В гостях у Зимушки- Зимы»,  Спортивный  досуг  «В гости к Лесовику», Спортивный  досуг  «Магазин игрушек». </a:t>
            </a:r>
            <a:endParaRPr lang="ru-RU" altLang="ru-RU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1" name="Прямоугольник 2"/>
          <p:cNvSpPr>
            <a:spLocks noChangeArrowheads="1"/>
          </p:cNvSpPr>
          <p:nvPr/>
        </p:nvSpPr>
        <p:spPr bwMode="auto">
          <a:xfrm>
            <a:off x="468313" y="679450"/>
            <a:ext cx="82073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b="1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altLang="ru-RU" sz="2000" b="1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- формирования у детей интереса и ценностного отношения к занятиям физической культурой, гармоничное физическое развитие детей</a:t>
            </a:r>
          </a:p>
        </p:txBody>
      </p:sp>
      <p:pic>
        <p:nvPicPr>
          <p:cNvPr id="22532" name="Рисунок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07088" y="2193925"/>
            <a:ext cx="3097212" cy="239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Рисунок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1584325"/>
            <a:ext cx="2913063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Рисунок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55963" y="1463675"/>
            <a:ext cx="2632075" cy="325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790</TotalTime>
  <Words>1101</Words>
  <Application>Microsoft Office PowerPoint</Application>
  <PresentationFormat>Экран (4:3)</PresentationFormat>
  <Paragraphs>96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Times New Roman</vt:lpstr>
      <vt:lpstr>Constantia</vt:lpstr>
      <vt:lpstr>Wingdings 3</vt:lpstr>
      <vt:lpstr>Оформление по умолчанию</vt:lpstr>
      <vt:lpstr>Слайд 1</vt:lpstr>
      <vt:lpstr>Возрастные особенности и иные категории детей</vt:lpstr>
      <vt:lpstr>Количественный и качественный состав группы</vt:lpstr>
      <vt:lpstr>Используемые примерные программы дошкольного образования</vt:lpstr>
      <vt:lpstr>Социально-коммуникативное развитие</vt:lpstr>
      <vt:lpstr>Познавательное развитие</vt:lpstr>
      <vt:lpstr>Речевое развитие</vt:lpstr>
      <vt:lpstr> Художественно-эстетическое развитие </vt:lpstr>
      <vt:lpstr>Физическое развитие</vt:lpstr>
      <vt:lpstr>Парциальные программы дошкольного образования, используемые в группе</vt:lpstr>
      <vt:lpstr>Мероприятия по оптимизации взаимодействия педагогического коллектива с семьями детей</vt:lpstr>
      <vt:lpstr>Развивающая предметно-пространственная среда младшей группы </vt:lpstr>
    </vt:vector>
  </TitlesOfParts>
  <Company>Computer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FuckYouBill</cp:lastModifiedBy>
  <cp:revision>95</cp:revision>
  <dcterms:created xsi:type="dcterms:W3CDTF">2014-08-27T17:32:28Z</dcterms:created>
  <dcterms:modified xsi:type="dcterms:W3CDTF">2016-11-30T08:23:16Z</dcterms:modified>
</cp:coreProperties>
</file>