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6" r:id="rId3"/>
    <p:sldId id="268" r:id="rId4"/>
    <p:sldId id="267" r:id="rId5"/>
    <p:sldId id="271" r:id="rId6"/>
    <p:sldId id="270" r:id="rId7"/>
    <p:sldId id="272" r:id="rId8"/>
    <p:sldId id="275" r:id="rId9"/>
    <p:sldId id="27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10.jpeg"/><Relationship Id="rId7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еся\Desktop\50996785.jpg"/>
          <p:cNvPicPr>
            <a:picLocks noChangeAspect="1" noChangeArrowheads="1"/>
          </p:cNvPicPr>
          <p:nvPr/>
        </p:nvPicPr>
        <p:blipFill>
          <a:blip r:embed="rId2"/>
          <a:srcRect b="20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4" descr="C:\Users\Олеся\Desktop\book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4643446"/>
            <a:ext cx="3000364" cy="245468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500134" y="357166"/>
            <a:ext cx="7643866" cy="498598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Концепция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инновационного проекта</a:t>
            </a:r>
            <a:endParaRPr lang="ru-RU" sz="2800" dirty="0" smtClean="0">
              <a:solidFill>
                <a:schemeClr val="tx2">
                  <a:lumMod val="75000"/>
                </a:schemeClr>
              </a:solidFill>
              <a:latin typeface="Arial Black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«Детский сад </a:t>
            </a:r>
            <a:r>
              <a:rPr lang="ru-RU" sz="2800" b="1" dirty="0" err="1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билингвальных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 образовательных практик»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dirty="0" smtClean="0">
              <a:solidFill>
                <a:schemeClr val="tx2">
                  <a:lumMod val="75000"/>
                </a:schemeClr>
              </a:solidFill>
              <a:latin typeface="Arial Black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Тема: «Раннее обучение английскому языку дошкольников»</a:t>
            </a:r>
            <a:endParaRPr lang="ru-RU" sz="4000" dirty="0" smtClean="0">
              <a:solidFill>
                <a:schemeClr val="tx2">
                  <a:lumMod val="75000"/>
                </a:schemeClr>
              </a:solidFill>
              <a:latin typeface="Arial Black" pitchFamily="34" charset="0"/>
              <a:cs typeface="Arial" pitchFamily="34" charset="0"/>
            </a:endParaRPr>
          </a:p>
          <a:p>
            <a:pPr algn="ctr"/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Олеся\Desktop\fon_ppt.jpg"/>
          <p:cNvPicPr>
            <a:picLocks noChangeAspect="1" noChangeArrowheads="1"/>
          </p:cNvPicPr>
          <p:nvPr/>
        </p:nvPicPr>
        <p:blipFill>
          <a:blip r:embed="rId2"/>
          <a:srcRect b="19791"/>
          <a:stretch>
            <a:fillRect/>
          </a:stretch>
        </p:blipFill>
        <p:spPr bwMode="auto">
          <a:xfrm>
            <a:off x="-16688" y="0"/>
            <a:ext cx="9160687" cy="6858000"/>
          </a:xfrm>
          <a:prstGeom prst="rect">
            <a:avLst/>
          </a:prstGeom>
          <a:noFill/>
        </p:spPr>
      </p:pic>
      <p:pic>
        <p:nvPicPr>
          <p:cNvPr id="3075" name="Picture 3" descr="C:\Users\Олеся\Desktop\Zanimatelnyiy-angliyskiy-1024x39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10" y="0"/>
            <a:ext cx="3929090" cy="1357298"/>
          </a:xfrm>
          <a:prstGeom prst="rect">
            <a:avLst/>
          </a:prstGeom>
          <a:noFill/>
        </p:spPr>
      </p:pic>
      <p:pic>
        <p:nvPicPr>
          <p:cNvPr id="3076" name="Picture 4" descr="C:\Users\Олеся\Desktop\shutterstock_1169188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5214942" cy="135729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2000240"/>
            <a:ext cx="892971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Arial Black" pitchFamily="34" charset="0"/>
              </a:rPr>
              <a:t>Федеральный закон РФ "Об образовании в Российской Федерации", N 273-ФЗ  ст. 14</a:t>
            </a:r>
          </a:p>
          <a:p>
            <a:pPr algn="ctr"/>
            <a:endParaRPr lang="ru-RU" sz="2800" i="1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algn="ctr"/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1. В Российской Федерации гарантируется получение образования на государственном языке Российской Федерации, а также выбор языка обучения и воспитания в пределах возможностей, предоставляемых системой образования.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Олеся\Desktop\fon_ppt.jpg"/>
          <p:cNvPicPr>
            <a:picLocks noChangeAspect="1" noChangeArrowheads="1"/>
          </p:cNvPicPr>
          <p:nvPr/>
        </p:nvPicPr>
        <p:blipFill>
          <a:blip r:embed="rId2"/>
          <a:srcRect b="19791"/>
          <a:stretch>
            <a:fillRect/>
          </a:stretch>
        </p:blipFill>
        <p:spPr bwMode="auto">
          <a:xfrm>
            <a:off x="-16687" y="0"/>
            <a:ext cx="9160687" cy="6858000"/>
          </a:xfrm>
          <a:prstGeom prst="rect">
            <a:avLst/>
          </a:prstGeom>
          <a:noFill/>
        </p:spPr>
      </p:pic>
      <p:pic>
        <p:nvPicPr>
          <p:cNvPr id="3075" name="Picture 3" descr="C:\Users\Олеся\Desktop\Zanimatelnyiy-angliyskiy-1024x39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10" y="0"/>
            <a:ext cx="3929090" cy="1142984"/>
          </a:xfrm>
          <a:prstGeom prst="rect">
            <a:avLst/>
          </a:prstGeom>
          <a:noFill/>
        </p:spPr>
      </p:pic>
      <p:pic>
        <p:nvPicPr>
          <p:cNvPr id="3076" name="Picture 4" descr="C:\Users\Олеся\Desktop\shutterstock_1169188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5214942" cy="1142984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2714612" y="3357562"/>
            <a:ext cx="3643338" cy="100013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АКТУАЛЬНОСТЬ</a:t>
            </a:r>
            <a:endParaRPr lang="ru-RU" sz="2800" dirty="0">
              <a:solidFill>
                <a:schemeClr val="tx2">
                  <a:lumMod val="50000"/>
                </a:schemeClr>
              </a:solidFill>
              <a:latin typeface="Arial Black" pitchFamily="34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rot="10800000">
            <a:off x="2357422" y="2857496"/>
            <a:ext cx="714380" cy="5000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5400000" flipH="1" flipV="1">
            <a:off x="4215604" y="2999578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6000760" y="2857496"/>
            <a:ext cx="642942" cy="5000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000760" y="4357694"/>
            <a:ext cx="785818" cy="5715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>
            <a:off x="4144166" y="4785528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0800000" flipV="1">
            <a:off x="2285984" y="4357694"/>
            <a:ext cx="642942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Овал 18"/>
          <p:cNvSpPr/>
          <p:nvPr/>
        </p:nvSpPr>
        <p:spPr>
          <a:xfrm>
            <a:off x="0" y="1571612"/>
            <a:ext cx="2786050" cy="135732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Становление речи ребенка от 1года до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 6 лет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3214678" y="1142984"/>
            <a:ext cx="2643206" cy="135732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Введение в обучение английскому языку в ДОУ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6215074" y="1500174"/>
            <a:ext cx="2928926" cy="142876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Государственная политика в образовании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6286480" y="4857760"/>
            <a:ext cx="2857520" cy="1414466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Дальнейший выбор профессии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3214678" y="5286388"/>
            <a:ext cx="2928958" cy="157161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Развитие языковой культуры,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расширение кругозора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0" y="4786322"/>
            <a:ext cx="3000364" cy="171448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Развитие у детей </a:t>
            </a:r>
            <a:r>
              <a:rPr lang="ru-RU" sz="2000" b="1" dirty="0" err="1" smtClean="0">
                <a:solidFill>
                  <a:srgbClr val="002060"/>
                </a:solidFill>
              </a:rPr>
              <a:t>коммуника</a:t>
            </a:r>
            <a:r>
              <a:rPr lang="ru-RU" sz="2000" b="1" dirty="0" smtClean="0">
                <a:solidFill>
                  <a:srgbClr val="002060"/>
                </a:solidFill>
              </a:rPr>
              <a:t> -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err="1" smtClean="0">
                <a:solidFill>
                  <a:srgbClr val="002060"/>
                </a:solidFill>
              </a:rPr>
              <a:t>бельности</a:t>
            </a:r>
            <a:r>
              <a:rPr lang="ru-RU" sz="2000" b="1" dirty="0" smtClean="0">
                <a:solidFill>
                  <a:srgbClr val="002060"/>
                </a:solidFill>
              </a:rPr>
              <a:t> и уверенности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142852"/>
            <a:ext cx="9144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ЦЕЛЬ</a:t>
            </a:r>
            <a:r>
              <a:rPr kumimoji="0" lang="ru-RU" sz="2800" b="1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ПРОЕКТА</a:t>
            </a:r>
            <a:endParaRPr kumimoji="0" lang="ru-RU" sz="3200" b="1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Разработать инновационную модель, обеспечивающую раннее обучение детей английскому языку, как элементу культуры других народов. Создать все </a:t>
            </a:r>
          </a:p>
          <a:p>
            <a:pPr algn="ctr"/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необходимые условия для формирования языковой среды в ДОУ.</a:t>
            </a:r>
            <a:endParaRPr lang="ru-RU" sz="2800" b="1" dirty="0" smtClean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14810" y="3714752"/>
            <a:ext cx="256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643174" y="2143116"/>
            <a:ext cx="39196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ЗАДАЧИ ПРОЕКТА</a:t>
            </a:r>
          </a:p>
        </p:txBody>
      </p:sp>
      <p:pic>
        <p:nvPicPr>
          <p:cNvPr id="2" name="Picture 2" descr="C:\Users\Олеся\Desktop\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214686"/>
            <a:ext cx="3738004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C:\Users\Олеся\Desktop\28_1378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4483169"/>
            <a:ext cx="2928958" cy="23748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Picture 4" descr="C:\Users\Олеся\Desktop\MC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298" y="2714620"/>
            <a:ext cx="2928958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6" name="Picture 6" descr="https://keep-sane.ru/assets/images/Article-Pictures/123-dolg-roditelyam-rebenka/vnimanie-roditelyam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9256" y="2928934"/>
            <a:ext cx="3714744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Олеся\Desktop\fon_ppt.jpg"/>
          <p:cNvPicPr>
            <a:picLocks noChangeAspect="1" noChangeArrowheads="1"/>
          </p:cNvPicPr>
          <p:nvPr/>
        </p:nvPicPr>
        <p:blipFill>
          <a:blip r:embed="rId2"/>
          <a:srcRect b="19791"/>
          <a:stretch>
            <a:fillRect/>
          </a:stretch>
        </p:blipFill>
        <p:spPr bwMode="auto">
          <a:xfrm>
            <a:off x="-16688" y="0"/>
            <a:ext cx="9160687" cy="6858000"/>
          </a:xfrm>
          <a:prstGeom prst="rect">
            <a:avLst/>
          </a:prstGeom>
          <a:noFill/>
        </p:spPr>
      </p:pic>
      <p:pic>
        <p:nvPicPr>
          <p:cNvPr id="5" name="Picture 2" descr="C:\Users\Олеся\Desktop\фетисова\Мартакова\Экскурсия в библиотеку 011.jpg"/>
          <p:cNvPicPr>
            <a:picLocks noChangeAspect="1" noChangeArrowheads="1"/>
          </p:cNvPicPr>
          <p:nvPr/>
        </p:nvPicPr>
        <p:blipFill>
          <a:blip r:embed="rId3" cstate="print"/>
          <a:srcRect b="5040"/>
          <a:stretch>
            <a:fillRect/>
          </a:stretch>
        </p:blipFill>
        <p:spPr bwMode="auto">
          <a:xfrm>
            <a:off x="4857752" y="1357298"/>
            <a:ext cx="4143372" cy="27860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C:\Users\Олеся\Desktop\фетисова\с фотоаппарата\145___05\IMG_3601.JPG"/>
          <p:cNvPicPr>
            <a:picLocks noChangeAspect="1" noChangeArrowheads="1"/>
          </p:cNvPicPr>
          <p:nvPr/>
        </p:nvPicPr>
        <p:blipFill>
          <a:blip r:embed="rId4" cstate="print"/>
          <a:srcRect l="14844" t="42540" r="10156"/>
          <a:stretch>
            <a:fillRect/>
          </a:stretch>
        </p:blipFill>
        <p:spPr bwMode="auto">
          <a:xfrm>
            <a:off x="4214810" y="4131440"/>
            <a:ext cx="4500594" cy="2726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Users\Олеся\Desktop\Zanimatelnyiy-angliyskiy-1024x39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4910" y="0"/>
            <a:ext cx="3929090" cy="1142984"/>
          </a:xfrm>
          <a:prstGeom prst="rect">
            <a:avLst/>
          </a:prstGeom>
          <a:noFill/>
        </p:spPr>
      </p:pic>
      <p:pic>
        <p:nvPicPr>
          <p:cNvPr id="3076" name="Picture 4" descr="C:\Users\Олеся\Desktop\shutterstock_11691889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5214942" cy="1142984"/>
          </a:xfrm>
          <a:prstGeom prst="rect">
            <a:avLst/>
          </a:prstGeom>
          <a:noFill/>
        </p:spPr>
      </p:pic>
      <p:pic>
        <p:nvPicPr>
          <p:cNvPr id="6" name="Picture 2" descr="C:\Users\Олеся\Desktop\фетисова\Глаголева\SAM_0366.JPG"/>
          <p:cNvPicPr>
            <a:picLocks noChangeAspect="1" noChangeArrowheads="1"/>
          </p:cNvPicPr>
          <p:nvPr/>
        </p:nvPicPr>
        <p:blipFill>
          <a:blip r:embed="rId7"/>
          <a:srcRect t="26471" r="35195"/>
          <a:stretch>
            <a:fillRect/>
          </a:stretch>
        </p:blipFill>
        <p:spPr bwMode="auto">
          <a:xfrm>
            <a:off x="571472" y="1357298"/>
            <a:ext cx="4071966" cy="2864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9" name="Picture 1" descr="C:\Users\Олеся\Desktop\11587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4236822"/>
            <a:ext cx="3786182" cy="26211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Олеся\Desktop\fon_ppt.jpg"/>
          <p:cNvPicPr>
            <a:picLocks noChangeAspect="1" noChangeArrowheads="1"/>
          </p:cNvPicPr>
          <p:nvPr/>
        </p:nvPicPr>
        <p:blipFill>
          <a:blip r:embed="rId2"/>
          <a:srcRect b="19791"/>
          <a:stretch>
            <a:fillRect/>
          </a:stretch>
        </p:blipFill>
        <p:spPr bwMode="auto">
          <a:xfrm>
            <a:off x="-16688" y="0"/>
            <a:ext cx="9160687" cy="6858000"/>
          </a:xfrm>
          <a:prstGeom prst="rect">
            <a:avLst/>
          </a:prstGeom>
          <a:noFill/>
        </p:spPr>
      </p:pic>
      <p:pic>
        <p:nvPicPr>
          <p:cNvPr id="3075" name="Picture 3" descr="C:\Users\Олеся\Desktop\Zanimatelnyiy-angliyskiy-1024x39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10" y="0"/>
            <a:ext cx="3929090" cy="1142984"/>
          </a:xfrm>
          <a:prstGeom prst="rect">
            <a:avLst/>
          </a:prstGeom>
          <a:noFill/>
        </p:spPr>
      </p:pic>
      <p:pic>
        <p:nvPicPr>
          <p:cNvPr id="3076" name="Picture 4" descr="C:\Users\Олеся\Desktop\shutterstock_1169188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5214942" cy="114298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000100" y="1142984"/>
            <a:ext cx="71513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Arial Black" pitchFamily="34" charset="0"/>
              </a:rPr>
              <a:t>МЕХАНИЗМ ДОСТИЖЕНИЯ ЦЕЛЕЙ</a:t>
            </a:r>
            <a:endParaRPr lang="ru-RU" sz="28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7" name="Полилиния 6"/>
          <p:cNvSpPr/>
          <p:nvPr/>
        </p:nvSpPr>
        <p:spPr>
          <a:xfrm>
            <a:off x="1214414" y="2928934"/>
            <a:ext cx="3500462" cy="2786082"/>
          </a:xfrm>
          <a:custGeom>
            <a:avLst/>
            <a:gdLst>
              <a:gd name="connsiteX0" fmla="*/ 0 w 2928958"/>
              <a:gd name="connsiteY0" fmla="*/ 1285884 h 2571768"/>
              <a:gd name="connsiteX1" fmla="*/ 498216 w 2928958"/>
              <a:gd name="connsiteY1" fmla="*/ 319620 h 2571768"/>
              <a:gd name="connsiteX2" fmla="*/ 1464482 w 2928958"/>
              <a:gd name="connsiteY2" fmla="*/ 2 h 2571768"/>
              <a:gd name="connsiteX3" fmla="*/ 2430747 w 2928958"/>
              <a:gd name="connsiteY3" fmla="*/ 319622 h 2571768"/>
              <a:gd name="connsiteX4" fmla="*/ 2928959 w 2928958"/>
              <a:gd name="connsiteY4" fmla="*/ 1285888 h 2571768"/>
              <a:gd name="connsiteX5" fmla="*/ 2430745 w 2928958"/>
              <a:gd name="connsiteY5" fmla="*/ 2252153 h 2571768"/>
              <a:gd name="connsiteX6" fmla="*/ 1464480 w 2928958"/>
              <a:gd name="connsiteY6" fmla="*/ 2571772 h 2571768"/>
              <a:gd name="connsiteX7" fmla="*/ 498215 w 2928958"/>
              <a:gd name="connsiteY7" fmla="*/ 2252152 h 2571768"/>
              <a:gd name="connsiteX8" fmla="*/ 2 w 2928958"/>
              <a:gd name="connsiteY8" fmla="*/ 1285886 h 2571768"/>
              <a:gd name="connsiteX9" fmla="*/ 0 w 2928958"/>
              <a:gd name="connsiteY9" fmla="*/ 1285884 h 2571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28958" h="2571768">
                <a:moveTo>
                  <a:pt x="0" y="1285884"/>
                </a:moveTo>
                <a:cubicBezTo>
                  <a:pt x="1" y="915857"/>
                  <a:pt x="181543" y="563764"/>
                  <a:pt x="498216" y="319620"/>
                </a:cubicBezTo>
                <a:cubicBezTo>
                  <a:pt x="765429" y="113608"/>
                  <a:pt x="1108881" y="2"/>
                  <a:pt x="1464482" y="2"/>
                </a:cubicBezTo>
                <a:cubicBezTo>
                  <a:pt x="1820082" y="2"/>
                  <a:pt x="2163535" y="113609"/>
                  <a:pt x="2430747" y="319622"/>
                </a:cubicBezTo>
                <a:cubicBezTo>
                  <a:pt x="2747419" y="563767"/>
                  <a:pt x="2928960" y="915861"/>
                  <a:pt x="2928959" y="1285888"/>
                </a:cubicBezTo>
                <a:cubicBezTo>
                  <a:pt x="2928959" y="1655915"/>
                  <a:pt x="2747417" y="2008009"/>
                  <a:pt x="2430745" y="2252153"/>
                </a:cubicBezTo>
                <a:cubicBezTo>
                  <a:pt x="2163533" y="2458166"/>
                  <a:pt x="1820080" y="2571772"/>
                  <a:pt x="1464480" y="2571772"/>
                </a:cubicBezTo>
                <a:cubicBezTo>
                  <a:pt x="1108880" y="2571772"/>
                  <a:pt x="765427" y="2458165"/>
                  <a:pt x="498215" y="2252152"/>
                </a:cubicBezTo>
                <a:cubicBezTo>
                  <a:pt x="181543" y="2008007"/>
                  <a:pt x="1" y="1655914"/>
                  <a:pt x="2" y="1285886"/>
                </a:cubicBezTo>
                <a:lnTo>
                  <a:pt x="0" y="1285884"/>
                </a:lnTo>
                <a:close/>
              </a:path>
            </a:pathLst>
          </a:custGeom>
          <a:solidFill>
            <a:srgbClr val="92D050"/>
          </a:solidFill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Программа </a:t>
            </a:r>
          </a:p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«От рождения</a:t>
            </a:r>
          </a:p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 до школы»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Arial Black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071934" y="2928934"/>
            <a:ext cx="3571900" cy="2714644"/>
          </a:xfrm>
          <a:prstGeom prst="ellipse">
            <a:avLst/>
          </a:prstGeom>
          <a:solidFill>
            <a:srgbClr val="92D050"/>
          </a:solidFill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Программа раннего обучения английскому языку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Arial Black" pitchFamily="34" charset="0"/>
            </a:endParaRPr>
          </a:p>
        </p:txBody>
      </p:sp>
      <p:sp>
        <p:nvSpPr>
          <p:cNvPr id="9" name="Дуга 8"/>
          <p:cNvSpPr/>
          <p:nvPr/>
        </p:nvSpPr>
        <p:spPr>
          <a:xfrm rot="3187300">
            <a:off x="1978575" y="2943798"/>
            <a:ext cx="2751733" cy="2571768"/>
          </a:xfrm>
          <a:prstGeom prst="arc">
            <a:avLst>
              <a:gd name="adj1" fmla="val 16200000"/>
              <a:gd name="adj2" fmla="val 21006734"/>
            </a:avLst>
          </a:prstGeom>
          <a:ln>
            <a:solidFill>
              <a:srgbClr val="00206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714480" y="1714488"/>
            <a:ext cx="5429288" cy="85725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Arial Black" pitchFamily="34" charset="0"/>
              </a:rPr>
              <a:t>ПЕДАГОГ ДОУ</a:t>
            </a:r>
            <a:endParaRPr lang="ru-RU" sz="24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928662" y="6072182"/>
            <a:ext cx="7358114" cy="78581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 Black" pitchFamily="34" charset="0"/>
              </a:rPr>
              <a:t>ПРЕПОДАВАТЕЛЬ АНГЛИЙСКОГО ЯЗЫКА</a:t>
            </a:r>
            <a:endParaRPr lang="ru-RU" sz="2000" dirty="0">
              <a:latin typeface="Arial Black" pitchFamily="34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16200000" flipH="1">
            <a:off x="4893471" y="2678901"/>
            <a:ext cx="428628" cy="214314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3536149" y="2678901"/>
            <a:ext cx="428628" cy="214314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5214942" y="5715016"/>
            <a:ext cx="428628" cy="285752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16200000" flipH="1">
            <a:off x="3428992" y="5715016"/>
            <a:ext cx="428628" cy="285752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Олеся\Desktop\fon_ppt.jpg"/>
          <p:cNvPicPr>
            <a:picLocks noChangeAspect="1" noChangeArrowheads="1"/>
          </p:cNvPicPr>
          <p:nvPr/>
        </p:nvPicPr>
        <p:blipFill>
          <a:blip r:embed="rId2"/>
          <a:srcRect b="19791"/>
          <a:stretch>
            <a:fillRect/>
          </a:stretch>
        </p:blipFill>
        <p:spPr bwMode="auto">
          <a:xfrm>
            <a:off x="-16688" y="0"/>
            <a:ext cx="9160687" cy="6858000"/>
          </a:xfrm>
          <a:prstGeom prst="rect">
            <a:avLst/>
          </a:prstGeom>
          <a:noFill/>
        </p:spPr>
      </p:pic>
      <p:pic>
        <p:nvPicPr>
          <p:cNvPr id="3075" name="Picture 3" descr="C:\Users\Олеся\Desktop\Zanimatelnyiy-angliyskiy-1024x39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10" y="0"/>
            <a:ext cx="3929090" cy="1142984"/>
          </a:xfrm>
          <a:prstGeom prst="rect">
            <a:avLst/>
          </a:prstGeom>
          <a:noFill/>
        </p:spPr>
      </p:pic>
      <p:pic>
        <p:nvPicPr>
          <p:cNvPr id="3076" name="Picture 4" descr="C:\Users\Олеся\Desktop\shutterstock_1169188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5214942" cy="114298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20" y="1428736"/>
            <a:ext cx="86068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Arial Black" pitchFamily="34" charset="0"/>
              </a:rPr>
              <a:t>РЕЗУЛЬТАТЫ ОТ РЕАЛИЗАЦИИ ПРОЕКТА</a:t>
            </a:r>
            <a:endParaRPr lang="ru-RU" sz="28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00166" y="2143116"/>
            <a:ext cx="616566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</a:rPr>
              <a:t> создание развивающей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предметно-пространственной среды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28662" y="3357562"/>
            <a:ext cx="74295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Arial Black" pitchFamily="34" charset="0"/>
              </a:rPr>
              <a:t>-</a:t>
            </a:r>
            <a:r>
              <a:rPr lang="ru-RU" sz="2800" b="1" dirty="0" smtClean="0">
                <a:solidFill>
                  <a:srgbClr val="002060"/>
                </a:solidFill>
              </a:rPr>
              <a:t>  создание программно-методической базы</a:t>
            </a:r>
          </a:p>
          <a:p>
            <a:endParaRPr lang="ru-RU" sz="28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143380"/>
            <a:ext cx="914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- общение детей на английском языке, понимание речи взрослого,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  приобщение к культуре англоязычных народов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71670" y="5643578"/>
            <a:ext cx="499309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</a:rPr>
              <a:t> уважение и толерантность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к носителям  другой культуры.</a:t>
            </a:r>
            <a:endParaRPr lang="ru-RU" sz="28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C:\Users\Олеся\Desktop\50996785.jpg"/>
          <p:cNvPicPr>
            <a:picLocks noChangeAspect="1" noChangeArrowheads="1"/>
          </p:cNvPicPr>
          <p:nvPr/>
        </p:nvPicPr>
        <p:blipFill>
          <a:blip r:embed="rId2"/>
          <a:srcRect l="24219" b="20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4" descr="http://izhportal.net/sites/default/files/money_bag-thumb-540-0-192.jpg.crop_displa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1285860"/>
            <a:ext cx="2928937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Прямая со стрелкой 7"/>
          <p:cNvCxnSpPr/>
          <p:nvPr/>
        </p:nvCxnSpPr>
        <p:spPr>
          <a:xfrm rot="16200000" flipH="1">
            <a:off x="4572000" y="4143380"/>
            <a:ext cx="1500198" cy="9286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6200000" flipH="1">
            <a:off x="5965041" y="2893215"/>
            <a:ext cx="1214446" cy="11430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0800000" flipV="1">
            <a:off x="1785918" y="2928934"/>
            <a:ext cx="1285884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>
            <a:off x="2714612" y="4286256"/>
            <a:ext cx="1571636" cy="7143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285984" y="11429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0" y="3857628"/>
            <a:ext cx="33329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Arial Black" pitchFamily="34" charset="0"/>
              </a:rPr>
              <a:t> финансирование</a:t>
            </a:r>
          </a:p>
          <a:p>
            <a:pPr algn="ctr"/>
            <a:r>
              <a:rPr lang="ru-RU" sz="2400" dirty="0" smtClean="0">
                <a:latin typeface="Arial Black" pitchFamily="34" charset="0"/>
              </a:rPr>
              <a:t> из местного</a:t>
            </a:r>
          </a:p>
          <a:p>
            <a:pPr algn="ctr"/>
            <a:r>
              <a:rPr lang="ru-RU" sz="2400" dirty="0" smtClean="0">
                <a:latin typeface="Arial Black" pitchFamily="34" charset="0"/>
              </a:rPr>
              <a:t> бюджета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643438" y="5572140"/>
            <a:ext cx="38314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Arial Black" pitchFamily="34" charset="0"/>
              </a:rPr>
              <a:t>субвенции </a:t>
            </a:r>
          </a:p>
          <a:p>
            <a:pPr algn="ctr"/>
            <a:r>
              <a:rPr lang="ru-RU" sz="2400" dirty="0" smtClean="0">
                <a:latin typeface="Arial Black" pitchFamily="34" charset="0"/>
              </a:rPr>
              <a:t>на учебные расходы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071670" y="428604"/>
            <a:ext cx="53335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u="sng" dirty="0" smtClean="0">
                <a:solidFill>
                  <a:srgbClr val="002060"/>
                </a:solidFill>
                <a:latin typeface="Arial Black" pitchFamily="34" charset="0"/>
              </a:rPr>
              <a:t>РЕСУРСЫ ПРОЕКТА</a:t>
            </a:r>
            <a:endParaRPr lang="ru-RU" sz="3600" u="sng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28728" y="5572140"/>
            <a:ext cx="25378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Arial Black" pitchFamily="34" charset="0"/>
              </a:rPr>
              <a:t> спонсорская</a:t>
            </a:r>
          </a:p>
          <a:p>
            <a:pPr algn="ctr"/>
            <a:r>
              <a:rPr lang="ru-RU" sz="2400" dirty="0" smtClean="0">
                <a:latin typeface="Arial Black" pitchFamily="34" charset="0"/>
              </a:rPr>
              <a:t> помощь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429256" y="4143380"/>
            <a:ext cx="38908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Arial Black" pitchFamily="34" charset="0"/>
              </a:rPr>
              <a:t>участие в конкурсах </a:t>
            </a:r>
          </a:p>
          <a:p>
            <a:pPr algn="ctr"/>
            <a:r>
              <a:rPr lang="ru-RU" sz="2400" dirty="0" smtClean="0">
                <a:latin typeface="Arial Black" pitchFamily="34" charset="0"/>
              </a:rPr>
              <a:t>и получение грантов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19" grpId="0"/>
      <p:bldP spid="27" grpId="0"/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Олеся\Desktop\Новая папка\23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http://politikus.ru/uploads/posts/2015-05/1431362741_444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543</TotalTime>
  <Words>214</Words>
  <Application>Microsoft Office PowerPoint</Application>
  <PresentationFormat>Экран (4:3)</PresentationFormat>
  <Paragraphs>47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Олеся</dc:creator>
  <cp:lastModifiedBy>Пользователь</cp:lastModifiedBy>
  <cp:revision>71</cp:revision>
  <dcterms:created xsi:type="dcterms:W3CDTF">2016-10-19T10:57:42Z</dcterms:created>
  <dcterms:modified xsi:type="dcterms:W3CDTF">2016-10-20T01:26:27Z</dcterms:modified>
</cp:coreProperties>
</file>