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5" r:id="rId1"/>
  </p:sldMasterIdLst>
  <p:sldIdLst>
    <p:sldId id="257" r:id="rId2"/>
    <p:sldId id="258" r:id="rId3"/>
    <p:sldId id="259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1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6865DB-4473-45CC-B456-1EF26ED0A04A}" type="datetime1">
              <a:rPr lang="ru-RU" smtClean="0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D5BA43-4F6F-432A-94F4-17F3D221FC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362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618CA3-87A9-4E74-BFEF-8930BCE6D499}" type="datetime1">
              <a:rPr lang="ru-RU" smtClean="0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2D03A9-70AF-4DA4-B66B-40FAC5F878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817312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618CA3-87A9-4E74-BFEF-8930BCE6D499}" type="datetime1">
              <a:rPr lang="ru-RU" smtClean="0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2D03A9-70AF-4DA4-B66B-40FAC5F878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052139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618CA3-87A9-4E74-BFEF-8930BCE6D499}" type="datetime1">
              <a:rPr lang="ru-RU" smtClean="0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2D03A9-70AF-4DA4-B66B-40FAC5F878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3923157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618CA3-87A9-4E74-BFEF-8930BCE6D499}" type="datetime1">
              <a:rPr lang="ru-RU" smtClean="0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2D03A9-70AF-4DA4-B66B-40FAC5F878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448845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618CA3-87A9-4E74-BFEF-8930BCE6D499}" type="datetime1">
              <a:rPr lang="ru-RU" smtClean="0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2D03A9-70AF-4DA4-B66B-40FAC5F878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638265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618CA3-87A9-4E74-BFEF-8930BCE6D499}" type="datetime1">
              <a:rPr lang="ru-RU" smtClean="0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2D03A9-70AF-4DA4-B66B-40FAC5F878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915883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FFFA3D-4C14-4D0C-A7DC-ACFB232F0B3E}" type="datetime1">
              <a:rPr lang="ru-RU" smtClean="0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451876-BC31-4340-8BEF-540B2B54E7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6084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132011-9528-4EC3-9451-EE04F20614B2}" type="datetime1">
              <a:rPr lang="ru-RU" smtClean="0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3929D4-0BD6-4749-9541-03A0B2B04B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671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CA62FF-0F28-4F5A-86E5-8507FC7A4303}" type="datetime1">
              <a:rPr lang="ru-RU" smtClean="0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653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05BBB1-A28E-46B2-84BB-BF12579E004E}" type="datetime1">
              <a:rPr lang="ru-RU" smtClean="0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6750C-3842-4C27-9CA3-A9690EC925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17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E38E40-1D58-4399-8DD2-0B86D06A8A55}" type="datetime1">
              <a:rPr lang="ru-RU" smtClean="0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17D9D7-3FD1-4AAC-9A74-B669BF726A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605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8D4F16-F195-4B05-9ACE-107596837BE3}" type="datetime1">
              <a:rPr lang="ru-RU" smtClean="0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335A1E-9CFB-4D15-ADA2-6B9DC6C042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047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287B34-52E0-491D-9AC7-59595C923784}" type="datetime1">
              <a:rPr lang="ru-RU" smtClean="0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891105-3194-431E-9DEB-3C27B41C9C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22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FE9F8F-661B-44F7-9142-3EBEC51116ED}" type="datetime1">
              <a:rPr lang="ru-RU" smtClean="0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81AB60-A758-4AD9-9A8D-EB1B89B447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727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0F57C7-6B23-4354-BD9A-2C8C74485B69}" type="datetime1">
              <a:rPr lang="ru-RU" smtClean="0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1ECC67-E83C-4D58-B790-E504CBEBB7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276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821FB2-79AD-4372-8EA4-EAC94D6CC4CF}" type="datetime1">
              <a:rPr lang="ru-RU" smtClean="0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4ECBF7-DE4F-4ED2-8406-7DEFB8B64C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471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90618CA3-87A9-4E74-BFEF-8930BCE6D499}" type="datetime1">
              <a:rPr lang="ru-RU" smtClean="0"/>
              <a:pPr>
                <a:defRPr/>
              </a:pPr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C2D03A9-70AF-4DA4-B66B-40FAC5F878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063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3927" r:id="rId12"/>
    <p:sldLayoutId id="2147483928" r:id="rId13"/>
    <p:sldLayoutId id="2147483929" r:id="rId14"/>
    <p:sldLayoutId id="2147483930" r:id="rId15"/>
    <p:sldLayoutId id="2147483931" r:id="rId16"/>
    <p:sldLayoutId id="2147483932" r:id="rId17"/>
  </p:sldLayoutIdLst>
  <p:hf hdr="0" ftr="0" dt="0"/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8757" y="405114"/>
            <a:ext cx="7055380" cy="960058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Аттестационная работа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A3FE5D-AE30-4DEB-8535-CAF13B385007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7144" y="2564904"/>
            <a:ext cx="7538864" cy="2339671"/>
          </a:xfrm>
          <a:prstGeom prst="rect">
            <a:avLst/>
          </a:prstGeom>
          <a:ln w="34925"/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П</a:t>
            </a:r>
            <a:r>
              <a:rPr lang="ru-RU" altLang="ru-RU" sz="2000" dirty="0" smtClean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рограмма:</a:t>
            </a:r>
            <a:endParaRPr lang="ru-RU" altLang="ru-RU" sz="2000" dirty="0">
              <a:solidFill>
                <a:srgbClr val="262626"/>
              </a:solidFill>
              <a:latin typeface="Основной текст"/>
              <a:ea typeface="Estrangelo Edessa" pitchFamily="66" charset="0"/>
              <a:cs typeface="Estrangelo Edessa" pitchFamily="66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«Проектная и исследовательская деятельность как способ формирования </a:t>
            </a:r>
            <a:r>
              <a:rPr lang="ru-RU" altLang="ru-RU" sz="2000" dirty="0" err="1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метапредметных</a:t>
            </a:r>
            <a:r>
              <a:rPr lang="ru-RU" altLang="ru-RU" sz="2000" dirty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 результатов обучения в условиях реализации ФГОС»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______</a:t>
            </a:r>
            <a:r>
              <a:rPr lang="ru-RU" altLang="ru-RU" sz="2000" u="sng" dirty="0" smtClean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Евтушенко Кристина Викторовна</a:t>
            </a:r>
            <a:r>
              <a:rPr lang="ru-RU" altLang="ru-RU" sz="2000" dirty="0" smtClean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_______</a:t>
            </a:r>
            <a:endParaRPr lang="ru-RU" altLang="ru-RU" sz="2000" dirty="0">
              <a:solidFill>
                <a:srgbClr val="262626"/>
              </a:solidFill>
              <a:latin typeface="Основной текст"/>
              <a:ea typeface="Estrangelo Edessa" pitchFamily="66" charset="0"/>
              <a:cs typeface="Estrangelo Edessa" pitchFamily="66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i="1" dirty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Фамилия, имя, отчество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_</a:t>
            </a:r>
            <a:r>
              <a:rPr lang="ru-RU" altLang="ru-RU" sz="2000" u="sng" dirty="0" smtClean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ГБОУ СОШ №549 с углубленным изучением английского языка г. Санкт-Петербурга</a:t>
            </a:r>
            <a:r>
              <a:rPr lang="ru-RU" altLang="ru-RU" sz="2000" dirty="0" smtClean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___</a:t>
            </a:r>
            <a:endParaRPr lang="ru-RU" altLang="ru-RU" sz="2000" dirty="0">
              <a:solidFill>
                <a:srgbClr val="262626"/>
              </a:solidFill>
              <a:latin typeface="Основной текст"/>
              <a:ea typeface="Estrangelo Edessa" pitchFamily="66" charset="0"/>
              <a:cs typeface="Estrangelo Edessa" pitchFamily="66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i="1" dirty="0">
                <a:solidFill>
                  <a:srgbClr val="262626"/>
                </a:solidFill>
                <a:latin typeface="Основной текст"/>
                <a:ea typeface="Estrangelo Edessa" pitchFamily="66" charset="0"/>
                <a:cs typeface="Estrangelo Edessa" pitchFamily="66" charset="0"/>
              </a:rPr>
              <a:t>Образовательное учреждение, район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000" dirty="0">
              <a:solidFill>
                <a:srgbClr val="262626"/>
              </a:solidFill>
              <a:latin typeface="Calibri" pitchFamily="34" charset="0"/>
              <a:ea typeface="Estrangelo Edessa" pitchFamily="66" charset="0"/>
              <a:cs typeface="Estrangelo Edessa" pitchFamily="66" charset="0"/>
            </a:endParaRPr>
          </a:p>
        </p:txBody>
      </p:sp>
      <p:sp>
        <p:nvSpPr>
          <p:cNvPr id="37895" name="TextBox 6"/>
          <p:cNvSpPr txBox="1">
            <a:spLocks noChangeArrowheads="1"/>
          </p:cNvSpPr>
          <p:nvPr/>
        </p:nvSpPr>
        <p:spPr bwMode="auto">
          <a:xfrm>
            <a:off x="771447" y="5079861"/>
            <a:ext cx="739456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DEAE00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B77BB4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73C"/>
              </a:buClr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ru-RU" sz="2000" b="1" dirty="0">
                <a:solidFill>
                  <a:srgbClr val="000000"/>
                </a:solidFill>
                <a:cs typeface="Arial" pitchFamily="34" charset="0"/>
              </a:rPr>
              <a:t>На тему: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ru-RU" sz="2000" b="1" u="sng" dirty="0" smtClean="0">
                <a:solidFill>
                  <a:srgbClr val="000000"/>
                </a:solidFill>
                <a:cs typeface="Arial" pitchFamily="34" charset="0"/>
              </a:rPr>
              <a:t>Методическая разработка по выполнению проекта: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ru-RU" altLang="ru-RU" sz="2000" b="1" u="sng" dirty="0" smtClean="0">
                <a:solidFill>
                  <a:srgbClr val="000000"/>
                </a:solidFill>
                <a:cs typeface="Arial" pitchFamily="34" charset="0"/>
              </a:rPr>
              <a:t> «</a:t>
            </a:r>
            <a:r>
              <a:rPr lang="en-US" altLang="ru-RU" sz="2000" b="1" u="sng" dirty="0" smtClean="0">
                <a:solidFill>
                  <a:srgbClr val="000000"/>
                </a:solidFill>
                <a:cs typeface="Arial" pitchFamily="34" charset="0"/>
              </a:rPr>
              <a:t>The ABC-tree</a:t>
            </a:r>
            <a:r>
              <a:rPr lang="ru-RU" altLang="ru-RU" sz="2000" b="1" u="sng" dirty="0" smtClean="0">
                <a:solidFill>
                  <a:srgbClr val="000000"/>
                </a:solidFill>
                <a:cs typeface="Arial" pitchFamily="34" charset="0"/>
              </a:rPr>
              <a:t>!» (Алфавитное дерево)</a:t>
            </a:r>
            <a:endParaRPr lang="ru-RU" altLang="ru-RU" sz="1400" i="1" dirty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23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7055380" cy="1248090"/>
          </a:xfrm>
        </p:spPr>
        <p:txBody>
          <a:bodyPr/>
          <a:lstStyle/>
          <a:p>
            <a:pPr algn="ctr"/>
            <a:r>
              <a:rPr lang="ru-RU" dirty="0" smtClean="0"/>
              <a:t>Список рекомендованной литературы: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556792"/>
            <a:ext cx="5688516" cy="419548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/>
              <a:t>1. Учебники по английскому языку «</a:t>
            </a:r>
            <a:r>
              <a:rPr lang="en-US" sz="2800" dirty="0" smtClean="0"/>
              <a:t>Spotlight</a:t>
            </a:r>
            <a:r>
              <a:rPr lang="ru-RU" sz="2800" dirty="0" smtClean="0"/>
              <a:t>» 2,3,4 класс.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Таблица «</a:t>
            </a:r>
            <a:r>
              <a:rPr lang="en-GB" sz="2800" dirty="0" smtClean="0"/>
              <a:t>English alphabet</a:t>
            </a:r>
            <a:r>
              <a:rPr lang="ru-RU" sz="2800" dirty="0" smtClean="0"/>
              <a:t>».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Таблица «</a:t>
            </a:r>
            <a:r>
              <a:rPr lang="en-GB" sz="2800" dirty="0" smtClean="0"/>
              <a:t>English reading rules</a:t>
            </a:r>
            <a:r>
              <a:rPr lang="ru-RU" sz="2800" dirty="0" smtClean="0"/>
              <a:t>».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Другие источники информации.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5974" y="880460"/>
            <a:ext cx="1790700" cy="25527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3716" y="2234161"/>
            <a:ext cx="1653676" cy="23979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076" y="4077072"/>
            <a:ext cx="1754271" cy="225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49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95736"/>
            <a:ext cx="6463554" cy="3096344"/>
          </a:xfrm>
        </p:spPr>
        <p:txBody>
          <a:bodyPr/>
          <a:lstStyle/>
          <a:p>
            <a:pPr algn="just"/>
            <a:r>
              <a:rPr lang="ru-RU" sz="3200" b="1" dirty="0" smtClean="0">
                <a:solidFill>
                  <a:schemeClr val="tx1"/>
                </a:solidFill>
              </a:rPr>
              <a:t>Общий вывод проекта</a:t>
            </a:r>
            <a:r>
              <a:rPr lang="ru-RU" sz="3200" dirty="0" smtClean="0">
                <a:solidFill>
                  <a:schemeClr val="tx1"/>
                </a:solidFill>
              </a:rPr>
              <a:t>: «Чтобы правильно и красиво научиться говорить по-английски, читать тексты на английском языке – надо стремиться обогащать свой словарный запас, знать правила чтения, правильно употреблять уже известные нам слова».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891105-3194-431E-9DEB-3C27B41C9C83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4437112"/>
            <a:ext cx="2592288" cy="1860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76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8306" y="282245"/>
            <a:ext cx="6299998" cy="781178"/>
          </a:xfrm>
        </p:spPr>
        <p:txBody>
          <a:bodyPr/>
          <a:lstStyle/>
          <a:p>
            <a:pPr algn="ctr"/>
            <a:r>
              <a:rPr lang="ru-RU" sz="3200" dirty="0" smtClean="0"/>
              <a:t>Критерии оценивания проекта</a:t>
            </a:r>
            <a:endParaRPr lang="ru-RU" sz="32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3892241"/>
              </p:ext>
            </p:extLst>
          </p:nvPr>
        </p:nvGraphicFramePr>
        <p:xfrm>
          <a:off x="251520" y="1340768"/>
          <a:ext cx="8568952" cy="51845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3726974071"/>
                    </a:ext>
                  </a:extLst>
                </a:gridCol>
                <a:gridCol w="6941680">
                  <a:extLst>
                    <a:ext uri="{9D8B030D-6E8A-4147-A177-3AD203B41FA5}">
                      <a16:colId xmlns:a16="http://schemas.microsoft.com/office/drawing/2014/main" val="1508191004"/>
                    </a:ext>
                  </a:extLst>
                </a:gridCol>
                <a:gridCol w="763176">
                  <a:extLst>
                    <a:ext uri="{9D8B030D-6E8A-4147-A177-3AD203B41FA5}">
                      <a16:colId xmlns:a16="http://schemas.microsoft.com/office/drawing/2014/main" val="3350734817"/>
                    </a:ext>
                  </a:extLst>
                </a:gridCol>
              </a:tblGrid>
              <a:tr h="551550">
                <a:tc rowSpan="7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+mj-lt"/>
                        </a:rPr>
                        <a:t>1.</a:t>
                      </a:r>
                      <a:endParaRPr lang="ru-RU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Содержание</a:t>
                      </a:r>
                      <a:endParaRPr lang="ru-RU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20</a:t>
                      </a:r>
                      <a:endParaRPr lang="ru-RU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0732169"/>
                  </a:ext>
                </a:extLst>
              </a:tr>
              <a:tr h="55155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+mj-lt"/>
                        </a:rPr>
                        <a:t>Постановка цели.</a:t>
                      </a:r>
                      <a:endParaRPr lang="ru-RU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+mj-lt"/>
                        </a:rPr>
                        <a:t>3</a:t>
                      </a:r>
                      <a:endParaRPr lang="ru-RU" sz="2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696452"/>
                  </a:ext>
                </a:extLst>
              </a:tr>
              <a:tr h="99279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+mj-lt"/>
                        </a:rPr>
                        <a:t>Определение</a:t>
                      </a:r>
                      <a:r>
                        <a:rPr lang="ru-RU" sz="2400" baseline="0" dirty="0" smtClean="0">
                          <a:latin typeface="+mj-lt"/>
                        </a:rPr>
                        <a:t> стратегии решения основополагающего вопроса.</a:t>
                      </a:r>
                      <a:endParaRPr lang="ru-RU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+mj-lt"/>
                        </a:rPr>
                        <a:t>3</a:t>
                      </a:r>
                      <a:endParaRPr lang="ru-RU" sz="2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094442"/>
                  </a:ext>
                </a:extLst>
              </a:tr>
              <a:tr h="99279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+mj-lt"/>
                        </a:rPr>
                        <a:t>Использование</a:t>
                      </a:r>
                      <a:r>
                        <a:rPr lang="ru-RU" sz="2400" baseline="0" dirty="0" smtClean="0">
                          <a:latin typeface="+mj-lt"/>
                        </a:rPr>
                        <a:t> в работе первоисточников и другой литературы по теме.</a:t>
                      </a:r>
                      <a:endParaRPr lang="ru-RU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+mj-lt"/>
                        </a:rPr>
                        <a:t>3</a:t>
                      </a:r>
                      <a:endParaRPr lang="ru-RU" sz="2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4392493"/>
                  </a:ext>
                </a:extLst>
              </a:tr>
              <a:tr h="55155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+mj-lt"/>
                        </a:rPr>
                        <a:t>Достоверность</a:t>
                      </a:r>
                      <a:r>
                        <a:rPr lang="ru-RU" sz="2400" baseline="0" dirty="0" smtClean="0">
                          <a:latin typeface="+mj-lt"/>
                        </a:rPr>
                        <a:t> представленной информации.</a:t>
                      </a:r>
                      <a:endParaRPr lang="ru-RU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+mj-lt"/>
                        </a:rPr>
                        <a:t>3</a:t>
                      </a:r>
                      <a:endParaRPr lang="ru-RU" sz="2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8138726"/>
                  </a:ext>
                </a:extLst>
              </a:tr>
              <a:tr h="99279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+mj-lt"/>
                        </a:rPr>
                        <a:t>Наличие итогов в</a:t>
                      </a:r>
                      <a:r>
                        <a:rPr lang="ru-RU" sz="2400" baseline="0" dirty="0" smtClean="0">
                          <a:latin typeface="+mj-lt"/>
                        </a:rPr>
                        <a:t> ходе выполнения проекта и вывода.</a:t>
                      </a:r>
                      <a:endParaRPr lang="ru-RU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+mj-lt"/>
                        </a:rPr>
                        <a:t>3</a:t>
                      </a:r>
                      <a:endParaRPr lang="ru-RU" sz="2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9391576"/>
                  </a:ext>
                </a:extLst>
              </a:tr>
              <a:tr h="55155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+mj-lt"/>
                        </a:rPr>
                        <a:t>Самостоятельность выполнения</a:t>
                      </a:r>
                      <a:r>
                        <a:rPr lang="ru-RU" sz="2400" baseline="0" dirty="0" smtClean="0">
                          <a:latin typeface="+mj-lt"/>
                        </a:rPr>
                        <a:t> проекта.</a:t>
                      </a:r>
                      <a:endParaRPr lang="ru-RU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latin typeface="+mj-lt"/>
                        </a:rPr>
                        <a:t>5</a:t>
                      </a:r>
                      <a:endParaRPr lang="ru-RU" sz="2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8458203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51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055380" cy="744034"/>
          </a:xfrm>
        </p:spPr>
        <p:txBody>
          <a:bodyPr/>
          <a:lstStyle/>
          <a:p>
            <a:pPr algn="ctr"/>
            <a:r>
              <a:rPr lang="ru-RU" sz="3200" dirty="0"/>
              <a:t>Критерии оценивания проекта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8953915"/>
              </p:ext>
            </p:extLst>
          </p:nvPr>
        </p:nvGraphicFramePr>
        <p:xfrm>
          <a:off x="649550" y="1484784"/>
          <a:ext cx="8170921" cy="4896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3621">
                  <a:extLst>
                    <a:ext uri="{9D8B030D-6E8A-4147-A177-3AD203B41FA5}">
                      <a16:colId xmlns:a16="http://schemas.microsoft.com/office/drawing/2014/main" val="129577090"/>
                    </a:ext>
                  </a:extLst>
                </a:gridCol>
                <a:gridCol w="6355161">
                  <a:extLst>
                    <a:ext uri="{9D8B030D-6E8A-4147-A177-3AD203B41FA5}">
                      <a16:colId xmlns:a16="http://schemas.microsoft.com/office/drawing/2014/main" val="532130078"/>
                    </a:ext>
                  </a:extLst>
                </a:gridCol>
                <a:gridCol w="872139">
                  <a:extLst>
                    <a:ext uri="{9D8B030D-6E8A-4147-A177-3AD203B41FA5}">
                      <a16:colId xmlns:a16="http://schemas.microsoft.com/office/drawing/2014/main" val="990655949"/>
                    </a:ext>
                  </a:extLst>
                </a:gridCol>
              </a:tblGrid>
              <a:tr h="595686">
                <a:tc rowSpan="3"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2.</a:t>
                      </a:r>
                      <a:endParaRPr lang="ru-RU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Корректность текста</a:t>
                      </a:r>
                      <a:endParaRPr lang="ru-RU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  <a:endParaRPr lang="ru-RU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3204035"/>
                  </a:ext>
                </a:extLst>
              </a:tr>
              <a:tr h="103649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Отсутствие орфографических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и пунктуационных ошибок.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ru-RU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136937"/>
                  </a:ext>
                </a:extLst>
              </a:tr>
              <a:tr h="103649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Соответствие общепринятым нормам оформления.</a:t>
                      </a:r>
                      <a:endParaRPr lang="ru-RU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ru-RU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9930481"/>
                  </a:ext>
                </a:extLst>
              </a:tr>
              <a:tr h="595686">
                <a:tc rowSpan="3"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3.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Дизайн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6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7442967"/>
                  </a:ext>
                </a:extLst>
              </a:tr>
              <a:tr h="595686">
                <a:tc vMerge="1">
                  <a:txBody>
                    <a:bodyPr/>
                    <a:lstStyle/>
                    <a:p>
                      <a:endParaRPr lang="ru-RU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Эстетическое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оформление слайдов.</a:t>
                      </a:r>
                      <a:endParaRPr lang="ru-RU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</a:t>
                      </a:r>
                      <a:endParaRPr lang="ru-RU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307178"/>
                  </a:ext>
                </a:extLst>
              </a:tr>
              <a:tr h="1036495">
                <a:tc vMerge="1">
                  <a:txBody>
                    <a:bodyPr/>
                    <a:lstStyle/>
                    <a:p>
                      <a:endParaRPr lang="ru-RU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Соответствие оформления и содержания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презентации</a:t>
                      </a:r>
                      <a:endParaRPr lang="ru-RU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</a:t>
                      </a:r>
                      <a:endParaRPr lang="ru-RU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1046417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23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76200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dirty="0" smtClean="0"/>
              <a:t>Аннотация</a:t>
            </a:r>
            <a:endParaRPr lang="ru-RU" dirty="0"/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250825" y="836712"/>
            <a:ext cx="8570913" cy="5448201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 altLang="ru-RU" sz="2400" dirty="0" smtClean="0"/>
              <a:t>Проект</a:t>
            </a:r>
            <a:r>
              <a:rPr lang="ru-RU" altLang="ru-RU" sz="2400" b="1" dirty="0">
                <a:solidFill>
                  <a:srgbClr val="000000"/>
                </a:solidFill>
                <a:cs typeface="Arial" pitchFamily="34" charset="0"/>
              </a:rPr>
              <a:t> «</a:t>
            </a:r>
            <a:r>
              <a:rPr lang="en-US" altLang="ru-RU" sz="2400" b="1" dirty="0">
                <a:solidFill>
                  <a:srgbClr val="000000"/>
                </a:solidFill>
                <a:cs typeface="Arial" pitchFamily="34" charset="0"/>
              </a:rPr>
              <a:t>The ABC-tree</a:t>
            </a:r>
            <a:r>
              <a:rPr lang="ru-RU" altLang="ru-RU" sz="2400" b="1" dirty="0" smtClean="0">
                <a:solidFill>
                  <a:srgbClr val="000000"/>
                </a:solidFill>
                <a:cs typeface="Arial" pitchFamily="34" charset="0"/>
              </a:rPr>
              <a:t>!»:</a:t>
            </a:r>
          </a:p>
          <a:p>
            <a:pPr algn="just">
              <a:defRPr/>
            </a:pPr>
            <a:r>
              <a:rPr lang="ru-RU" altLang="ru-RU" sz="2400" dirty="0" smtClean="0"/>
              <a:t> предназначен для учащихся 2-4 классов;</a:t>
            </a:r>
          </a:p>
          <a:p>
            <a:pPr algn="just">
              <a:defRPr/>
            </a:pPr>
            <a:r>
              <a:rPr lang="ru-RU" altLang="ru-RU" sz="2400" dirty="0"/>
              <a:t>с</a:t>
            </a:r>
            <a:r>
              <a:rPr lang="ru-RU" altLang="ru-RU" sz="2400" dirty="0" smtClean="0"/>
              <a:t>пособствует обогащению словарного запаса учащихся;</a:t>
            </a:r>
          </a:p>
          <a:p>
            <a:pPr algn="just">
              <a:defRPr/>
            </a:pPr>
            <a:r>
              <a:rPr lang="ru-RU" altLang="ru-RU" sz="2400" dirty="0" smtClean="0"/>
              <a:t>помогает сформировать навыки правильного чтения английских слов;</a:t>
            </a:r>
          </a:p>
          <a:p>
            <a:pPr algn="just">
              <a:defRPr/>
            </a:pPr>
            <a:r>
              <a:rPr lang="ru-RU" altLang="ru-RU" sz="2400" dirty="0" smtClean="0"/>
              <a:t>способствует развитию познавательных навыков;</a:t>
            </a:r>
          </a:p>
          <a:p>
            <a:pPr algn="just">
              <a:defRPr/>
            </a:pPr>
            <a:r>
              <a:rPr lang="ru-RU" altLang="ru-RU" sz="2400" dirty="0" smtClean="0"/>
              <a:t>формирует и развивает навыки коммуникации при работе в группах.</a:t>
            </a:r>
          </a:p>
          <a:p>
            <a:pPr>
              <a:defRPr/>
            </a:pPr>
            <a:endParaRPr lang="ru-RU" altLang="ru-RU" dirty="0" smtClean="0"/>
          </a:p>
          <a:p>
            <a:pPr>
              <a:defRPr/>
            </a:pPr>
            <a:endParaRPr lang="ru-RU" altLang="ru-RU" dirty="0" smtClean="0"/>
          </a:p>
          <a:p>
            <a:pPr>
              <a:defRPr/>
            </a:pPr>
            <a:endParaRPr lang="ru-RU" altLang="ru-RU" dirty="0" smtClean="0"/>
          </a:p>
          <a:p>
            <a:pPr>
              <a:defRPr/>
            </a:pPr>
            <a:endParaRPr lang="ru-RU" alt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F42834-2E1F-4DAB-85E4-5B06D8A7CB24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3120" y="4221088"/>
            <a:ext cx="3024336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86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610705"/>
          </a:xfrm>
        </p:spPr>
        <p:txBody>
          <a:bodyPr/>
          <a:lstStyle/>
          <a:p>
            <a:pPr algn="ctr">
              <a:defRPr/>
            </a:pPr>
            <a:r>
              <a:rPr lang="ru-RU" sz="3200" dirty="0" smtClean="0"/>
              <a:t>Этапы и сроки проведения проекта</a:t>
            </a:r>
            <a:endParaRPr lang="ru-RU" sz="3200" dirty="0"/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6048835"/>
              </p:ext>
            </p:extLst>
          </p:nvPr>
        </p:nvGraphicFramePr>
        <p:xfrm>
          <a:off x="251520" y="1340769"/>
          <a:ext cx="8353426" cy="261150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12292">
                  <a:extLst>
                    <a:ext uri="{9D8B030D-6E8A-4147-A177-3AD203B41FA5}">
                      <a16:colId xmlns:a16="http://schemas.microsoft.com/office/drawing/2014/main" val="2740772404"/>
                    </a:ext>
                  </a:extLst>
                </a:gridCol>
                <a:gridCol w="6841134">
                  <a:extLst>
                    <a:ext uri="{9D8B030D-6E8A-4147-A177-3AD203B41FA5}">
                      <a16:colId xmlns:a16="http://schemas.microsoft.com/office/drawing/2014/main" val="2445623181"/>
                    </a:ext>
                  </a:extLst>
                </a:gridCol>
              </a:tblGrid>
              <a:tr h="1025483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</a:p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занятие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Знакомство учащихся с основными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понятиями темы, создание групп, выбор и обсуждение тем проекта, формулирование проблемных вопросов.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0125730"/>
                  </a:ext>
                </a:extLst>
              </a:tr>
              <a:tr h="142278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j-lt"/>
                        </a:rPr>
                        <a:t>2 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+mj-lt"/>
                        </a:rPr>
                        <a:t>занятие</a:t>
                      </a:r>
                      <a:endParaRPr lang="ru-RU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Составление плана</a:t>
                      </a:r>
                      <a:r>
                        <a:rPr lang="ru-RU" sz="2400" baseline="0" dirty="0" smtClean="0">
                          <a:latin typeface="+mj-lt"/>
                        </a:rPr>
                        <a:t>, подбор материала для создания презентации, буклета, «Алфавитного дерева».</a:t>
                      </a:r>
                      <a:endParaRPr lang="ru-RU" sz="2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664973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2EF127-165F-4B22-9298-B602EE35BCC1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432307"/>
              </p:ext>
            </p:extLst>
          </p:nvPr>
        </p:nvGraphicFramePr>
        <p:xfrm>
          <a:off x="251520" y="3952277"/>
          <a:ext cx="8353426" cy="256977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12292">
                  <a:extLst>
                    <a:ext uri="{9D8B030D-6E8A-4147-A177-3AD203B41FA5}">
                      <a16:colId xmlns:a16="http://schemas.microsoft.com/office/drawing/2014/main" val="3635624332"/>
                    </a:ext>
                  </a:extLst>
                </a:gridCol>
                <a:gridCol w="6841134">
                  <a:extLst>
                    <a:ext uri="{9D8B030D-6E8A-4147-A177-3AD203B41FA5}">
                      <a16:colId xmlns:a16="http://schemas.microsoft.com/office/drawing/2014/main" val="431480284"/>
                    </a:ext>
                  </a:extLst>
                </a:gridCol>
              </a:tblGrid>
              <a:tr h="1276923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3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- 8</a:t>
                      </a:r>
                      <a:endParaRPr lang="ru-RU" sz="2400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занятие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Создание презентации, буклета, «Алфавитного дерева».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4709650"/>
                  </a:ext>
                </a:extLst>
              </a:tr>
              <a:tr h="129285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+mj-lt"/>
                        </a:rPr>
                        <a:t>9 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+mj-lt"/>
                        </a:rPr>
                        <a:t>занятие</a:t>
                      </a:r>
                      <a:endParaRPr lang="ru-RU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j-lt"/>
                        </a:rPr>
                        <a:t>Защита</a:t>
                      </a:r>
                      <a:r>
                        <a:rPr lang="ru-RU" sz="2400" baseline="0" dirty="0" smtClean="0">
                          <a:latin typeface="+mj-lt"/>
                        </a:rPr>
                        <a:t> проектов, оценивание, награждение.</a:t>
                      </a:r>
                      <a:endParaRPr lang="ru-RU" sz="24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32572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184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74403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Примечание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7620000" cy="5184576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Работа над проектом осуществляется на занятиях внеурочной деятельности, на элективных занятиях.</a:t>
            </a:r>
          </a:p>
          <a:p>
            <a:pPr algn="just"/>
            <a:r>
              <a:rPr lang="ru-RU" sz="2400" dirty="0" smtClean="0"/>
              <a:t>В рамках 1 занятия проходит коллективное обсуждение будущего проекта и составление его плана, формулирование проблемных вопросов.</a:t>
            </a:r>
          </a:p>
          <a:p>
            <a:pPr algn="just"/>
            <a:r>
              <a:rPr lang="ru-RU" sz="2400" dirty="0" smtClean="0"/>
              <a:t>Учащиеся выполняют проект на </a:t>
            </a:r>
            <a:r>
              <a:rPr lang="ru-RU" sz="2400" dirty="0"/>
              <a:t>занятиях внеурочной деятельности, на элективных занятиях(выборка </a:t>
            </a:r>
            <a:r>
              <a:rPr lang="ru-RU" sz="2400" dirty="0" smtClean="0"/>
              <a:t>слов из каждого пройденного модуля на выбранную букву, например, буква: </a:t>
            </a:r>
            <a:r>
              <a:rPr lang="en-US" sz="2400" u="sng" dirty="0" smtClean="0"/>
              <a:t>Cc</a:t>
            </a:r>
            <a:r>
              <a:rPr lang="en-US" sz="2400" dirty="0" smtClean="0"/>
              <a:t> – cat (</a:t>
            </a:r>
            <a:r>
              <a:rPr lang="ru-RU" sz="2400" dirty="0" smtClean="0"/>
              <a:t>тема: животные) – </a:t>
            </a:r>
            <a:r>
              <a:rPr lang="en-US" sz="2400" dirty="0" smtClean="0"/>
              <a:t>cap, coat (</a:t>
            </a:r>
            <a:r>
              <a:rPr lang="ru-RU" sz="2400" dirty="0" smtClean="0"/>
              <a:t>тема: одежда)и т.д.</a:t>
            </a:r>
          </a:p>
          <a:p>
            <a:pPr algn="just"/>
            <a:r>
              <a:rPr lang="ru-RU" sz="2400" dirty="0" smtClean="0"/>
              <a:t>Учитель направляет, консультирует учащихся, просматривает собранный материал.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36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27584" y="836712"/>
            <a:ext cx="6620968" cy="5544616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/>
              <a:t>Цель – </a:t>
            </a:r>
            <a:r>
              <a:rPr lang="ru-RU" sz="2400" dirty="0" smtClean="0"/>
              <a:t>формирование у учащихся умений употреблять изученные английские слова в беседах на различные темы, развивая тем самым коммуникативные навыки.</a:t>
            </a:r>
          </a:p>
          <a:p>
            <a:r>
              <a:rPr lang="ru-RU" sz="2400" b="1" dirty="0" smtClean="0"/>
              <a:t>Задачи: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/>
              <a:t>научить школьников находить слова в тексте, на выбранную  букву(ы);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/>
              <a:t>расширить словарный запас учащихся;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/>
              <a:t>ф</a:t>
            </a:r>
            <a:r>
              <a:rPr lang="ru-RU" sz="2400" dirty="0" smtClean="0"/>
              <a:t>ормирование умений пользоваться справочными материалами;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/>
              <a:t>н</a:t>
            </a:r>
            <a:r>
              <a:rPr lang="ru-RU" sz="2400" dirty="0" smtClean="0"/>
              <a:t>аучить проводить самостоятельную исследовательскую работу, обобщать полученные результаты и делать  выводы.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2D03A9-70AF-4DA4-B66B-40FAC5F878B0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96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340768"/>
            <a:ext cx="6711654" cy="419548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b="1" dirty="0" smtClean="0"/>
              <a:t>Основополагающий вопрос:</a:t>
            </a:r>
          </a:p>
          <a:p>
            <a:pPr marL="0" indent="0" algn="just">
              <a:buNone/>
            </a:pPr>
            <a:r>
              <a:rPr lang="ru-RU" sz="2400" dirty="0" smtClean="0"/>
              <a:t>« Почему важно знать английские слова по определенной теме?»</a:t>
            </a:r>
          </a:p>
          <a:p>
            <a:pPr marL="0" indent="0" algn="just">
              <a:buNone/>
            </a:pPr>
            <a:r>
              <a:rPr lang="ru-RU" sz="2400" b="1" dirty="0" smtClean="0"/>
              <a:t>Проблемные вопросы:</a:t>
            </a:r>
          </a:p>
          <a:p>
            <a:pPr marL="457200" indent="-457200" algn="just">
              <a:buAutoNum type="arabicPeriod"/>
            </a:pPr>
            <a:r>
              <a:rPr lang="ru-RU" sz="2400" dirty="0" smtClean="0"/>
              <a:t>На какую букву больше всего слов по изученным модулям?</a:t>
            </a:r>
          </a:p>
          <a:p>
            <a:pPr marL="457200" indent="-457200" algn="just">
              <a:buAutoNum type="arabicPeriod"/>
            </a:pPr>
            <a:r>
              <a:rPr lang="ru-RU" sz="2400" dirty="0" smtClean="0"/>
              <a:t>Существуют ли слова-двойники(1слово имеет несколько значений)?</a:t>
            </a:r>
          </a:p>
          <a:p>
            <a:pPr marL="457200" indent="-457200" algn="just">
              <a:buAutoNum type="arabicPeriod"/>
            </a:pPr>
            <a:r>
              <a:rPr lang="ru-RU" sz="2400" dirty="0" smtClean="0"/>
              <a:t>По каким правилам английского чтения читаются выбранные слова чаще всего?</a:t>
            </a:r>
          </a:p>
          <a:p>
            <a:pPr marL="457200" indent="-457200">
              <a:buAutoNum type="arabicPeriod"/>
            </a:pPr>
            <a:endParaRPr lang="ru-RU" sz="2400" dirty="0" smtClean="0"/>
          </a:p>
          <a:p>
            <a:pPr marL="457200" indent="-457200">
              <a:buAutoNum type="arabicPeriod"/>
            </a:pP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65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Формулируем творческие названия проектов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/>
              <a:t>Например:</a:t>
            </a:r>
          </a:p>
          <a:p>
            <a:pPr algn="just"/>
            <a:r>
              <a:rPr lang="ru-RU" sz="3200" b="1" dirty="0" smtClean="0"/>
              <a:t>«Мо</a:t>
            </a:r>
            <a:r>
              <a:rPr lang="ru-RU" sz="3200" b="1" dirty="0"/>
              <a:t>и</a:t>
            </a:r>
            <a:r>
              <a:rPr lang="ru-RU" sz="3200" b="1" dirty="0" smtClean="0"/>
              <a:t> любимые буквы </a:t>
            </a:r>
            <a:r>
              <a:rPr lang="ru-RU" sz="3200" b="1" dirty="0" err="1" smtClean="0"/>
              <a:t>Аа</a:t>
            </a:r>
            <a:r>
              <a:rPr lang="en-US" sz="3200" b="1" dirty="0" smtClean="0"/>
              <a:t>&amp;</a:t>
            </a:r>
            <a:r>
              <a:rPr lang="ru-RU" sz="3200" b="1" dirty="0" err="1" smtClean="0"/>
              <a:t>Сс</a:t>
            </a:r>
            <a:r>
              <a:rPr lang="en-US" sz="3200" b="1" dirty="0" smtClean="0"/>
              <a:t>/ </a:t>
            </a:r>
            <a:r>
              <a:rPr lang="en-US" sz="3200" b="1" dirty="0" err="1" smtClean="0"/>
              <a:t>Bb&amp;Oo</a:t>
            </a:r>
            <a:r>
              <a:rPr lang="en-US" sz="3200" b="1" dirty="0" smtClean="0"/>
              <a:t>/ </a:t>
            </a:r>
            <a:r>
              <a:rPr lang="en-US" sz="3200" b="1" dirty="0" err="1" smtClean="0"/>
              <a:t>Ii&amp;Dd</a:t>
            </a:r>
            <a:r>
              <a:rPr lang="en-US" sz="3200" b="1" dirty="0" smtClean="0"/>
              <a:t>/ </a:t>
            </a:r>
            <a:r>
              <a:rPr lang="en-US" sz="3200" b="1" dirty="0" err="1" smtClean="0"/>
              <a:t>Ss&amp;Uu</a:t>
            </a:r>
            <a:r>
              <a:rPr lang="en-US" sz="3200" b="1" dirty="0" smtClean="0"/>
              <a:t>/ </a:t>
            </a:r>
            <a:r>
              <a:rPr lang="en-US" sz="3200" b="1" dirty="0" err="1" smtClean="0"/>
              <a:t>Ee&amp;Ww</a:t>
            </a:r>
            <a:r>
              <a:rPr lang="en-US" sz="3200" b="1" dirty="0" smtClean="0"/>
              <a:t>/ </a:t>
            </a:r>
            <a:r>
              <a:rPr lang="en-US" sz="3200" b="1" dirty="0" err="1" smtClean="0"/>
              <a:t>Yy&amp;Pp</a:t>
            </a:r>
            <a:r>
              <a:rPr lang="en-US" sz="3200" b="1" dirty="0" smtClean="0"/>
              <a:t>!</a:t>
            </a:r>
            <a:r>
              <a:rPr lang="ru-RU" sz="3200" b="1" dirty="0" smtClean="0"/>
              <a:t>»</a:t>
            </a:r>
          </a:p>
          <a:p>
            <a:pPr algn="just"/>
            <a:r>
              <a:rPr lang="ru-RU" sz="3200" b="1" dirty="0" smtClean="0"/>
              <a:t>« Одна буква – много новых слов!»</a:t>
            </a:r>
          </a:p>
          <a:p>
            <a:pPr algn="ctr"/>
            <a:endParaRPr lang="ru-RU" sz="2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63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Примерный план: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1607" y="1268760"/>
            <a:ext cx="6711654" cy="482453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1. Для чего нужны нам буквы?</a:t>
            </a:r>
          </a:p>
          <a:p>
            <a:r>
              <a:rPr lang="ru-RU" sz="3200" dirty="0" smtClean="0"/>
              <a:t>2. Сколько букв в английском алфавите?</a:t>
            </a:r>
          </a:p>
          <a:p>
            <a:r>
              <a:rPr lang="ru-RU" sz="3200" dirty="0" smtClean="0"/>
              <a:t>3. Сколько слов на мою любимую букву на разные темы?</a:t>
            </a:r>
          </a:p>
          <a:p>
            <a:r>
              <a:rPr lang="ru-RU" sz="3200" dirty="0" smtClean="0"/>
              <a:t>4. Моя буква – рекорд!</a:t>
            </a:r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4509120"/>
            <a:ext cx="3048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3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055380" cy="1400530"/>
          </a:xfrm>
        </p:spPr>
        <p:txBody>
          <a:bodyPr/>
          <a:lstStyle/>
          <a:p>
            <a:pPr algn="ctr"/>
            <a:r>
              <a:rPr lang="ru-RU" dirty="0" smtClean="0"/>
              <a:t>Примерный 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710" y="1130249"/>
            <a:ext cx="5671466" cy="4819031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3200" dirty="0" smtClean="0"/>
              <a:t>Моя любимая буква </a:t>
            </a:r>
            <a:r>
              <a:rPr lang="ru-RU" sz="3200" dirty="0" err="1" smtClean="0"/>
              <a:t>Сс</a:t>
            </a:r>
            <a:r>
              <a:rPr lang="ru-RU" sz="3200" dirty="0" smtClean="0"/>
              <a:t>. Буква </a:t>
            </a:r>
            <a:r>
              <a:rPr lang="ru-RU" sz="3200" dirty="0" err="1" smtClean="0"/>
              <a:t>Сс</a:t>
            </a:r>
            <a:r>
              <a:rPr lang="ru-RU" sz="3200" dirty="0" smtClean="0"/>
              <a:t> – 3 буква в алфавите английского языка. На букву </a:t>
            </a:r>
            <a:r>
              <a:rPr lang="ru-RU" sz="3200" dirty="0" err="1" smtClean="0"/>
              <a:t>Сс</a:t>
            </a:r>
            <a:r>
              <a:rPr lang="ru-RU" sz="3200" dirty="0" smtClean="0"/>
              <a:t> начинается мое имя. В моем проекте я отобрал: 103 слова на эту букву по пройденным темам. Буква </a:t>
            </a:r>
            <a:r>
              <a:rPr lang="ru-RU" sz="3200" dirty="0" err="1" smtClean="0"/>
              <a:t>Сс</a:t>
            </a:r>
            <a:r>
              <a:rPr lang="ru-RU" sz="3200" dirty="0" smtClean="0"/>
              <a:t> – </a:t>
            </a:r>
            <a:r>
              <a:rPr lang="ru-RU" sz="3200" dirty="0" err="1" smtClean="0"/>
              <a:t>рекодсмен</a:t>
            </a:r>
            <a:r>
              <a:rPr lang="ru-RU" sz="3200" dirty="0" smtClean="0"/>
              <a:t> в теме «Путешествие». Я нашел 20 слов по этой теме.</a:t>
            </a:r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200" y="4440056"/>
            <a:ext cx="2550418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58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Другая 1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5FF2CA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imes New Roman/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ороздки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205</TotalTime>
  <Words>656</Words>
  <Application>Microsoft Office PowerPoint</Application>
  <PresentationFormat>Экран (4:3)</PresentationFormat>
  <Paragraphs>111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Основной текст</vt:lpstr>
      <vt:lpstr>Arial</vt:lpstr>
      <vt:lpstr>Calibri</vt:lpstr>
      <vt:lpstr>Estrangelo Edessa</vt:lpstr>
      <vt:lpstr>Times New Roman</vt:lpstr>
      <vt:lpstr>Wingdings 3</vt:lpstr>
      <vt:lpstr>Ион</vt:lpstr>
      <vt:lpstr>Аттестационная работа</vt:lpstr>
      <vt:lpstr>Аннотация</vt:lpstr>
      <vt:lpstr>Этапы и сроки проведения проекта</vt:lpstr>
      <vt:lpstr>Примечание</vt:lpstr>
      <vt:lpstr>Презентация PowerPoint</vt:lpstr>
      <vt:lpstr>Презентация PowerPoint</vt:lpstr>
      <vt:lpstr>Формулируем творческие названия проектов</vt:lpstr>
      <vt:lpstr>Примерный план:</vt:lpstr>
      <vt:lpstr>Примерный вывод:</vt:lpstr>
      <vt:lpstr>Список рекомендованной литературы:</vt:lpstr>
      <vt:lpstr>Общий вывод проекта: «Чтобы правильно и красиво научиться говорить по-английски, читать тексты на английском языке – надо стремиться обогащать свой словарный запас, знать правила чтения, правильно употреблять уже известные нам слова».</vt:lpstr>
      <vt:lpstr>Критерии оценивания проекта</vt:lpstr>
      <vt:lpstr>Критерии оценивания проекта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Аттестационная работа</dc:title>
  <dc:creator>User</dc:creator>
  <cp:lastModifiedBy>User</cp:lastModifiedBy>
  <cp:revision>28</cp:revision>
  <dcterms:created xsi:type="dcterms:W3CDTF">2016-08-07T09:38:06Z</dcterms:created>
  <dcterms:modified xsi:type="dcterms:W3CDTF">2016-11-30T04:02:36Z</dcterms:modified>
</cp:coreProperties>
</file>