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197" autoAdjust="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01D6588-6061-4B14-BABE-D56E71BCBA3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3F44605-4D04-438E-A97E-74274A9BC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6588-6061-4B14-BABE-D56E71BCBA3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44605-4D04-438E-A97E-74274A9BC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6588-6061-4B14-BABE-D56E71BCBA3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44605-4D04-438E-A97E-74274A9BC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01D6588-6061-4B14-BABE-D56E71BCBA3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44605-4D04-438E-A97E-74274A9BC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01D6588-6061-4B14-BABE-D56E71BCBA3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3F44605-4D04-438E-A97E-74274A9BC60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01D6588-6061-4B14-BABE-D56E71BCBA3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3F44605-4D04-438E-A97E-74274A9BC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01D6588-6061-4B14-BABE-D56E71BCBA3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3F44605-4D04-438E-A97E-74274A9BC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6588-6061-4B14-BABE-D56E71BCBA3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44605-4D04-438E-A97E-74274A9BC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01D6588-6061-4B14-BABE-D56E71BCBA3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3F44605-4D04-438E-A97E-74274A9BC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01D6588-6061-4B14-BABE-D56E71BCBA3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3F44605-4D04-438E-A97E-74274A9BC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01D6588-6061-4B14-BABE-D56E71BCBA3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3F44605-4D04-438E-A97E-74274A9BC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01D6588-6061-4B14-BABE-D56E71BCBA3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3F44605-4D04-438E-A97E-74274A9BC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dou1368.narod.ru/img/s194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health.sarbc.ru/UserFiles/Image/mama/full_Obed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642918"/>
            <a:ext cx="8072494" cy="142876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здорового образа жизни детей.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3143248"/>
            <a:ext cx="2286016" cy="335758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4" descr="C:\Users\влада\Desktop\03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571744"/>
            <a:ext cx="6469604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59" y="428604"/>
            <a:ext cx="8072493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важно вести борьбу с курением среди родителей силами самих  дошкольников.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И, наконец, сам педагог ни в коем случае не должен быть курящим   человеком (во всяком случае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должны его видеть курящим).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7649" name="Picture 1" descr="C:\Users\влада\Desktop\kuren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143116"/>
            <a:ext cx="5500726" cy="450832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5357818" cy="632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Социологические опросы показывают, что среди  детей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подготовительных групп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больше половины знакомы со вкусом вина или пива. 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аще  всего это происходит с ведома и согласия родителей: «невинная рюмочка» в честь дня рождения или другого торжества. 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рием алкоголя для ребенка практически всегда (за исключением, конечно, детей алкоголиков)связан с атмосферой праздника и на первый взгляд особой опасности  здесь нет.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Однако такое  приобщение детей к алкоголю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представляет определенную опасность ,ибо снимает психологический барьер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3" descr="C:\Users\влада\Desktop\0_8006_7f00262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3227" y="714356"/>
            <a:ext cx="3585053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28596" y="214290"/>
            <a:ext cx="7143800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Times New Roman" pitchFamily="18" charset="0"/>
                <a:cs typeface="Courier New" pitchFamily="49" charset="0"/>
              </a:rPr>
              <a:t>Следующий фактор здорового образа жизни – двигательный режим.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Courier New" pitchFamily="49" charset="0"/>
              </a:rPr>
              <a:t>Жизнь современного человека, особенно в городах, характеризуется малоподвижным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Courier New" pitchFamily="49" charset="0"/>
              </a:rPr>
              <a:t> образом жизни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Courier New" pitchFamily="49" charset="0"/>
              </a:rPr>
              <a:t>,  и это  основная причина многих болезней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5605" name="Picture 5" descr="C:\Users\влада\Desktop\7a48c676f28dcce9c03458a3da9c22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857496"/>
            <a:ext cx="5500726" cy="386514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500034" y="214290"/>
            <a:ext cx="7215238" cy="447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Говоря об оптимальном двигательном режиме, следует учитывать  не только исходное состояние здоровья, но и частоту и систематичность применяемых нагрузок,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анятия должны базироваться на принципах: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-постепенности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последовательности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-повторности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-систематичности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индивидуализации 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-регулярности.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C:\Users\влада\Desktop\1197440801_42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571744"/>
            <a:ext cx="3345896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714357"/>
            <a:ext cx="68580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Доказано, что наилучший оздоровительный эффект дают занятия :ходьбой , легким бегом, плаванием, лыжные и  велосипедные прогулки. В комплекс  ежедневных упражнений необходимо включить также упражнения на гибкость.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Picture 3" descr="C:\Users\влада\Desktop\kids_yog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568377"/>
            <a:ext cx="4803825" cy="38610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14283" y="357167"/>
            <a:ext cx="4143403" cy="638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Times New Roman" pitchFamily="18" charset="0"/>
                <a:cs typeface="Courier New" pitchFamily="49" charset="0"/>
              </a:rPr>
              <a:t>Организация питания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Courier New" pitchFamily="49" charset="0"/>
              </a:rPr>
              <a:t>При организации питания необходимо учитывать особенности развития и  функционирования пищеварительной системы и всего организма для конкретного  возрастного периода, а также потребность организма в питательных веществах, поскольку он особенно чувствителен ко всяким нарушениям как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Courier New" pitchFamily="49" charset="0"/>
              </a:rPr>
              <a:t>количественном,так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Courier New" pitchFamily="49" charset="0"/>
              </a:rPr>
              <a:t> и в качественном составе пищи.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" name="Picture 9" descr="Картинка 9 из 113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428736"/>
            <a:ext cx="3804995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7786710" cy="343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основу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правильной организации питания детей в различные возрастные периоды должны быть положены следующие основные принципы: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Регулярность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2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Соответствие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функциональным возможностям организма.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3"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Сбалансированность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 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ндивидуальность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учетом особенностей ребенка, состояния здоровья, реакции на пищу и другое.)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" name="Picture 7" descr="Картинка 5 из 1138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429000"/>
            <a:ext cx="3871912" cy="317978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785794"/>
            <a:ext cx="628654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Закаливание</a:t>
            </a:r>
            <a:r>
              <a:rPr lang="ru-RU" sz="2800" dirty="0" smtClean="0"/>
              <a:t> – эффективное средство укрепления здоровья человека.</a:t>
            </a:r>
            <a:endParaRPr lang="ru-RU" sz="2800" dirty="0"/>
          </a:p>
        </p:txBody>
      </p:sp>
      <p:pic>
        <p:nvPicPr>
          <p:cNvPr id="41986" name="Picture 2" descr="C:\Users\влада\Desktop\3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285992"/>
            <a:ext cx="4929222" cy="3771907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42918"/>
            <a:ext cx="635798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entury Schoolbook" pitchFamily="18" charset="0"/>
              </a:rPr>
              <a:t>Развитие </a:t>
            </a:r>
            <a:r>
              <a:rPr lang="ru-RU" sz="3200" b="1" dirty="0" smtClean="0">
                <a:latin typeface="Century Schoolbook" pitchFamily="18" charset="0"/>
              </a:rPr>
              <a:t>навыков личной гигиены</a:t>
            </a:r>
            <a:endParaRPr lang="ru-RU" sz="3200" b="1" dirty="0"/>
          </a:p>
        </p:txBody>
      </p:sp>
      <p:pic>
        <p:nvPicPr>
          <p:cNvPr id="43010" name="Picture 2" descr="C:\Users\влада\Desktop\8339ae26894bedbc7a5319f5187e634b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928802"/>
            <a:ext cx="3214710" cy="2905132"/>
          </a:xfrm>
          <a:prstGeom prst="rect">
            <a:avLst/>
          </a:prstGeom>
          <a:noFill/>
        </p:spPr>
      </p:pic>
      <p:pic>
        <p:nvPicPr>
          <p:cNvPr id="43012" name="Picture 4" descr="C:\Users\влада\Desktop\n019_kitchen_wash-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4071942"/>
            <a:ext cx="2857520" cy="2600368"/>
          </a:xfrm>
          <a:prstGeom prst="rect">
            <a:avLst/>
          </a:prstGeom>
          <a:noFill/>
        </p:spPr>
      </p:pic>
      <p:pic>
        <p:nvPicPr>
          <p:cNvPr id="43013" name="Picture 5" descr="C:\Users\влада\Desktop\Child-Dentist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1428736"/>
            <a:ext cx="3587029" cy="257333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63579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Психическая закалка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стимулирует и физиологические защитные механизмы.</a:t>
            </a:r>
            <a:r>
              <a:rPr lang="ru-RU" sz="2800" dirty="0" smtClean="0"/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5" name="Picture 3" descr="C:\Users\влада\Desktop\091d64fd816047c096fb6775b86b97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604288"/>
            <a:ext cx="5426093" cy="39599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857224" y="642918"/>
            <a:ext cx="72866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Здоровый образ жизни как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социально-педагогическое явление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.       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C:\Users\влада\Desktop\j0407003x1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714488"/>
            <a:ext cx="3646537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64294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Говоря о положительных эмоциях, следует также помнить, что в педагогике поощрение  является самым эффективным  рычагом воздействия на ребенка.</a:t>
            </a:r>
            <a:endParaRPr lang="ru-RU" sz="2800" dirty="0"/>
          </a:p>
        </p:txBody>
      </p:sp>
      <p:pic>
        <p:nvPicPr>
          <p:cNvPr id="3" name="Picture 2" descr="C:\Users\влада\Desktop\091d399eef949499cda8a387ba3f6a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092832"/>
            <a:ext cx="5670861" cy="429049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428596" y="214290"/>
            <a:ext cx="3214710" cy="423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Times New Roman" pitchFamily="18" charset="0"/>
                <a:cs typeface="Courier New" pitchFamily="49" charset="0"/>
              </a:rPr>
              <a:t>Поощряя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ea typeface="Times New Roman" pitchFamily="18" charset="0"/>
                <a:cs typeface="Courier New" pitchFamily="49" charset="0"/>
              </a:rPr>
              <a:t>ребенка, 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Times New Roman" pitchFamily="18" charset="0"/>
                <a:cs typeface="Courier New" pitchFamily="49" charset="0"/>
              </a:rPr>
              <a:t>мы сохраняем и укрепляем его здоровье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ea typeface="Times New Roman" pitchFamily="18" charset="0"/>
                <a:cs typeface="Courier New" pitchFamily="49" charset="0"/>
              </a:rPr>
              <a:t>, и наоборот.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45059" name="Picture 3" descr="C:\Users\влада\Desktop\0_1648f_125a3db0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9622" y="1357298"/>
            <a:ext cx="3904212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285720" y="214290"/>
            <a:ext cx="71438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Times New Roman" pitchFamily="18" charset="0"/>
                <a:cs typeface="Courier New" pitchFamily="49" charset="0"/>
              </a:rPr>
              <a:t>3.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  педагога по формированию здорового образа жизни   среди детей.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7107" name="Picture 3" descr="C:\Users\влада\Desktop\46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142984"/>
            <a:ext cx="6643734" cy="492922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42918"/>
            <a:ext cx="76438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Освоение и применение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своей работе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технологий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 В.Н.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Зимонина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программа «Я расту здоровым»)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программы: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сохранение и укрепление здоровья детей, формирование у родителей, педагогов, воспитанников ответственности в деле сохранения собственного здоровья.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435771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Овладение и применение знаний возрастной психологии.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Просветительская деятельность по пропаганде здорового образа жизни среди родителей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C:\Users\влада\Desktop\07166909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85728"/>
            <a:ext cx="2828927" cy="3214710"/>
          </a:xfrm>
          <a:prstGeom prst="rect">
            <a:avLst/>
          </a:prstGeom>
          <a:noFill/>
        </p:spPr>
      </p:pic>
      <p:pic>
        <p:nvPicPr>
          <p:cNvPr id="48131" name="Picture 3" descr="C:\Users\влада\Desktop\normal_455_%CD%E0_%F1%F2%E0%F0%F2%E5_%E4%E5%F2%E8%2C_%F0%EE%E4%E8%F2%E5%EB%E8_%E8_%E2%EE%F1%EF%E8%F2%E0%F2%E5%EB%E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286124"/>
            <a:ext cx="3429024" cy="324769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Users\влада\Desktop\happy_healthy_wom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001056" cy="58579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28595" y="1"/>
            <a:ext cx="5000661" cy="66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Эффективность воспитания и обучения детей  зависит от   их   здоровья.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важный фактор  работоспособности и гармонического развития детского организма.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Уставе Всемирной Организации Здравоохранения определение понятия здоровье: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“состояние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полного, физического, душевного и социального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благополучия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 только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отсутствие болезней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физических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дефектов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5" name="Picture 5" descr="C:\Users\влада\Desktop\ECA6FAU0ICAPIRHPVCAFYIEFJCAVDHBYNCAC8J318CAY7DY96CAN9TZJBCAH8L2ZPCAAZ0IW7CAZMJ87QCAJWB59QCATBPZXKCAP4NY2XCAV9SPT4CA5IRNJMCA6S49DGCAF2IJJYCA2ISB2XCARV2O8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5558" y="571480"/>
            <a:ext cx="3614160" cy="557216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57158" y="642918"/>
            <a:ext cx="8358245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настоящее время принято выделить несколько компонентов (видов) здоровья: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Соматическое здоровье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текущее состояние органов и</a:t>
            </a: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 организма человека, - основу которого составляет биологическая</a:t>
            </a:r>
            <a:r>
              <a:rPr kumimoji="0" lang="ru-RU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программа индивидуального развития.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20" y="500042"/>
            <a:ext cx="814393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Физическое здоровье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уровень роста и развития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органов и систем организма.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Психическое здоровье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сфера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основу которой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определяет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состояние общего душевного комфорта,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обеспечивающее адекватную поведенческую реакцию.</a:t>
            </a:r>
          </a:p>
          <a:p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Нравственное здоровье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система ценностей. Нравственное здоровье - духовность человека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связанная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общечеловеческими истинами добра, любви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  красоты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285728"/>
            <a:ext cx="4429156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Признаками здоровья являются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специфическая (иммунная) и неспецифическая устойчивость к действию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повреждающих факторов;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показатели роста и развития;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функциональное состояние и резервные возможности организма;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наличие и уровень какого-либо заболевания или дефекта развития;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уровень морально-волевых и ценностно-мотивационных  установок.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C:\Users\влада\Desktop\tr_th_ng_min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500042"/>
            <a:ext cx="3153036" cy="578647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000496" y="285728"/>
            <a:ext cx="428628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человека будет в первую очередь зависеть от стиля жизни, который в</a:t>
            </a: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большей степени носит индивидуальный</a:t>
            </a:r>
            <a:r>
              <a:rPr kumimoji="0" lang="ru-RU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 и определяется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историческими и национальными традициями</a:t>
            </a:r>
            <a:r>
              <a:rPr kumimoji="0" lang="ru-RU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личностными наклонностями. 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 descr="C:\Users\влада\Desktop\0_10829_6427e329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85794"/>
            <a:ext cx="3786213" cy="514351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71538" y="357166"/>
            <a:ext cx="7000924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Условия, необходимые для формирования здорового образа жизни у детей.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482" name="Picture 2" descr="C:\Users\влада\Desktop\0_17754600%201174387948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143116"/>
            <a:ext cx="6072230" cy="457203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85786" y="428604"/>
            <a:ext cx="7572428" cy="435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современным представлениям в понятие здорового образа жизни входят  следующие составляющие: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отказ от вредных пристрастий (курение, употребление алкогольных напитков и  наркотических веществ)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оптимальный двигательный режим;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рациональное питание;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закаливание;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личная гигиена;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положительные эмоции.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253</TotalTime>
  <Words>708</Words>
  <Application>Microsoft Office PowerPoint</Application>
  <PresentationFormat>Экран (4:3)</PresentationFormat>
  <Paragraphs>69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Яркая</vt:lpstr>
      <vt:lpstr>Формирование здорового образа жизни детей.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влада</dc:creator>
  <cp:lastModifiedBy>ДС2498</cp:lastModifiedBy>
  <cp:revision>29</cp:revision>
  <dcterms:created xsi:type="dcterms:W3CDTF">2010-10-28T07:22:40Z</dcterms:created>
  <dcterms:modified xsi:type="dcterms:W3CDTF">2016-11-29T12:00:58Z</dcterms:modified>
</cp:coreProperties>
</file>