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79" r:id="rId4"/>
    <p:sldId id="268" r:id="rId5"/>
    <p:sldId id="269" r:id="rId6"/>
    <p:sldId id="281" r:id="rId7"/>
    <p:sldId id="270" r:id="rId8"/>
    <p:sldId id="271" r:id="rId9"/>
    <p:sldId id="272" r:id="rId10"/>
    <p:sldId id="273" r:id="rId11"/>
    <p:sldId id="266" r:id="rId12"/>
    <p:sldId id="275" r:id="rId13"/>
    <p:sldId id="276" r:id="rId14"/>
    <p:sldId id="278" r:id="rId15"/>
    <p:sldId id="280" r:id="rId16"/>
    <p:sldId id="274" r:id="rId17"/>
    <p:sldId id="277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00"/>
    <a:srgbClr val="20F0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9" autoAdjust="0"/>
    <p:restoredTop sz="94660"/>
  </p:normalViewPr>
  <p:slideViewPr>
    <p:cSldViewPr>
      <p:cViewPr>
        <p:scale>
          <a:sx n="75" d="100"/>
          <a:sy n="75" d="100"/>
        </p:scale>
        <p:origin x="-71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7398B1E-5CC1-4F78-B840-963F44917F11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8096BB-9738-4284-B673-8A9DA4D0D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2A34A-5F09-4174-A84F-79C317CB5FD3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F1F7-A732-40C4-B3E7-43804F859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022E3-E295-4E77-B1D4-17CD3B4824C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1AB7F-E652-44DF-9FEE-D80723B1D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0AA9-0DAE-4B6C-81F5-3D82DB073AF0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45FAD-B928-4DF3-93B6-FE4FF2FE9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191AD-0C73-4063-A3C7-29A7D440E949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A2F5-12B1-4F7C-825E-67C15DB45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A4CC6-C3ED-4F41-A780-393F593CA724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1950-8A1B-45EF-8850-F84EE949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EF1B4-4DC5-4A26-91F5-C69A37285FD2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F30FC-7752-4CA7-8896-A9A5CA348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C86DB-C495-4E9E-8FFE-0D2C532B68FD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C3E5A-9EF0-42B0-843C-CFCA25CE1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8E5EE-3218-45A2-9D91-EEC7C63A0E74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98E9-9A29-4854-B681-1128CF528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4A2DF-A4F1-4EFA-9D72-4D4A778D8090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15CAD-9A20-4E03-A98B-C128E6D43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DBCE4-8CD0-45ED-85A3-786A57D43B9D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30A07-8169-43B1-9573-36C0B7442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86F15-A05C-4886-8C6A-686A0FC65E8B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52805-8C71-4758-8B61-25B457D9D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42C5BE-2DE2-4D17-9190-0AB47948CE9B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20ABE-8FA6-4DB9-8BA6-C414AE138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ctrTitle" idx="4294967295"/>
          </p:nvPr>
        </p:nvSpPr>
        <p:spPr>
          <a:xfrm>
            <a:off x="323850" y="260350"/>
            <a:ext cx="5903913" cy="2519363"/>
          </a:xfrm>
        </p:spPr>
        <p:txBody>
          <a:bodyPr/>
          <a:lstStyle/>
          <a:p>
            <a:pPr eaLnBrk="1" hangingPunct="1"/>
            <a:r>
              <a:rPr lang="ru-RU" sz="5400" b="1" smtClean="0">
                <a:latin typeface="Constantia" pitchFamily="18" charset="0"/>
              </a:rPr>
              <a:t>Работа с родителями в младшей группе</a:t>
            </a:r>
            <a:br>
              <a:rPr lang="ru-RU" sz="5400" b="1" smtClean="0">
                <a:latin typeface="Constantia" pitchFamily="18" charset="0"/>
              </a:rPr>
            </a:br>
            <a:r>
              <a:rPr lang="ru-RU" sz="3600" b="1" smtClean="0">
                <a:latin typeface="Constantia" pitchFamily="18" charset="0"/>
              </a:rPr>
              <a:t>(из личного опыта)</a:t>
            </a: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79388" y="3284538"/>
            <a:ext cx="54721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latin typeface="Constantia" pitchFamily="18" charset="0"/>
              </a:rPr>
              <a:t>Выполнила: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>
                <a:latin typeface="Constantia" pitchFamily="18" charset="0"/>
              </a:rPr>
              <a:t>Воспитатель первой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>
                <a:latin typeface="Constantia" pitchFamily="18" charset="0"/>
              </a:rPr>
              <a:t>младшей группы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>
                <a:latin typeface="Constantia" pitchFamily="18" charset="0"/>
              </a:rPr>
              <a:t>Назаркина Марина Витальевна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3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3203575" y="0"/>
            <a:ext cx="59404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Наглядно-демонстрационные формы работы с родителями </a:t>
            </a:r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4284663" y="1412875"/>
            <a:ext cx="3659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onstantia" pitchFamily="18" charset="0"/>
              </a:rPr>
              <a:t>Папки-передвижки</a:t>
            </a:r>
          </a:p>
        </p:txBody>
      </p:sp>
      <p:sp>
        <p:nvSpPr>
          <p:cNvPr id="23556" name="Picture 6" descr="SDC10375"/>
          <p:cNvSpPr>
            <a:spLocks noChangeAspect="1" noChangeArrowheads="1"/>
          </p:cNvSpPr>
          <p:nvPr/>
        </p:nvSpPr>
        <p:spPr bwMode="auto">
          <a:xfrm>
            <a:off x="539750" y="188913"/>
            <a:ext cx="26352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Picture 10" descr="PC220059"/>
          <p:cNvSpPr>
            <a:spLocks noChangeAspect="1" noChangeArrowheads="1"/>
          </p:cNvSpPr>
          <p:nvPr/>
        </p:nvSpPr>
        <p:spPr bwMode="auto">
          <a:xfrm>
            <a:off x="3924300" y="1989138"/>
            <a:ext cx="42481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Picture 12" descr="1286801837_adapt"/>
          <p:cNvSpPr>
            <a:spLocks noChangeAspect="1" noChangeArrowheads="1"/>
          </p:cNvSpPr>
          <p:nvPr/>
        </p:nvSpPr>
        <p:spPr bwMode="auto">
          <a:xfrm>
            <a:off x="3563938" y="3859213"/>
            <a:ext cx="5140325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9" name="Picture 14" descr="aprel"/>
          <p:cNvSpPr>
            <a:spLocks noChangeAspect="1" noChangeArrowheads="1"/>
          </p:cNvSpPr>
          <p:nvPr/>
        </p:nvSpPr>
        <p:spPr bwMode="auto">
          <a:xfrm>
            <a:off x="468313" y="3471863"/>
            <a:ext cx="2808287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60" name="Picture 9" descr="SDC103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309721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1" descr="1286801837_ada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365625"/>
            <a:ext cx="46355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2" descr="DSC032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1916113"/>
            <a:ext cx="4608512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4" descr="DSC032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2997200"/>
            <a:ext cx="39528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5" descr="DSC032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941888"/>
            <a:ext cx="3987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7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Picture 8" descr="Рисунок1"/>
          <p:cNvSpPr>
            <a:spLocks noChangeAspect="1" noChangeArrowheads="1"/>
          </p:cNvSpPr>
          <p:nvPr/>
        </p:nvSpPr>
        <p:spPr bwMode="auto">
          <a:xfrm>
            <a:off x="0" y="0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AutoShape 5"/>
          <p:cNvSpPr>
            <a:spLocks noChangeArrowheads="1"/>
          </p:cNvSpPr>
          <p:nvPr/>
        </p:nvSpPr>
        <p:spPr bwMode="auto">
          <a:xfrm>
            <a:off x="1258888" y="620713"/>
            <a:ext cx="6553200" cy="720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Constantia" pitchFamily="18" charset="0"/>
              </a:rPr>
              <a:t>ФОРМЫ РАБОТЫ С РОДИТЕЛЯМИ</a:t>
            </a: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266950" y="1643063"/>
            <a:ext cx="4824413" cy="7064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hlink"/>
                </a:solidFill>
                <a:latin typeface="Constantia" pitchFamily="18" charset="0"/>
              </a:rPr>
              <a:t>НЕТРАДИЦИОННЫЕ ФОРМЫ</a:t>
            </a:r>
          </a:p>
        </p:txBody>
      </p:sp>
      <p:sp>
        <p:nvSpPr>
          <p:cNvPr id="24581" name="Line 7"/>
          <p:cNvSpPr>
            <a:spLocks noChangeShapeType="1"/>
          </p:cNvSpPr>
          <p:nvPr/>
        </p:nvSpPr>
        <p:spPr bwMode="auto">
          <a:xfrm>
            <a:off x="4498975" y="1339850"/>
            <a:ext cx="0" cy="2889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Picture 9" descr="Рисунок1"/>
          <p:cNvSpPr>
            <a:spLocks noChangeAspect="1" noChangeArrowheads="1"/>
          </p:cNvSpPr>
          <p:nvPr/>
        </p:nvSpPr>
        <p:spPr bwMode="auto">
          <a:xfrm>
            <a:off x="0" y="321310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898525" y="2636838"/>
            <a:ext cx="2952750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Совместные досуги</a:t>
            </a:r>
          </a:p>
        </p:txBody>
      </p:sp>
      <p:sp>
        <p:nvSpPr>
          <p:cNvPr id="24584" name="Rectangle 11"/>
          <p:cNvSpPr>
            <a:spLocks noChangeArrowheads="1"/>
          </p:cNvSpPr>
          <p:nvPr/>
        </p:nvSpPr>
        <p:spPr bwMode="auto">
          <a:xfrm>
            <a:off x="1114425" y="3429000"/>
            <a:ext cx="2592388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Праздники</a:t>
            </a:r>
          </a:p>
        </p:txBody>
      </p:sp>
      <p:sp>
        <p:nvSpPr>
          <p:cNvPr id="24585" name="Rectangle 14"/>
          <p:cNvSpPr>
            <a:spLocks noChangeArrowheads="1"/>
          </p:cNvSpPr>
          <p:nvPr/>
        </p:nvSpPr>
        <p:spPr bwMode="auto">
          <a:xfrm>
            <a:off x="1114425" y="4292600"/>
            <a:ext cx="2592388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Конкурсы</a:t>
            </a:r>
          </a:p>
        </p:txBody>
      </p:sp>
      <p:sp>
        <p:nvSpPr>
          <p:cNvPr id="24586" name="Rectangle 15"/>
          <p:cNvSpPr>
            <a:spLocks noChangeArrowheads="1"/>
          </p:cNvSpPr>
          <p:nvPr/>
        </p:nvSpPr>
        <p:spPr bwMode="auto">
          <a:xfrm>
            <a:off x="4787900" y="2636838"/>
            <a:ext cx="3313113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Дни открытых дверей</a:t>
            </a:r>
          </a:p>
        </p:txBody>
      </p:sp>
      <p:sp>
        <p:nvSpPr>
          <p:cNvPr id="24587" name="Rectangle 16"/>
          <p:cNvSpPr>
            <a:spLocks noChangeArrowheads="1"/>
          </p:cNvSpPr>
          <p:nvPr/>
        </p:nvSpPr>
        <p:spPr bwMode="auto">
          <a:xfrm>
            <a:off x="5003800" y="3500438"/>
            <a:ext cx="2881313" cy="647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Мастер-классы</a:t>
            </a:r>
          </a:p>
        </p:txBody>
      </p:sp>
      <p:cxnSp>
        <p:nvCxnSpPr>
          <p:cNvPr id="24588" name="AutoShape 17"/>
          <p:cNvCxnSpPr>
            <a:cxnSpLocks noChangeShapeType="1"/>
            <a:stCxn id="24580" idx="2"/>
            <a:endCxn id="24583" idx="0"/>
          </p:cNvCxnSpPr>
          <p:nvPr/>
        </p:nvCxnSpPr>
        <p:spPr bwMode="auto">
          <a:xfrm rot="5400000">
            <a:off x="3402806" y="1340644"/>
            <a:ext cx="249238" cy="2305050"/>
          </a:xfrm>
          <a:prstGeom prst="bentConnector3">
            <a:avLst>
              <a:gd name="adj1" fmla="val 49681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24589" name="AutoShape 18"/>
          <p:cNvCxnSpPr>
            <a:cxnSpLocks noChangeShapeType="1"/>
            <a:stCxn id="24580" idx="2"/>
            <a:endCxn id="24586" idx="0"/>
          </p:cNvCxnSpPr>
          <p:nvPr/>
        </p:nvCxnSpPr>
        <p:spPr bwMode="auto">
          <a:xfrm rot="16200000" flipH="1">
            <a:off x="5437981" y="1610519"/>
            <a:ext cx="249238" cy="1765300"/>
          </a:xfrm>
          <a:prstGeom prst="bentConnector3">
            <a:avLst>
              <a:gd name="adj1" fmla="val 49681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24590" name="AutoShape 19"/>
          <p:cNvCxnSpPr>
            <a:cxnSpLocks noChangeShapeType="1"/>
            <a:stCxn id="24583" idx="1"/>
            <a:endCxn id="24585" idx="1"/>
          </p:cNvCxnSpPr>
          <p:nvPr/>
        </p:nvCxnSpPr>
        <p:spPr bwMode="auto">
          <a:xfrm rot="10800000" flipH="1" flipV="1">
            <a:off x="879475" y="2960688"/>
            <a:ext cx="215900" cy="1655762"/>
          </a:xfrm>
          <a:prstGeom prst="bentConnector3">
            <a:avLst>
              <a:gd name="adj1" fmla="val -97060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sp>
        <p:nvSpPr>
          <p:cNvPr id="24591" name="Line 20"/>
          <p:cNvSpPr>
            <a:spLocks noChangeShapeType="1"/>
          </p:cNvSpPr>
          <p:nvPr/>
        </p:nvSpPr>
        <p:spPr bwMode="auto">
          <a:xfrm>
            <a:off x="682625" y="3644900"/>
            <a:ext cx="431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24592" name="AutoShape 21"/>
          <p:cNvCxnSpPr>
            <a:cxnSpLocks noChangeShapeType="1"/>
            <a:stCxn id="24586" idx="3"/>
            <a:endCxn id="24587" idx="3"/>
          </p:cNvCxnSpPr>
          <p:nvPr/>
        </p:nvCxnSpPr>
        <p:spPr bwMode="auto">
          <a:xfrm flipH="1">
            <a:off x="7904163" y="2960688"/>
            <a:ext cx="215900" cy="863600"/>
          </a:xfrm>
          <a:prstGeom prst="bentConnector3">
            <a:avLst>
              <a:gd name="adj1" fmla="val -96324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0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258888" y="0"/>
            <a:ext cx="69738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Нетрадиционные формы работы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с родителями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3708400" y="981075"/>
            <a:ext cx="1963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9933FF"/>
                </a:solidFill>
                <a:latin typeface="Constantia" pitchFamily="18" charset="0"/>
              </a:rPr>
              <a:t>Конкурсы</a:t>
            </a:r>
          </a:p>
        </p:txBody>
      </p:sp>
      <p:sp>
        <p:nvSpPr>
          <p:cNvPr id="25604" name="Picture 6" descr="SDC10308"/>
          <p:cNvSpPr>
            <a:spLocks noChangeAspect="1" noChangeArrowheads="1"/>
          </p:cNvSpPr>
          <p:nvPr/>
        </p:nvSpPr>
        <p:spPr bwMode="auto">
          <a:xfrm>
            <a:off x="323850" y="620713"/>
            <a:ext cx="266382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Picture 7" descr="SDC10309"/>
          <p:cNvSpPr>
            <a:spLocks noChangeAspect="1" noChangeArrowheads="1"/>
          </p:cNvSpPr>
          <p:nvPr/>
        </p:nvSpPr>
        <p:spPr bwMode="auto">
          <a:xfrm>
            <a:off x="1476375" y="3500438"/>
            <a:ext cx="237490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6" name="Picture 8" descr="SDC103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76250"/>
            <a:ext cx="2484437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SDC103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3284538"/>
            <a:ext cx="253682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1" descr="SDC103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1557338"/>
            <a:ext cx="2541587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2" descr="SDC103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981075"/>
            <a:ext cx="2879725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0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9" descr="SDC103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908050"/>
            <a:ext cx="44640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Picture 9" descr="SDC10351"/>
          <p:cNvSpPr>
            <a:spLocks noChangeAspect="1" noChangeArrowheads="1"/>
          </p:cNvSpPr>
          <p:nvPr/>
        </p:nvSpPr>
        <p:spPr bwMode="auto">
          <a:xfrm>
            <a:off x="179388" y="765175"/>
            <a:ext cx="3887787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Picture 8" descr="SDC10362"/>
          <p:cNvSpPr>
            <a:spLocks noChangeAspect="1" noChangeArrowheads="1"/>
          </p:cNvSpPr>
          <p:nvPr/>
        </p:nvSpPr>
        <p:spPr bwMode="auto">
          <a:xfrm>
            <a:off x="4211638" y="765175"/>
            <a:ext cx="47529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Picture 11" descr="a266e068434daba29d8c699e53da3e92"/>
          <p:cNvSpPr>
            <a:spLocks noChangeAspect="1" noChangeArrowheads="1"/>
          </p:cNvSpPr>
          <p:nvPr/>
        </p:nvSpPr>
        <p:spPr bwMode="auto">
          <a:xfrm>
            <a:off x="5954713" y="3644900"/>
            <a:ext cx="29940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30" name="Picture 8" descr="SDC103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908050"/>
            <a:ext cx="42481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1908175" y="188913"/>
            <a:ext cx="56403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9933FF"/>
                </a:solidFill>
                <a:latin typeface="Constantia" pitchFamily="18" charset="0"/>
              </a:rPr>
              <a:t>Мастер- класс «Цыпленок»</a:t>
            </a:r>
          </a:p>
        </p:txBody>
      </p:sp>
      <p:pic>
        <p:nvPicPr>
          <p:cNvPr id="26632" name="Picture 10" descr="SDC103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005263"/>
            <a:ext cx="4321175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2" descr="a266e068434daba29d8c699e53da3e9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26"/>
          <a:stretch>
            <a:fillRect/>
          </a:stretch>
        </p:blipFill>
        <p:spPr bwMode="auto">
          <a:xfrm>
            <a:off x="5435600" y="3213100"/>
            <a:ext cx="333533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9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13" descr="SDC103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716338"/>
            <a:ext cx="32035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11" descr="SDC103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6338"/>
            <a:ext cx="2627313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0" descr="SDC103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549275"/>
            <a:ext cx="23098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9" descr="SDC10380"/>
          <p:cNvPicPr>
            <a:picLocks noChangeAspect="1" noChangeArrowheads="1"/>
          </p:cNvPicPr>
          <p:nvPr/>
        </p:nvPicPr>
        <p:blipFill>
          <a:blip r:embed="rId6"/>
          <a:srcRect l="23405"/>
          <a:stretch>
            <a:fillRect/>
          </a:stretch>
        </p:blipFill>
        <p:spPr bwMode="auto">
          <a:xfrm>
            <a:off x="2987675" y="3716338"/>
            <a:ext cx="2592388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1979613" y="0"/>
            <a:ext cx="4897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9933FF"/>
                </a:solidFill>
                <a:latin typeface="Constantia" pitchFamily="18" charset="0"/>
              </a:rPr>
              <a:t>Совместные досуги</a:t>
            </a:r>
          </a:p>
        </p:txBody>
      </p:sp>
      <p:sp>
        <p:nvSpPr>
          <p:cNvPr id="27655" name="Rectangle 4"/>
          <p:cNvSpPr>
            <a:spLocks noChangeArrowheads="1"/>
          </p:cNvSpPr>
          <p:nvPr/>
        </p:nvSpPr>
        <p:spPr bwMode="auto">
          <a:xfrm>
            <a:off x="3492500" y="620713"/>
            <a:ext cx="2095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hlink"/>
                </a:solidFill>
                <a:latin typeface="Constantia" pitchFamily="18" charset="0"/>
              </a:rPr>
              <a:t>Субботник</a:t>
            </a:r>
          </a:p>
        </p:txBody>
      </p:sp>
      <p:pic>
        <p:nvPicPr>
          <p:cNvPr id="27656" name="Picture 12" descr="SDC1038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549275"/>
            <a:ext cx="222408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7" name="Group 28"/>
          <p:cNvGrpSpPr>
            <a:grpSpLocks/>
          </p:cNvGrpSpPr>
          <p:nvPr/>
        </p:nvGrpSpPr>
        <p:grpSpPr bwMode="auto">
          <a:xfrm>
            <a:off x="2771775" y="1268413"/>
            <a:ext cx="3168650" cy="2376487"/>
            <a:chOff x="2336" y="1071"/>
            <a:chExt cx="2222" cy="1588"/>
          </a:xfrm>
        </p:grpSpPr>
        <p:pic>
          <p:nvPicPr>
            <p:cNvPr id="27660" name="Picture 29" descr="415523"/>
            <p:cNvPicPr>
              <a:picLocks noChangeAspect="1" noChangeArrowheads="1"/>
            </p:cNvPicPr>
            <p:nvPr/>
          </p:nvPicPr>
          <p:blipFill>
            <a:blip r:embed="rId2"/>
            <a:srcRect l="39247" t="24791" r="23421" b="38449"/>
            <a:stretch>
              <a:fillRect/>
            </a:stretch>
          </p:blipFill>
          <p:spPr bwMode="auto">
            <a:xfrm>
              <a:off x="2336" y="1071"/>
              <a:ext cx="2222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1" name="Picture 30" descr="1429308457_sl_201208290934536205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381" y="1117"/>
              <a:ext cx="2177" cy="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2" name="Picture 3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36" y="1117"/>
              <a:ext cx="454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58" name="Picture 23" descr="p136_risunok1222222222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412875"/>
            <a:ext cx="15192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8" descr="1429308457_sl_20120829093453620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866" r="38400" b="53133"/>
          <a:stretch>
            <a:fillRect/>
          </a:stretch>
        </p:blipFill>
        <p:spPr bwMode="auto">
          <a:xfrm>
            <a:off x="5508625" y="1700213"/>
            <a:ext cx="17065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7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68313" y="188913"/>
            <a:ext cx="8229600" cy="60483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rgbClr val="9933FF"/>
                </a:solidFill>
                <a:latin typeface="Constantia" pitchFamily="18" charset="0"/>
              </a:rPr>
              <a:t>Поздравление именинников</a:t>
            </a:r>
          </a:p>
        </p:txBody>
      </p:sp>
      <p:pic>
        <p:nvPicPr>
          <p:cNvPr id="28675" name="Picture 4" descr="DSC03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08050"/>
            <a:ext cx="4176713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DSC032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908050"/>
            <a:ext cx="417671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DSC032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3860800"/>
            <a:ext cx="40322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2916238" y="188913"/>
            <a:ext cx="216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9933FF"/>
                </a:solidFill>
                <a:latin typeface="Constantia" pitchFamily="18" charset="0"/>
              </a:rPr>
              <a:t>Праздники</a:t>
            </a:r>
          </a:p>
        </p:txBody>
      </p:sp>
      <p:pic>
        <p:nvPicPr>
          <p:cNvPr id="29699" name="Picture 3" descr="20160302_0842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3248025"/>
            <a:ext cx="5472113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_MG_81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765175"/>
            <a:ext cx="540067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91578a5f5cccc5bf724482a98d85cf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333375"/>
            <a:ext cx="3924300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61%282%2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716338"/>
            <a:ext cx="28575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3"/>
          <p:cNvSpPr>
            <a:spLocks/>
          </p:cNvSpPr>
          <p:nvPr/>
        </p:nvSpPr>
        <p:spPr bwMode="auto">
          <a:xfrm>
            <a:off x="395288" y="188913"/>
            <a:ext cx="82073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>
                <a:latin typeface="Constantia" pitchFamily="18" charset="0"/>
              </a:rPr>
              <a:t>И это только маленькая часть работы с нашими родителями! 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>
                <a:latin typeface="Constantia" pitchFamily="18" charset="0"/>
              </a:rPr>
              <a:t>Они и участвуют в оформлении групп к различным праздникам, делают поделки со  своими детьми, всегда готовы помочь, очень охотно откликаются на разные вопросы жизни их детишек в детском саду!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>
                <a:latin typeface="Constantia" pitchFamily="18" charset="0"/>
              </a:rPr>
              <a:t>И Мы, воспитатели очень этому рады!</a:t>
            </a: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031" t="34747"/>
          <a:stretch>
            <a:fillRect/>
          </a:stretch>
        </p:blipFill>
        <p:spPr bwMode="auto">
          <a:xfrm>
            <a:off x="4284663" y="3644900"/>
            <a:ext cx="1439862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5550" y="476250"/>
            <a:ext cx="15684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3933825"/>
            <a:ext cx="19431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7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Picture 4" descr="Рисунок1"/>
          <p:cNvSpPr>
            <a:spLocks noChangeAspect="1"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323850" y="2420938"/>
            <a:ext cx="2449513" cy="576262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500" b="1">
                <a:solidFill>
                  <a:schemeClr val="folHlink"/>
                </a:solidFill>
                <a:latin typeface="Constantia" pitchFamily="18" charset="0"/>
              </a:rPr>
              <a:t>Коллективные</a:t>
            </a: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3059113" y="2420938"/>
            <a:ext cx="2665412" cy="576262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folHlink"/>
                </a:solidFill>
                <a:latin typeface="Constantia" pitchFamily="18" charset="0"/>
              </a:rPr>
              <a:t>Индивидуальные</a:t>
            </a: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6084888" y="2435225"/>
            <a:ext cx="3059112" cy="792163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folHlink"/>
                </a:solidFill>
                <a:latin typeface="Constantia" pitchFamily="18" charset="0"/>
              </a:rPr>
              <a:t>Наглядно-</a:t>
            </a:r>
          </a:p>
          <a:p>
            <a:pPr algn="ctr"/>
            <a:r>
              <a:rPr lang="ru-RU" sz="2400" b="1">
                <a:solidFill>
                  <a:schemeClr val="folHlink"/>
                </a:solidFill>
                <a:latin typeface="Constantia" pitchFamily="18" charset="0"/>
              </a:rPr>
              <a:t>демонстрационные</a:t>
            </a:r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323850" y="3284538"/>
            <a:ext cx="2519363" cy="7207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Родительские </a:t>
            </a:r>
          </a:p>
          <a:p>
            <a:pPr algn="ctr"/>
            <a:r>
              <a:rPr lang="ru-RU" sz="2400">
                <a:latin typeface="Constantia" pitchFamily="18" charset="0"/>
              </a:rPr>
              <a:t>собрания </a:t>
            </a:r>
          </a:p>
        </p:txBody>
      </p:sp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250825" y="4221163"/>
            <a:ext cx="2592388" cy="6619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Экскурсия по </a:t>
            </a:r>
          </a:p>
          <a:p>
            <a:pPr algn="ctr"/>
            <a:r>
              <a:rPr lang="ru-RU" sz="2400">
                <a:latin typeface="Constantia" pitchFamily="18" charset="0"/>
              </a:rPr>
              <a:t>саду</a:t>
            </a:r>
          </a:p>
        </p:txBody>
      </p:sp>
      <p:sp>
        <p:nvSpPr>
          <p:cNvPr id="15368" name="Rectangle 11"/>
          <p:cNvSpPr>
            <a:spLocks noChangeArrowheads="1"/>
          </p:cNvSpPr>
          <p:nvPr/>
        </p:nvSpPr>
        <p:spPr bwMode="auto">
          <a:xfrm>
            <a:off x="250825" y="5027613"/>
            <a:ext cx="2736850" cy="504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Анкетирование</a:t>
            </a:r>
          </a:p>
        </p:txBody>
      </p:sp>
      <p:sp>
        <p:nvSpPr>
          <p:cNvPr id="15369" name="AutoShape 12"/>
          <p:cNvSpPr>
            <a:spLocks noChangeArrowheads="1"/>
          </p:cNvSpPr>
          <p:nvPr/>
        </p:nvSpPr>
        <p:spPr bwMode="auto">
          <a:xfrm>
            <a:off x="1476375" y="188913"/>
            <a:ext cx="6553200" cy="720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Constantia" pitchFamily="18" charset="0"/>
              </a:rPr>
              <a:t>ФОРМЫ РАБОТЫ С РОДИТЕЛЯМИ</a:t>
            </a:r>
          </a:p>
        </p:txBody>
      </p:sp>
      <p:sp>
        <p:nvSpPr>
          <p:cNvPr id="15370" name="Rectangle 13"/>
          <p:cNvSpPr>
            <a:spLocks noChangeArrowheads="1"/>
          </p:cNvSpPr>
          <p:nvPr/>
        </p:nvSpPr>
        <p:spPr bwMode="auto">
          <a:xfrm>
            <a:off x="2700338" y="1196975"/>
            <a:ext cx="4175125" cy="7207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hlink"/>
                </a:solidFill>
                <a:latin typeface="Constantia" pitchFamily="18" charset="0"/>
              </a:rPr>
              <a:t>ТРАДИЦИОННЫЕ ФОРМЫ</a:t>
            </a:r>
          </a:p>
        </p:txBody>
      </p:sp>
      <p:sp>
        <p:nvSpPr>
          <p:cNvPr id="15371" name="Rectangle 14"/>
          <p:cNvSpPr>
            <a:spLocks noChangeArrowheads="1"/>
          </p:cNvSpPr>
          <p:nvPr/>
        </p:nvSpPr>
        <p:spPr bwMode="auto">
          <a:xfrm>
            <a:off x="3203575" y="3429000"/>
            <a:ext cx="2374900" cy="5762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Беседы</a:t>
            </a:r>
          </a:p>
        </p:txBody>
      </p:sp>
      <p:sp>
        <p:nvSpPr>
          <p:cNvPr id="15372" name="Rectangle 15"/>
          <p:cNvSpPr>
            <a:spLocks noChangeArrowheads="1"/>
          </p:cNvSpPr>
          <p:nvPr/>
        </p:nvSpPr>
        <p:spPr bwMode="auto">
          <a:xfrm>
            <a:off x="3203575" y="4221163"/>
            <a:ext cx="2376488" cy="5032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Консультации</a:t>
            </a:r>
          </a:p>
        </p:txBody>
      </p:sp>
      <p:sp>
        <p:nvSpPr>
          <p:cNvPr id="15373" name="Rectangle 16"/>
          <p:cNvSpPr>
            <a:spLocks noChangeArrowheads="1"/>
          </p:cNvSpPr>
          <p:nvPr/>
        </p:nvSpPr>
        <p:spPr bwMode="auto">
          <a:xfrm>
            <a:off x="6084888" y="3371850"/>
            <a:ext cx="2879725" cy="7334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Выставка детских </a:t>
            </a:r>
          </a:p>
          <a:p>
            <a:pPr algn="ctr"/>
            <a:r>
              <a:rPr lang="ru-RU" sz="2400">
                <a:latin typeface="Constantia" pitchFamily="18" charset="0"/>
              </a:rPr>
              <a:t>работ</a:t>
            </a:r>
          </a:p>
        </p:txBody>
      </p:sp>
      <p:sp>
        <p:nvSpPr>
          <p:cNvPr id="15374" name="Rectangle 17"/>
          <p:cNvSpPr>
            <a:spLocks noChangeArrowheads="1"/>
          </p:cNvSpPr>
          <p:nvPr/>
        </p:nvSpPr>
        <p:spPr bwMode="auto">
          <a:xfrm>
            <a:off x="6084888" y="4235450"/>
            <a:ext cx="2879725" cy="5762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Constantia" pitchFamily="18" charset="0"/>
              </a:rPr>
              <a:t>Папки-передвижки</a:t>
            </a:r>
          </a:p>
        </p:txBody>
      </p:sp>
      <p:sp>
        <p:nvSpPr>
          <p:cNvPr id="15375" name="Line 18"/>
          <p:cNvSpPr>
            <a:spLocks noChangeShapeType="1"/>
          </p:cNvSpPr>
          <p:nvPr/>
        </p:nvSpPr>
        <p:spPr bwMode="auto">
          <a:xfrm>
            <a:off x="4716463" y="908050"/>
            <a:ext cx="0" cy="2889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5376" name="AutoShape 19"/>
          <p:cNvCxnSpPr>
            <a:cxnSpLocks noChangeShapeType="1"/>
            <a:stCxn id="15370" idx="2"/>
            <a:endCxn id="15363" idx="0"/>
          </p:cNvCxnSpPr>
          <p:nvPr/>
        </p:nvCxnSpPr>
        <p:spPr bwMode="auto">
          <a:xfrm rot="5400000">
            <a:off x="2936081" y="550069"/>
            <a:ext cx="465138" cy="3238500"/>
          </a:xfrm>
          <a:prstGeom prst="bentConnector3">
            <a:avLst>
              <a:gd name="adj1" fmla="val 49829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15377" name="AutoShape 20"/>
          <p:cNvCxnSpPr>
            <a:cxnSpLocks noChangeShapeType="1"/>
            <a:stCxn id="15370" idx="2"/>
            <a:endCxn id="15365" idx="0"/>
          </p:cNvCxnSpPr>
          <p:nvPr/>
        </p:nvCxnSpPr>
        <p:spPr bwMode="auto">
          <a:xfrm rot="16200000" flipH="1">
            <a:off x="5961856" y="762794"/>
            <a:ext cx="479425" cy="28273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sp>
        <p:nvSpPr>
          <p:cNvPr id="15378" name="Line 21"/>
          <p:cNvSpPr>
            <a:spLocks noChangeShapeType="1"/>
          </p:cNvSpPr>
          <p:nvPr/>
        </p:nvSpPr>
        <p:spPr bwMode="auto">
          <a:xfrm>
            <a:off x="4787900" y="2133600"/>
            <a:ext cx="0" cy="287338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5379" name="AutoShape 22"/>
          <p:cNvCxnSpPr>
            <a:cxnSpLocks noChangeShapeType="1"/>
            <a:stCxn id="15363" idx="1"/>
            <a:endCxn id="15368" idx="1"/>
          </p:cNvCxnSpPr>
          <p:nvPr/>
        </p:nvCxnSpPr>
        <p:spPr bwMode="auto">
          <a:xfrm rot="10800000" flipV="1">
            <a:off x="231775" y="2709863"/>
            <a:ext cx="73025" cy="2570162"/>
          </a:xfrm>
          <a:prstGeom prst="bentConnector3">
            <a:avLst>
              <a:gd name="adj1" fmla="val 302171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15380" name="AutoShape 23"/>
          <p:cNvCxnSpPr>
            <a:cxnSpLocks noChangeShapeType="1"/>
            <a:stCxn id="15364" idx="1"/>
            <a:endCxn id="15372" idx="1"/>
          </p:cNvCxnSpPr>
          <p:nvPr/>
        </p:nvCxnSpPr>
        <p:spPr bwMode="auto">
          <a:xfrm rot="10800000" flipH="1" flipV="1">
            <a:off x="3040063" y="2709863"/>
            <a:ext cx="144462" cy="1763712"/>
          </a:xfrm>
          <a:prstGeom prst="bentConnector3">
            <a:avLst>
              <a:gd name="adj1" fmla="val -24176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sp>
        <p:nvSpPr>
          <p:cNvPr id="15381" name="Line 24"/>
          <p:cNvSpPr>
            <a:spLocks noChangeShapeType="1"/>
          </p:cNvSpPr>
          <p:nvPr/>
        </p:nvSpPr>
        <p:spPr bwMode="auto">
          <a:xfrm>
            <a:off x="2987675" y="3644900"/>
            <a:ext cx="2159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82" name="Line 25"/>
          <p:cNvSpPr>
            <a:spLocks noChangeShapeType="1"/>
          </p:cNvSpPr>
          <p:nvPr/>
        </p:nvSpPr>
        <p:spPr bwMode="auto">
          <a:xfrm>
            <a:off x="107950" y="3716338"/>
            <a:ext cx="2159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83" name="Line 26"/>
          <p:cNvSpPr>
            <a:spLocks noChangeShapeType="1"/>
          </p:cNvSpPr>
          <p:nvPr/>
        </p:nvSpPr>
        <p:spPr bwMode="auto">
          <a:xfrm>
            <a:off x="107950" y="4508500"/>
            <a:ext cx="1428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15384" name="AutoShape 27"/>
          <p:cNvCxnSpPr>
            <a:cxnSpLocks noChangeShapeType="1"/>
            <a:stCxn id="15365" idx="1"/>
            <a:endCxn id="15374" idx="1"/>
          </p:cNvCxnSpPr>
          <p:nvPr/>
        </p:nvCxnSpPr>
        <p:spPr bwMode="auto">
          <a:xfrm rot="10800000" flipH="1" flipV="1">
            <a:off x="6065838" y="2832100"/>
            <a:ext cx="1587" cy="1692275"/>
          </a:xfrm>
          <a:prstGeom prst="bentConnector3">
            <a:avLst>
              <a:gd name="adj1" fmla="val -13200005"/>
            </a:avLst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</p:spPr>
      </p:cxnSp>
      <p:sp>
        <p:nvSpPr>
          <p:cNvPr id="15385" name="Line 29"/>
          <p:cNvSpPr>
            <a:spLocks noChangeShapeType="1"/>
          </p:cNvSpPr>
          <p:nvPr/>
        </p:nvSpPr>
        <p:spPr bwMode="auto">
          <a:xfrm>
            <a:off x="5867400" y="3659188"/>
            <a:ext cx="21748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8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23850" y="0"/>
            <a:ext cx="8532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Коллективные формы работы с родителями </a:t>
            </a:r>
          </a:p>
        </p:txBody>
      </p:sp>
      <p:sp>
        <p:nvSpPr>
          <p:cNvPr id="16387" name="Picture 6"/>
          <p:cNvSpPr>
            <a:spLocks noChangeAspect="1" noChangeArrowheads="1"/>
          </p:cNvSpPr>
          <p:nvPr/>
        </p:nvSpPr>
        <p:spPr bwMode="auto">
          <a:xfrm>
            <a:off x="250825" y="1196975"/>
            <a:ext cx="4532313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Picture 8"/>
          <p:cNvSpPr>
            <a:spLocks noChangeAspect="1" noChangeArrowheads="1"/>
          </p:cNvSpPr>
          <p:nvPr/>
        </p:nvSpPr>
        <p:spPr bwMode="auto">
          <a:xfrm>
            <a:off x="3708400" y="2420938"/>
            <a:ext cx="5292725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9" name="Picture 6" descr="пппппр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/>
          <a:stretch>
            <a:fillRect/>
          </a:stretch>
        </p:blipFill>
        <p:spPr bwMode="auto">
          <a:xfrm>
            <a:off x="5003800" y="1125538"/>
            <a:ext cx="3960813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оьь"/>
          <p:cNvPicPr>
            <a:picLocks noChangeAspect="1" noChangeArrowheads="1"/>
          </p:cNvPicPr>
          <p:nvPr/>
        </p:nvPicPr>
        <p:blipFill>
          <a:blip r:embed="rId4">
            <a:lum bright="-6000" contrast="-6000"/>
          </a:blip>
          <a:srcRect/>
          <a:stretch>
            <a:fillRect/>
          </a:stretch>
        </p:blipFill>
        <p:spPr bwMode="auto">
          <a:xfrm>
            <a:off x="179388" y="3357563"/>
            <a:ext cx="47529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1" descr="img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692150"/>
            <a:ext cx="37449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0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611188" y="0"/>
            <a:ext cx="80279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Коллективные формы работы с родителями 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5148263" y="14843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>
              <a:solidFill>
                <a:schemeClr val="hlink"/>
              </a:solidFill>
              <a:latin typeface="Constantia" pitchFamily="18" charset="0"/>
            </a:endParaRPr>
          </a:p>
        </p:txBody>
      </p:sp>
      <p:sp>
        <p:nvSpPr>
          <p:cNvPr id="17412" name="Picture 9" descr="SDC10389"/>
          <p:cNvSpPr>
            <a:spLocks noChangeAspect="1" noChangeArrowheads="1"/>
          </p:cNvSpPr>
          <p:nvPr/>
        </p:nvSpPr>
        <p:spPr bwMode="auto">
          <a:xfrm>
            <a:off x="4572000" y="3644900"/>
            <a:ext cx="42116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Picture 7" descr="SDC10390"/>
          <p:cNvSpPr>
            <a:spLocks noChangeAspect="1" noChangeArrowheads="1"/>
          </p:cNvSpPr>
          <p:nvPr/>
        </p:nvSpPr>
        <p:spPr bwMode="auto">
          <a:xfrm>
            <a:off x="611188" y="1916113"/>
            <a:ext cx="424815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4" name="Picture 7" descr="SDC103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644900"/>
            <a:ext cx="4681537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 descr="SDC103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052513"/>
            <a:ext cx="4608513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bi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196975"/>
            <a:ext cx="44640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2" descr="d8da29c2fecc23a792ff227e4e490e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005263"/>
            <a:ext cx="3960813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11188" y="0"/>
            <a:ext cx="80279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Коллективные формы работы с родителями 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1979613" y="981075"/>
            <a:ext cx="5327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hlink"/>
                </a:solidFill>
                <a:latin typeface="Constantia" pitchFamily="18" charset="0"/>
              </a:rPr>
              <a:t>Экскурсия по саду, группе</a:t>
            </a:r>
          </a:p>
        </p:txBody>
      </p:sp>
      <p:pic>
        <p:nvPicPr>
          <p:cNvPr id="18436" name="Picture 5" descr="SDC103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773238"/>
            <a:ext cx="48260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SDC1039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557338"/>
            <a:ext cx="2833688" cy="467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388" y="0"/>
            <a:ext cx="86423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Ещё до прихода ребёнка в ДОУ, между детским садом и родителями появляются первые контакты, которые позволяют родителям поближе узнать наш детский сад. </a:t>
            </a:r>
          </a:p>
        </p:txBody>
      </p:sp>
      <p:sp>
        <p:nvSpPr>
          <p:cNvPr id="19459" name="Picture 4" descr="SDC10396"/>
          <p:cNvSpPr>
            <a:spLocks noChangeAspect="1" noChangeArrowheads="1"/>
          </p:cNvSpPr>
          <p:nvPr/>
        </p:nvSpPr>
        <p:spPr bwMode="auto">
          <a:xfrm>
            <a:off x="179388" y="1412875"/>
            <a:ext cx="2693987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Picture 5" descr="SDC10397"/>
          <p:cNvSpPr>
            <a:spLocks noChangeAspect="1" noChangeArrowheads="1"/>
          </p:cNvSpPr>
          <p:nvPr/>
        </p:nvSpPr>
        <p:spPr bwMode="auto">
          <a:xfrm>
            <a:off x="3059113" y="1989138"/>
            <a:ext cx="29622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Picture 6" descr="SDC10401"/>
          <p:cNvSpPr>
            <a:spLocks noChangeAspect="1" noChangeArrowheads="1"/>
          </p:cNvSpPr>
          <p:nvPr/>
        </p:nvSpPr>
        <p:spPr bwMode="auto">
          <a:xfrm>
            <a:off x="6251575" y="1412875"/>
            <a:ext cx="2713038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2" name="Picture 6" descr="SDC103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133600"/>
            <a:ext cx="2919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SDC103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781300"/>
            <a:ext cx="28082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SDC104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2205038"/>
            <a:ext cx="2619375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187450" y="0"/>
            <a:ext cx="6932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Индивидуальные</a:t>
            </a:r>
            <a:r>
              <a:rPr lang="ru-RU" sz="3200">
                <a:latin typeface="Constantia" pitchFamily="18" charset="0"/>
              </a:rPr>
              <a:t> </a:t>
            </a:r>
            <a:r>
              <a:rPr lang="ru-RU" sz="3200" b="1">
                <a:latin typeface="Constantia" pitchFamily="18" charset="0"/>
              </a:rPr>
              <a:t>формы работы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с родителями</a:t>
            </a:r>
            <a:r>
              <a:rPr lang="ru-RU" sz="3200">
                <a:latin typeface="Constantia" pitchFamily="18" charset="0"/>
              </a:rPr>
              <a:t> </a:t>
            </a:r>
          </a:p>
        </p:txBody>
      </p:sp>
      <p:pic>
        <p:nvPicPr>
          <p:cNvPr id="20483" name="Picture 4" descr="SDC104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89138"/>
            <a:ext cx="410527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SDC104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492375"/>
            <a:ext cx="40671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3635375" y="1268413"/>
            <a:ext cx="1468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folHlink"/>
                </a:solidFill>
                <a:latin typeface="Constantia" pitchFamily="18" charset="0"/>
              </a:rPr>
              <a:t>Беседы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827088" y="188913"/>
            <a:ext cx="69326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Индивидуальные</a:t>
            </a:r>
            <a:r>
              <a:rPr lang="ru-RU" sz="3200">
                <a:latin typeface="Constantia" pitchFamily="18" charset="0"/>
              </a:rPr>
              <a:t> </a:t>
            </a:r>
            <a:r>
              <a:rPr lang="ru-RU" sz="3200" b="1">
                <a:latin typeface="Constantia" pitchFamily="18" charset="0"/>
              </a:rPr>
              <a:t>формы работы </a:t>
            </a:r>
          </a:p>
          <a:p>
            <a:pPr algn="ctr"/>
            <a:r>
              <a:rPr lang="ru-RU" sz="3200" b="1">
                <a:latin typeface="Constantia" pitchFamily="18" charset="0"/>
              </a:rPr>
              <a:t>с родителями</a:t>
            </a:r>
            <a:r>
              <a:rPr lang="ru-RU" sz="3200">
                <a:latin typeface="Constantia" pitchFamily="18" charset="0"/>
              </a:rPr>
              <a:t> 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187450" y="1268413"/>
            <a:ext cx="2720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folHlink"/>
                </a:solidFill>
                <a:latin typeface="Constantia" pitchFamily="18" charset="0"/>
              </a:rPr>
              <a:t>Консультации</a:t>
            </a:r>
          </a:p>
        </p:txBody>
      </p:sp>
      <p:pic>
        <p:nvPicPr>
          <p:cNvPr id="21508" name="Picture 7" descr="SDC103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573463"/>
            <a:ext cx="3455988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SDC103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773238"/>
            <a:ext cx="43926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3" descr="070fd699760350f0f2d0398b0ca22f6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836613"/>
            <a:ext cx="410527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DSC032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581525"/>
            <a:ext cx="17287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9" descr="DSC032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4652963"/>
            <a:ext cx="1563688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415523"/>
          <p:cNvPicPr>
            <a:picLocks noChangeAspect="1" noChangeArrowheads="1"/>
          </p:cNvPicPr>
          <p:nvPr/>
        </p:nvPicPr>
        <p:blipFill>
          <a:blip r:embed="rId2"/>
          <a:srcRect r="322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971550" y="0"/>
            <a:ext cx="741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Наглядно-демонстрационные формы работы с родителями 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2411413" y="981075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Constantia" pitchFamily="18" charset="0"/>
              </a:rPr>
              <a:t>Выставка детских работ</a:t>
            </a:r>
          </a:p>
        </p:txBody>
      </p:sp>
      <p:pic>
        <p:nvPicPr>
          <p:cNvPr id="22532" name="Picture 8" descr="SDC102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40274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9" descr="SDC102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484313"/>
            <a:ext cx="41052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0" descr="SDC102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149725"/>
            <a:ext cx="4103688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1" descr="SDC1025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149725"/>
            <a:ext cx="41052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d6f6b97748f5ee3e3fa2f1f18132d3329f701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179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Constantia</vt:lpstr>
      <vt:lpstr>Тема Office</vt:lpstr>
      <vt:lpstr>Работа с родителями в младшей группе (из личного опыта)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FuckYouBill</cp:lastModifiedBy>
  <cp:revision>29</cp:revision>
  <dcterms:created xsi:type="dcterms:W3CDTF">2014-05-17T15:23:51Z</dcterms:created>
  <dcterms:modified xsi:type="dcterms:W3CDTF">2016-11-30T07:35:39Z</dcterms:modified>
</cp:coreProperties>
</file>