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4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12.09.2016</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12.09.2016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12.09.2016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12.09.2016</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12.09.2016</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268760"/>
            <a:ext cx="8062664" cy="2880320"/>
          </a:xfrm>
        </p:spPr>
        <p:txBody>
          <a:bodyPr>
            <a:normAutofit fontScale="90000"/>
          </a:bodyPr>
          <a:lstStyle/>
          <a:p>
            <a:r>
              <a:rPr lang="ru-RU" b="0" i="1" dirty="0" smtClean="0"/>
              <a:t>Кружок по </a:t>
            </a:r>
            <a:r>
              <a:rPr lang="ru-RU" b="0" i="1" dirty="0" err="1" smtClean="0"/>
              <a:t>общеинтеллектуальному</a:t>
            </a:r>
            <a:r>
              <a:rPr lang="ru-RU" b="0" i="1" dirty="0" smtClean="0"/>
              <a:t>                </a:t>
            </a:r>
            <a:r>
              <a:rPr lang="ru-RU" b="0" dirty="0" smtClean="0"/>
              <a:t/>
            </a:r>
            <a:br>
              <a:rPr lang="ru-RU" b="0" dirty="0" smtClean="0"/>
            </a:br>
            <a:r>
              <a:rPr lang="ru-RU" b="0" i="1" dirty="0" smtClean="0"/>
              <a:t>                                      направлению «В гостях у Слова»</a:t>
            </a:r>
            <a:endParaRPr lang="ru-RU" b="0" dirty="0"/>
          </a:p>
        </p:txBody>
      </p:sp>
      <p:sp>
        <p:nvSpPr>
          <p:cNvPr id="3" name="Подзаголовок 2"/>
          <p:cNvSpPr>
            <a:spLocks noGrp="1"/>
          </p:cNvSpPr>
          <p:nvPr>
            <p:ph type="subTitle" idx="1"/>
          </p:nvPr>
        </p:nvSpPr>
        <p:spPr/>
        <p:txBody>
          <a:bodyPr>
            <a:normAutofit fontScale="92500" lnSpcReduction="20000"/>
          </a:bodyPr>
          <a:lstStyle/>
          <a:p>
            <a:endParaRPr lang="ru-RU" dirty="0" smtClean="0"/>
          </a:p>
          <a:p>
            <a:endParaRPr lang="ru-RU" dirty="0" smtClean="0"/>
          </a:p>
          <a:p>
            <a:r>
              <a:rPr lang="ru-RU" dirty="0" smtClean="0"/>
              <a:t>Руководитель: Царёва Ю.В.</a:t>
            </a:r>
          </a:p>
          <a:p>
            <a:endParaRPr lang="ru-RU" dirty="0"/>
          </a:p>
        </p:txBody>
      </p:sp>
      <p:pic>
        <p:nvPicPr>
          <p:cNvPr id="4" name="Рисунок 3" descr="original.jpg"/>
          <p:cNvPicPr>
            <a:picLocks noChangeAspect="1"/>
          </p:cNvPicPr>
          <p:nvPr/>
        </p:nvPicPr>
        <p:blipFill>
          <a:blip r:embed="rId2" cstate="print"/>
          <a:stretch>
            <a:fillRect/>
          </a:stretch>
        </p:blipFill>
        <p:spPr>
          <a:xfrm>
            <a:off x="467544" y="3376096"/>
            <a:ext cx="3502389" cy="257318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2000" i="1" dirty="0" smtClean="0"/>
              <a:t>Программа  для младших школьников  «В гостях у Слова»  предназначена для организации внеурочной деятельности младших школьников по </a:t>
            </a:r>
            <a:r>
              <a:rPr lang="ru-RU" sz="2000" i="1" dirty="0" err="1" smtClean="0"/>
              <a:t>общеителлектуальному</a:t>
            </a:r>
            <a:r>
              <a:rPr lang="ru-RU" sz="2000" i="1" dirty="0" smtClean="0"/>
              <a:t> направлению в условиях ФГОС и направлена на формирование готовности и способности обучающихся к саморазвитию, повышению уровня мотивации к обучению и познанию, ценностного отношения к знаниям. </a:t>
            </a:r>
            <a:br>
              <a:rPr lang="ru-RU" sz="2000" i="1" dirty="0" smtClean="0"/>
            </a:br>
            <a:r>
              <a:rPr lang="ru-RU" sz="2000" i="1" dirty="0" smtClean="0"/>
              <a:t> </a:t>
            </a:r>
            <a:br>
              <a:rPr lang="ru-RU" sz="2000" i="1" dirty="0" smtClean="0"/>
            </a:br>
            <a:endParaRPr lang="ru-RU" sz="2000" i="1"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6568d61299e77821807c86ef8528d0d55752d048.jpg"/>
          <p:cNvPicPr>
            <a:picLocks noChangeAspect="1"/>
          </p:cNvPicPr>
          <p:nvPr/>
        </p:nvPicPr>
        <p:blipFill>
          <a:blip r:embed="rId2" cstate="print"/>
          <a:stretch>
            <a:fillRect/>
          </a:stretch>
        </p:blipFill>
        <p:spPr>
          <a:xfrm>
            <a:off x="683568" y="3068960"/>
            <a:ext cx="7848872" cy="338437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jpg"/>
          <p:cNvPicPr>
            <a:picLocks noGrp="1" noChangeAspect="1"/>
          </p:cNvPicPr>
          <p:nvPr>
            <p:ph idx="1"/>
          </p:nvPr>
        </p:nvPicPr>
        <p:blipFill>
          <a:blip r:embed="rId2" cstate="print"/>
          <a:stretch>
            <a:fillRect/>
          </a:stretch>
        </p:blipFill>
        <p:spPr>
          <a:xfrm>
            <a:off x="1403648" y="2445541"/>
            <a:ext cx="5976664" cy="4412459"/>
          </a:xfrm>
        </p:spPr>
      </p:pic>
      <p:sp>
        <p:nvSpPr>
          <p:cNvPr id="3" name="Заголовок 2"/>
          <p:cNvSpPr>
            <a:spLocks noGrp="1"/>
          </p:cNvSpPr>
          <p:nvPr>
            <p:ph type="title"/>
          </p:nvPr>
        </p:nvSpPr>
        <p:spPr>
          <a:xfrm>
            <a:off x="457200" y="404664"/>
            <a:ext cx="8219256" cy="2376264"/>
          </a:xfrm>
        </p:spPr>
        <p:txBody>
          <a:bodyPr>
            <a:noAutofit/>
          </a:bodyPr>
          <a:lstStyle/>
          <a:p>
            <a:r>
              <a:rPr lang="ru-RU" sz="2000" i="1" dirty="0" smtClean="0"/>
              <a:t>Актуальность программы обусловлена тем, что курс  позволяет показать учащимся, как увлекателен, разнообразен, неисчерпаем мир слова, мир русской грамоты. Это имеет большое значение для формирования подлинных познавательных интересов как основы учебной деятельно</a:t>
            </a:r>
            <a:r>
              <a:rPr lang="ru-RU" sz="2000" dirty="0" smtClean="0"/>
              <a:t>сти</a:t>
            </a:r>
            <a:r>
              <a:rPr lang="ru-RU" sz="1600" dirty="0" smtClean="0"/>
              <a:t>. </a:t>
            </a:r>
            <a:endParaRPr lang="ru-RU"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ru-RU" sz="2000" i="1" dirty="0" smtClean="0"/>
              <a:t>практические занятия с элементами игр, дидактических и раздаточных материалов, пословиц и поговорок, считалок, рифмовок, ребусов, кроссвордов, головоломок, сказок, анализ и просмотр текстов, самостоятельная работа (индивидуальная и групповая) по работе с разнообразными словарями. Интерес учащихся поддерживается внесением творческого элемента в занятия: самостоятельное составление кроссвордов, шарад, ребусов.</a:t>
            </a:r>
          </a:p>
          <a:p>
            <a:endParaRPr lang="ru-RU" sz="2000" dirty="0"/>
          </a:p>
        </p:txBody>
      </p:sp>
      <p:sp>
        <p:nvSpPr>
          <p:cNvPr id="3" name="Заголовок 2"/>
          <p:cNvSpPr>
            <a:spLocks noGrp="1"/>
          </p:cNvSpPr>
          <p:nvPr>
            <p:ph type="title"/>
          </p:nvPr>
        </p:nvSpPr>
        <p:spPr/>
        <p:txBody>
          <a:bodyPr/>
          <a:lstStyle/>
          <a:p>
            <a:r>
              <a:rPr lang="ru-RU" i="1" dirty="0" smtClean="0"/>
              <a:t>Методы и формы работы:</a:t>
            </a:r>
            <a:endParaRPr lang="ru-RU" i="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4e28368a4d1b2f1aba2310fc9c78c15a.jpg"/>
          <p:cNvPicPr>
            <a:picLocks noGrp="1" noChangeAspect="1"/>
          </p:cNvPicPr>
          <p:nvPr>
            <p:ph sz="half" idx="1"/>
          </p:nvPr>
        </p:nvPicPr>
        <p:blipFill>
          <a:blip r:embed="rId2" cstate="print"/>
          <a:stretch>
            <a:fillRect/>
          </a:stretch>
        </p:blipFill>
        <p:spPr>
          <a:xfrm>
            <a:off x="-1" y="620688"/>
            <a:ext cx="4290323" cy="3681877"/>
          </a:xfrm>
        </p:spPr>
      </p:pic>
      <p:pic>
        <p:nvPicPr>
          <p:cNvPr id="6" name="Содержимое 5" descr="56bdb6c6aee3b.jpg"/>
          <p:cNvPicPr>
            <a:picLocks noGrp="1" noChangeAspect="1"/>
          </p:cNvPicPr>
          <p:nvPr>
            <p:ph sz="half" idx="2"/>
          </p:nvPr>
        </p:nvPicPr>
        <p:blipFill>
          <a:blip r:embed="rId3" cstate="print"/>
          <a:stretch>
            <a:fillRect/>
          </a:stretch>
        </p:blipFill>
        <p:spPr>
          <a:xfrm>
            <a:off x="4259965" y="620688"/>
            <a:ext cx="4884035" cy="4023066"/>
          </a:xfrm>
        </p:spPr>
      </p:pic>
      <p:sp>
        <p:nvSpPr>
          <p:cNvPr id="4" name="Заголовок 3"/>
          <p:cNvSpPr>
            <a:spLocks noGrp="1"/>
          </p:cNvSpPr>
          <p:nvPr>
            <p:ph type="title"/>
          </p:nvPr>
        </p:nvSpPr>
        <p:spPr>
          <a:xfrm>
            <a:off x="179512" y="0"/>
            <a:ext cx="8229600" cy="1143000"/>
          </a:xfrm>
        </p:spPr>
        <p:txBody>
          <a:bodyPr/>
          <a:lstStyle/>
          <a:p>
            <a:endParaRPr lang="ru-RU" dirty="0"/>
          </a:p>
        </p:txBody>
      </p:sp>
      <p:pic>
        <p:nvPicPr>
          <p:cNvPr id="7" name="Рисунок 6" descr="60131220.png"/>
          <p:cNvPicPr>
            <a:picLocks noChangeAspect="1"/>
          </p:cNvPicPr>
          <p:nvPr/>
        </p:nvPicPr>
        <p:blipFill>
          <a:blip r:embed="rId4" cstate="print"/>
          <a:stretch>
            <a:fillRect/>
          </a:stretch>
        </p:blipFill>
        <p:spPr>
          <a:xfrm>
            <a:off x="2195736" y="3717032"/>
            <a:ext cx="4406472" cy="314096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TotalTime>
  <Words>160</Words>
  <Application>Microsoft Office PowerPoint</Application>
  <PresentationFormat>Экран (4:3)</PresentationFormat>
  <Paragraphs>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Открытая</vt:lpstr>
      <vt:lpstr>Кружок по общеинтеллектуальному                                                       направлению «В гостях у Слова»</vt:lpstr>
      <vt:lpstr>Программа  для младших школьников  «В гостях у Слова»  предназначена для организации внеурочной деятельности младших школьников по общеителлектуальному направлению в условиях ФГОС и направлена на формирование готовности и способности обучающихся к саморазвитию, повышению уровня мотивации к обучению и познанию, ценностного отношения к знаниям.    </vt:lpstr>
      <vt:lpstr>Актуальность программы обусловлена тем, что курс  позволяет показать учащимся, как увлекателен, разнообразен, неисчерпаем мир слова, мир русской грамоты. Это имеет большое значение для формирования подлинных познавательных интересов как основы учебной деятельности. </vt:lpstr>
      <vt:lpstr>Методы и формы работы:</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Кружок по общеинтеллектуальному                                                             направлению «В гостях у Слова»</dc:title>
  <dc:creator>PC</dc:creator>
  <cp:lastModifiedBy>PC</cp:lastModifiedBy>
  <cp:revision>7</cp:revision>
  <dcterms:created xsi:type="dcterms:W3CDTF">2016-09-12T18:23:54Z</dcterms:created>
  <dcterms:modified xsi:type="dcterms:W3CDTF">2016-09-12T19:10:06Z</dcterms:modified>
</cp:coreProperties>
</file>