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302" r:id="rId6"/>
    <p:sldId id="288" r:id="rId7"/>
    <p:sldId id="289" r:id="rId8"/>
    <p:sldId id="290" r:id="rId9"/>
    <p:sldId id="291" r:id="rId10"/>
    <p:sldId id="293" r:id="rId11"/>
    <p:sldId id="292" r:id="rId12"/>
    <p:sldId id="298" r:id="rId13"/>
    <p:sldId id="299" r:id="rId14"/>
    <p:sldId id="300" r:id="rId15"/>
    <p:sldId id="301" r:id="rId16"/>
    <p:sldId id="303" r:id="rId17"/>
    <p:sldId id="29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3" autoAdjust="0"/>
    <p:restoredTop sz="96529" autoAdjust="0"/>
  </p:normalViewPr>
  <p:slideViewPr>
    <p:cSldViewPr snapToGrid="0">
      <p:cViewPr varScale="1">
        <p:scale>
          <a:sx n="88" d="100"/>
          <a:sy n="88" d="100"/>
        </p:scale>
        <p:origin x="-408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000" y="84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20EA5F0D-C1DC-412F-A146-DDB3A74B588F}" type="datetimeFigureOut">
              <a:rPr lang="ru-RU"/>
              <a:pPr/>
              <a:t>30.11.2016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BAE14B8-3CC9-472D-9BC5-A84D80684DE2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A8CDE508-72C8-4AB5-AA9C-1584D31690E0}" type="datetimeFigureOut">
              <a:rPr lang="ru-RU"/>
              <a:pPr/>
              <a:t>30.11.2016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FB667E1-E601-4AAF-B95C-B25720D70A6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Полилиния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" name="Полилиния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" name="Полилиния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" name="Полилиния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" name="Полилиния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9" name="Полилиния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Полилиния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Полилиния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59" name="Полилиния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0" name="Полилиния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61" name="Группа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Полилиния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81" name="Группа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Полилиния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Полилиния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4" name="Полилиния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5" name="Полилиния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87" name="Группа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Полилиния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Полилиния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8" name="Полилиния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9" name="Группа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06" name="Группа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1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3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5" name="Полилиния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6" name="Полилиния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17" name="Группа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Полилиния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" name="Полилиния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" name="Полилиния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" name="Полилиния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" name="Полилиния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" name="Полилиния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" name="Полилиния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" name="Полилиния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" name="Полилиния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" name="Полилиния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" name="Полилиния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" name="Полилиния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" name="Полилиния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" name="Полилиния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" name="Полилиния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" name="Полилиния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" name="Полилиния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" name="Полилиния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" name="Полилиния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" name="Полилиния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" name="Полилиния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" name="Полилиния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46" name="Группа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Полилиния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" name="Полилиния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" name="Полилиния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" name="Полилиния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" name="Полилиния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" name="Полилиния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" name="Полилиния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" name="Полилиния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" name="Полилиния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" name="Полилиния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" name="Полилиния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" name="Полилиния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" name="Полилиния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" name="Полилиния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" name="Полилиния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" name="Полилиния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" name="Полилиния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" name="Полилиния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" name="Полилиния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" name="Полилиния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" name="Полилиния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" name="Полилиния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" name="Полилиния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" name="Полилиния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71" name="Группа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anchor="b">
            <a:normAutofit/>
          </a:bodyPr>
          <a:lstStyle>
            <a:lvl1pPr algn="ctr" latinLnBrk="0">
              <a:defRPr lang="ru-RU" sz="66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>
            <a:normAutofit/>
          </a:bodyPr>
          <a:lstStyle>
            <a:lvl1pPr marL="0" indent="0" algn="ctr" latinLnBrk="0">
              <a:spcBef>
                <a:spcPts val="0"/>
              </a:spcBef>
              <a:buNone/>
              <a:defRPr lang="ru-RU"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 latinLnBrk="0">
              <a:buNone/>
              <a:defRPr lang="ru-RU" sz="2800"/>
            </a:lvl2pPr>
            <a:lvl3pPr marL="914400" indent="0" algn="ctr" latinLnBrk="0">
              <a:buNone/>
              <a:defRPr lang="ru-RU" sz="2400"/>
            </a:lvl3pPr>
            <a:lvl4pPr marL="1371600" indent="0" algn="ctr" latinLnBrk="0">
              <a:buNone/>
              <a:defRPr lang="ru-RU" sz="2000"/>
            </a:lvl4pPr>
            <a:lvl5pPr marL="1828800" indent="0" algn="ctr" latinLnBrk="0">
              <a:buNone/>
              <a:defRPr lang="ru-RU" sz="2000"/>
            </a:lvl5pPr>
            <a:lvl6pPr marL="2286000" indent="0" algn="ctr" latinLnBrk="0">
              <a:buNone/>
              <a:defRPr lang="ru-RU" sz="2000"/>
            </a:lvl6pPr>
            <a:lvl7pPr marL="2743200" indent="0" algn="ctr" latinLnBrk="0">
              <a:buNone/>
              <a:defRPr lang="ru-RU" sz="2000"/>
            </a:lvl7pPr>
            <a:lvl8pPr marL="3200400" indent="0" algn="ctr" latinLnBrk="0">
              <a:buNone/>
              <a:defRPr lang="ru-RU" sz="2000"/>
            </a:lvl8pPr>
            <a:lvl9pPr marL="3657600" indent="0" algn="ctr" latinLnBrk="0">
              <a:buNone/>
              <a:defRPr lang="ru-RU" sz="2000"/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3382882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/>
              <a:pPr/>
              <a:t>30.11.2016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38572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/>
              <a:pPr/>
              <a:t>30.11.2016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155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6pPr latinLnBrk="0">
              <a:defRPr lang="ru-RU"/>
            </a:lvl6pPr>
            <a:lvl7pPr latinLnBrk="0">
              <a:defRPr lang="ru-RU"/>
            </a:lvl7pPr>
            <a:lvl8pPr latinLnBrk="0">
              <a:defRPr lang="ru-RU"/>
            </a:lvl8pPr>
            <a:lvl9pPr latinLnBrk="0">
              <a:defRPr lang="ru-RU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/>
              <a:pPr/>
              <a:t>30.11.2016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9342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anchor="b">
            <a:normAutofit/>
          </a:bodyPr>
          <a:lstStyle>
            <a:lvl1pPr algn="l" latinLnBrk="0">
              <a:defRPr lang="ru-RU" sz="5200" b="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anchor="t"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lang="ru-RU" sz="2400" cap="none" baseline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ru-RU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/>
              <a:pPr/>
              <a:t>30.11.2016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5843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>
            <a:normAutofit/>
          </a:bodyPr>
          <a:lstStyle>
            <a:lvl1pPr latinLnBrk="0">
              <a:defRPr lang="ru-RU" sz="2000"/>
            </a:lvl1pPr>
            <a:lvl2pPr latinLnBrk="0">
              <a:defRPr lang="ru-RU" sz="1800"/>
            </a:lvl2pPr>
            <a:lvl3pPr latinLnBrk="0">
              <a:defRPr lang="ru-RU" sz="1600"/>
            </a:lvl3pPr>
            <a:lvl4pPr latinLnBrk="0">
              <a:defRPr lang="ru-RU" sz="1400"/>
            </a:lvl4pPr>
            <a:lvl5pPr latinLnBrk="0">
              <a:defRPr lang="ru-RU" sz="14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>
            <a:normAutofit/>
          </a:bodyPr>
          <a:lstStyle>
            <a:lvl1pPr latinLnBrk="0">
              <a:defRPr lang="ru-RU" sz="2000"/>
            </a:lvl1pPr>
            <a:lvl2pPr latinLnBrk="0">
              <a:defRPr lang="ru-RU" sz="1800"/>
            </a:lvl2pPr>
            <a:lvl3pPr latinLnBrk="0">
              <a:defRPr lang="ru-RU" sz="1600"/>
            </a:lvl3pPr>
            <a:lvl4pPr latinLnBrk="0">
              <a:defRPr lang="ru-RU" sz="1400"/>
            </a:lvl4pPr>
            <a:lvl5pPr latinLnBrk="0">
              <a:defRPr lang="ru-RU" sz="14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ru-RU"/>
              <a:pPr/>
              <a:t>30.11.2016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92521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ru-RU" sz="20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>
            <a:normAutofit/>
          </a:bodyPr>
          <a:lstStyle>
            <a:lvl1pPr latinLnBrk="0">
              <a:defRPr lang="ru-RU" sz="2000"/>
            </a:lvl1pPr>
            <a:lvl2pPr latinLnBrk="0">
              <a:defRPr lang="ru-RU" sz="1800"/>
            </a:lvl2pPr>
            <a:lvl3pPr latinLnBrk="0">
              <a:defRPr lang="ru-RU" sz="1600"/>
            </a:lvl3pPr>
            <a:lvl4pPr latinLnBrk="0">
              <a:defRPr lang="ru-RU" sz="1400"/>
            </a:lvl4pPr>
            <a:lvl5pPr latinLnBrk="0">
              <a:defRPr lang="ru-RU" sz="14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ru-RU" sz="20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>
            <a:normAutofit/>
          </a:bodyPr>
          <a:lstStyle>
            <a:lvl1pPr latinLnBrk="0">
              <a:defRPr lang="ru-RU" sz="2000"/>
            </a:lvl1pPr>
            <a:lvl2pPr latinLnBrk="0">
              <a:defRPr lang="ru-RU" sz="1800"/>
            </a:lvl2pPr>
            <a:lvl3pPr latinLnBrk="0">
              <a:defRPr lang="ru-RU" sz="1600"/>
            </a:lvl3pPr>
            <a:lvl4pPr latinLnBrk="0">
              <a:defRPr lang="ru-RU" sz="1400"/>
            </a:lvl4pPr>
            <a:lvl5pPr latinLnBrk="0">
              <a:defRPr lang="ru-RU" sz="14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ru-RU"/>
              <a:pPr/>
              <a:t>30.11.2016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4003700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Полилиния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9" name="Группа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1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2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4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5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7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8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3" name="Группа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Полилиния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Полилиния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8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9" name="Полилиния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0" name="Полилиния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6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7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1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3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" name="Полилиния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77" name="Группа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" name="Полилиния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6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7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8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9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0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1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2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3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4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5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6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7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8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9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0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1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2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3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4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5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6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7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8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9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0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1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2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3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4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5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6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7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8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9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0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1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2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3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4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5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6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7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8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9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0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1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2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3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4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5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6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7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8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9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0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1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2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3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4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5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6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7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8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9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60" name="Группа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Полилиния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2" name="Полилиния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3" name="Полилиния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4" name="Полилиния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5" name="Полилиния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6" name="Полилиния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7" name="Полилиния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8" name="Полилиния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9" name="Полилиния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0" name="Полилиния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1" name="Полилиния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2" name="Полилиния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3" name="Полилиния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4" name="Полилиния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5" name="Полилиния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6" name="Полилиния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7" name="Полилиния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8" name="Полилиния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9" name="Полилиния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0" name="Полилиния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1" name="Полилиния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2" name="Полилиния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3" name="Полилиния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4" name="Полилиния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Полилиния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Полилиния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7" name="Полилиния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8" name="Полилиния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89" name="Группа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Полилиния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1" name="Овал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2" name="Полилиния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3" name="Полилиния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4" name="Полилиния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5" name="Полилиния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6" name="Полилиния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7" name="Полилиния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8" name="Полилиния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9" name="Полилиния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0" name="Полилиния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1" name="Полилиния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2" name="Полилиния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3" name="Полилиния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4" name="Полилиния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5" name="Полилиния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6" name="Полилиния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7" name="Полилиния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8" name="Полилиния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9" name="Полилиния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310" name="Полилиния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311" name="Группа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Полилиния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3" name="Полилиния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4" name="Полилиния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5" name="Полилиния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6" name="Полилиния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7" name="Полилиния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8" name="Полилиния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9" name="Полилиния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0" name="Полилиния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1" name="Полилиния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2" name="Полилиния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3" name="Полилиния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4" name="Полилиния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5" name="Полилиния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6" name="Полилиния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7" name="Полилиния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8" name="Полилиния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9" name="Полилиния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0" name="Полилиния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1" name="Полилиния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2" name="Полилиния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3" name="Полилиния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4" name="Полилиния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5" name="Полилиния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6" name="Полилиния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7" name="Полилиния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8" name="Полилиния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9" name="Полилиния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0" name="Полилиния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1" name="Полилиния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2" name="Полилиния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3" name="Полилиния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4" name="Полилиния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5" name="Полилиния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6" name="Полилиния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7" name="Полилиния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48" name="Группа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Группа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Полилиния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6" name="Полилиния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7" name="Полилиния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8" name="Полилиния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9" name="Полилиния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0" name="Полилиния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1" name="Полилиния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2" name="Полилиния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3" name="Полилиния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4" name="Полилиния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5" name="Полилиния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6" name="Полилиния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7" name="Полилиния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8" name="Полилиния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9" name="Полилиния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0" name="Полилиния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1" name="Полилиния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2" name="Полилиния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3" name="Полилиния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4" name="Полилиния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5" name="Полилиния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6" name="Полилиния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7" name="Полилиния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8" name="Полилиния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9" name="Полилиния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0" name="Полилиния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1" name="Полилиния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2" name="Полилиния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3" name="Полилиния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4" name="Полилиния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5" name="Полилиния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6" name="Полилиния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7" name="Полилиния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8" name="Полилиния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9" name="Полилиния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0" name="Полилиния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1" name="Полилиния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2" name="Полилиния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3" name="Полилиния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4" name="Полилиния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5" name="Полилиния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6" name="Полилиния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7" name="Полилиния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8" name="Полилиния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9" name="Полилиния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20" name="Полилиния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21" name="Полилиния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0" name="Группа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Полилиния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7" name="Полилиния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8" name="Полилиния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9" name="Полилиния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0" name="Полилиния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1" name="Полилиния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2" name="Полилиния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3" name="Полилиния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4" name="Полилиния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1" name="Группа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Полилиния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0" name="Полилиния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1" name="Полилиния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2" name="Полилиния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3" name="Полилиния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4" name="Полилиния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5" name="Полилиния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2" name="Группа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Полилиния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4" name="Полилиния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5" name="Полилиния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6" name="Полилиния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7" name="Полилиния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8" name="Полилиния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grpSp>
        <p:nvGrpSpPr>
          <p:cNvPr id="422" name="Группа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31" name="Группа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3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4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5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6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7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8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9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40" name="Группа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30.11.2016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2011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/>
              <a:pPr/>
              <a:t>30.11.2016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9003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 latinLnBrk="0">
              <a:defRPr lang="ru-RU" sz="3400" b="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>
            <a:normAutofit/>
          </a:bodyPr>
          <a:lstStyle>
            <a:lvl1pPr latinLnBrk="0">
              <a:defRPr lang="ru-RU" sz="2000"/>
            </a:lvl1pPr>
            <a:lvl2pPr latinLnBrk="0">
              <a:defRPr lang="ru-RU" sz="1800"/>
            </a:lvl2pPr>
            <a:lvl3pPr latinLnBrk="0">
              <a:defRPr lang="ru-RU" sz="1600"/>
            </a:lvl3pPr>
            <a:lvl4pPr latinLnBrk="0">
              <a:defRPr lang="ru-RU" sz="1400"/>
            </a:lvl4pPr>
            <a:lvl5pPr latinLnBrk="0">
              <a:defRPr lang="ru-RU" sz="1400"/>
            </a:lvl5pPr>
            <a:lvl6pPr latinLnBrk="0">
              <a:defRPr lang="ru-RU" sz="1400"/>
            </a:lvl6pPr>
            <a:lvl7pPr latinLnBrk="0">
              <a:defRPr lang="ru-RU" sz="1400"/>
            </a:lvl7pPr>
            <a:lvl8pPr latinLnBrk="0">
              <a:defRPr lang="ru-RU" sz="1400"/>
            </a:lvl8pPr>
            <a:lvl9pPr latinLnBrk="0">
              <a:defRPr lang="ru-RU" sz="14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 latinLnBrk="0">
              <a:spcBef>
                <a:spcPts val="1200"/>
              </a:spcBef>
              <a:buNone/>
              <a:defRPr lang="ru-RU" sz="16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/>
              <a:pPr/>
              <a:t>30.11.2016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35946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 latinLnBrk="0">
              <a:defRPr lang="ru-RU" sz="3400" b="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 latinLnBrk="0">
              <a:buNone/>
              <a:defRPr lang="ru-RU" sz="2000">
                <a:solidFill>
                  <a:schemeClr val="tx1"/>
                </a:solidFill>
              </a:defRPr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 latinLnBrk="0">
              <a:spcBef>
                <a:spcPts val="1200"/>
              </a:spcBef>
              <a:buNone/>
              <a:defRPr lang="ru-RU" sz="16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/>
              <a:pPr/>
              <a:t>30.11.2016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71734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Полилиния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0" name="Группа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Полилиния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6" name="Группа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Полилиния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4" name="Группа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Полилиния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3" name="Группа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Полилиния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52" name="Группа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1" name="Группа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ru-RU"/>
              <a:pPr/>
              <a:t>30.11.2016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800" cap="none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lang="ru-RU"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lang="ru-RU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lang="ru-RU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lang="ru-RU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lang="ru-RU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lang="ru-RU"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lang="ru-RU"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lang="ru-RU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kyslogan.ru/" TargetMode="External"/><Relationship Id="rId7" Type="http://schemas.openxmlformats.org/officeDocument/2006/relationships/hyperlink" Target="http://www.maam.ru/detskijsad/konspekt-nod-nash-detskii-sad.html" TargetMode="External"/><Relationship Id="rId2" Type="http://schemas.openxmlformats.org/officeDocument/2006/relationships/hyperlink" Target="http://detskijsadik.ru/stihiprodetskijsad4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sportal.ru/detskiy-sad/scenarii-prazdnikov/2014/02/09/stikhi-pro-detskiy-sad" TargetMode="External"/><Relationship Id="rId5" Type="http://schemas.openxmlformats.org/officeDocument/2006/relationships/hyperlink" Target="http://allforchildren.ru/poetry/index_kindergarten.php" TargetMode="External"/><Relationship Id="rId4" Type="http://schemas.openxmlformats.org/officeDocument/2006/relationships/hyperlink" Target="http://zanimatika.narod.ru/Detsad.htm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Здравствуй, детский сад.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275664" y="5086400"/>
            <a:ext cx="6916336" cy="17716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ГБДОУ детский сад №47</a:t>
            </a:r>
          </a:p>
          <a:p>
            <a:r>
              <a:rPr lang="ru-RU" sz="3200" b="1" dirty="0" smtClean="0"/>
              <a:t>Воспитатель: Никифорова Е.А.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325067004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200137"/>
            <a:ext cx="4332514" cy="12334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Ходит повар в колпаке</a:t>
            </a:r>
            <a:br>
              <a:rPr lang="ru-RU" dirty="0" smtClean="0"/>
            </a:br>
            <a:r>
              <a:rPr lang="ru-RU" dirty="0" smtClean="0"/>
              <a:t>С поварешкою в руке.</a:t>
            </a:r>
            <a:br>
              <a:rPr lang="ru-RU" dirty="0" smtClean="0"/>
            </a:br>
            <a:r>
              <a:rPr lang="ru-RU" dirty="0" smtClean="0"/>
              <a:t>Он готовит нам обед,</a:t>
            </a:r>
            <a:br>
              <a:rPr lang="ru-RU" dirty="0" smtClean="0"/>
            </a:br>
            <a:r>
              <a:rPr lang="ru-RU" dirty="0" smtClean="0"/>
              <a:t>Кашу, щи и винегрет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61314" y="971536"/>
            <a:ext cx="4332514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714956" y="184186"/>
            <a:ext cx="360618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За здоровьем деток медсестра следит.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Лечит без таблеток ангину и бронхит.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1026" name="Picture 2" descr="C:\Users\ADMIN\Desktop\depositphotos_31115189-Chef-stirring-a-pot-of-foaming-so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799" y="2841932"/>
            <a:ext cx="3690257" cy="4016068"/>
          </a:xfrm>
          <a:prstGeom prst="rect">
            <a:avLst/>
          </a:prstGeom>
          <a:noFill/>
        </p:spPr>
      </p:pic>
      <p:pic>
        <p:nvPicPr>
          <p:cNvPr id="1027" name="Picture 3" descr="C:\Users\ADMIN\Desktop\cbbfa841a39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7340" y="3162376"/>
            <a:ext cx="5226802" cy="36956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5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113" y="1200139"/>
            <a:ext cx="5921829" cy="1233424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Нам всем музыка нужна,</a:t>
            </a:r>
            <a:br>
              <a:rPr lang="ru-RU" sz="3200" dirty="0" smtClean="0"/>
            </a:br>
            <a:r>
              <a:rPr lang="ru-RU" sz="3200" dirty="0" smtClean="0"/>
              <a:t>Без нее ни как нельзя.</a:t>
            </a:r>
            <a:br>
              <a:rPr lang="ru-RU" sz="3200" dirty="0" smtClean="0"/>
            </a:br>
            <a:r>
              <a:rPr lang="ru-RU" sz="3200" dirty="0" smtClean="0"/>
              <a:t>По жизни с музыкой шагать</a:t>
            </a:r>
            <a:br>
              <a:rPr lang="ru-RU" sz="3200" dirty="0" smtClean="0"/>
            </a:br>
            <a:r>
              <a:rPr lang="ru-RU" sz="3200" dirty="0" smtClean="0"/>
              <a:t>Хотим и вам мы пожелать!</a:t>
            </a:r>
            <a:endParaRPr lang="ru-RU" sz="3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064828" y="938881"/>
            <a:ext cx="3864430" cy="1684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1" y="553724"/>
            <a:ext cx="60959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Со здоровьем все в порядке, </a:t>
            </a:r>
            <a:br>
              <a:rPr lang="ru-RU" sz="3200" dirty="0" smtClean="0">
                <a:latin typeface="+mj-lt"/>
              </a:rPr>
            </a:br>
            <a:r>
              <a:rPr lang="ru-RU" sz="3200" dirty="0" smtClean="0">
                <a:latin typeface="+mj-lt"/>
              </a:rPr>
              <a:t>Потому что по утрам </a:t>
            </a:r>
            <a:br>
              <a:rPr lang="ru-RU" sz="3200" dirty="0" smtClean="0">
                <a:latin typeface="+mj-lt"/>
              </a:rPr>
            </a:br>
            <a:r>
              <a:rPr lang="ru-RU" sz="3200" dirty="0" smtClean="0">
                <a:latin typeface="+mj-lt"/>
              </a:rPr>
              <a:t>В светлом зале на зарядке </a:t>
            </a:r>
            <a:br>
              <a:rPr lang="ru-RU" sz="3200" dirty="0" smtClean="0">
                <a:latin typeface="+mj-lt"/>
              </a:rPr>
            </a:br>
            <a:r>
              <a:rPr lang="ru-RU" sz="3200" dirty="0" smtClean="0">
                <a:latin typeface="+mj-lt"/>
              </a:rPr>
              <a:t>Быть не скучно малышам. </a:t>
            </a:r>
            <a:endParaRPr lang="ru-RU" sz="3200" dirty="0">
              <a:latin typeface="+mj-lt"/>
            </a:endParaRPr>
          </a:p>
        </p:txBody>
      </p:sp>
      <p:pic>
        <p:nvPicPr>
          <p:cNvPr id="28674" name="Picture 2" descr="C:\Users\ADMIN\Desktop\main_article24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3930" y="2328249"/>
            <a:ext cx="3315462" cy="4529751"/>
          </a:xfrm>
          <a:prstGeom prst="rect">
            <a:avLst/>
          </a:prstGeom>
          <a:noFill/>
        </p:spPr>
      </p:pic>
      <p:pic>
        <p:nvPicPr>
          <p:cNvPr id="28675" name="Picture 3" descr="C:\Users\ADMIN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2677" y="2575242"/>
            <a:ext cx="6760258" cy="292944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971" y="3028939"/>
            <a:ext cx="11713029" cy="12334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Детский сад весёлый, славный!</a:t>
            </a:r>
            <a:br>
              <a:rPr lang="ru-RU" dirty="0" smtClean="0"/>
            </a:br>
            <a:r>
              <a:rPr lang="ru-RU" dirty="0" smtClean="0"/>
              <a:t>Ну, а кто здесь самый главный?</a:t>
            </a:r>
            <a:br>
              <a:rPr lang="ru-RU" dirty="0" smtClean="0"/>
            </a:br>
            <a:r>
              <a:rPr lang="ru-RU" dirty="0" smtClean="0"/>
              <a:t>В кабинете кто сидит?</a:t>
            </a:r>
            <a:br>
              <a:rPr lang="ru-RU" dirty="0" smtClean="0"/>
            </a:br>
            <a:r>
              <a:rPr lang="ru-RU" dirty="0" smtClean="0"/>
              <a:t>Всеми кто руководит?</a:t>
            </a:r>
            <a:br>
              <a:rPr lang="ru-RU" dirty="0" smtClean="0"/>
            </a:br>
            <a:r>
              <a:rPr lang="ru-RU" dirty="0" smtClean="0"/>
              <a:t>Ночами не спящая,</a:t>
            </a:r>
            <a:br>
              <a:rPr lang="ru-RU" dirty="0" smtClean="0"/>
            </a:br>
            <a:r>
              <a:rPr lang="ru-RU" dirty="0" smtClean="0"/>
              <a:t>За бюджетом следящая,</a:t>
            </a:r>
            <a:br>
              <a:rPr lang="ru-RU" dirty="0" smtClean="0"/>
            </a:br>
            <a:r>
              <a:rPr lang="ru-RU" dirty="0" smtClean="0"/>
              <a:t>С мамами беседующая</a:t>
            </a:r>
            <a:br>
              <a:rPr lang="ru-RU" dirty="0" smtClean="0"/>
            </a:br>
            <a:r>
              <a:rPr lang="ru-RU" dirty="0" smtClean="0"/>
              <a:t>Добрая Заведующая! </a:t>
            </a:r>
            <a:endParaRPr lang="ru-RU" dirty="0"/>
          </a:p>
        </p:txBody>
      </p:sp>
      <p:pic>
        <p:nvPicPr>
          <p:cNvPr id="29698" name="Picture 2" descr="C:\Users\ADMIN\Desktop\ca209562fb16ef26723c2ca84528f2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5936" y="1560005"/>
            <a:ext cx="5846064" cy="52979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8058" y="4400539"/>
            <a:ext cx="9133730" cy="1233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Используемые ресурсы: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sz="2000" dirty="0" smtClean="0">
                <a:hlinkClick r:id="rId2"/>
              </a:rPr>
              <a:t>http://detskijsadik.ru/stihiprodetskijsad4.html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>
                <a:hlinkClick r:id="rId3"/>
              </a:rPr>
              <a:t>http://skyslogan.ru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>
                <a:hlinkClick r:id="rId4"/>
              </a:rPr>
              <a:t>http://zanimatika.narod.ru/Detsad.htm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>
                <a:hlinkClick r:id="rId5"/>
              </a:rPr>
              <a:t>http://allforchildren.ru/poetry/index_kindergarten.php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>
                <a:hlinkClick r:id="rId6"/>
              </a:rPr>
              <a:t>http://nsportal.ru/detskiy-sad/scenarii-prazdnikov/2014/02/09/stikhi-pro-detskiy-sad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>
                <a:hlinkClick r:id="rId7"/>
              </a:rPr>
              <a:t>http://www.maam.ru/detskijsad/konspekt-nod-nash-detskii-sad.html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7014920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1715" y="4933939"/>
            <a:ext cx="9133730" cy="1238261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Цель</a:t>
            </a:r>
            <a:r>
              <a:rPr lang="ru-RU" dirty="0" smtClean="0"/>
              <a:t>: знакомство с </a:t>
            </a:r>
            <a:r>
              <a:rPr lang="ru-RU" b="1" dirty="0" smtClean="0"/>
              <a:t>детским садом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u="sng" dirty="0" smtClean="0"/>
              <a:t>Образовательные задачи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- объяснить детям, что в </a:t>
            </a:r>
            <a:r>
              <a:rPr lang="ru-RU" b="1" dirty="0" smtClean="0"/>
              <a:t>детском саду есть взрослые</a:t>
            </a:r>
            <a:r>
              <a:rPr lang="ru-RU" dirty="0" smtClean="0"/>
              <a:t>, которые заботятся о них;</a:t>
            </a:r>
            <a:br>
              <a:rPr lang="ru-RU" dirty="0" smtClean="0"/>
            </a:br>
            <a:r>
              <a:rPr lang="ru-RU" dirty="0" smtClean="0"/>
              <a:t>- обобщить знания детей о профессиях сотрудников </a:t>
            </a:r>
            <a:r>
              <a:rPr lang="ru-RU" b="1" dirty="0" smtClean="0"/>
              <a:t>детского сада </a:t>
            </a:r>
            <a:r>
              <a:rPr lang="ru-RU" i="1" dirty="0" smtClean="0"/>
              <a:t>(повара, медицинской сестры)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u="sng" dirty="0" smtClean="0"/>
              <a:t>Воспитательные задачи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- воспитывать уважение к труду взрослых;</a:t>
            </a:r>
            <a:br>
              <a:rPr lang="ru-RU" dirty="0" smtClean="0"/>
            </a:br>
            <a:r>
              <a:rPr lang="ru-RU" dirty="0" smtClean="0"/>
              <a:t>- продолжать формировать положительное отношение к </a:t>
            </a:r>
            <a:r>
              <a:rPr lang="ru-RU" b="1" dirty="0" smtClean="0"/>
              <a:t>детскому саду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u="sng" dirty="0" smtClean="0"/>
              <a:t>Развивающие задачи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- развивать положительные эмоции у детей.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524000" y="78909"/>
            <a:ext cx="9133730" cy="186963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 мамой я из дома вышла,</a:t>
            </a:r>
            <a:br>
              <a:rPr lang="ru-RU" dirty="0" smtClean="0"/>
            </a:br>
            <a:r>
              <a:rPr lang="ru-RU" dirty="0" smtClean="0"/>
              <a:t>Мне навстречу Саша с Мишей.</a:t>
            </a:r>
            <a:br>
              <a:rPr lang="ru-RU" dirty="0" smtClean="0"/>
            </a:br>
            <a:r>
              <a:rPr lang="ru-RU" dirty="0" smtClean="0"/>
              <a:t>«Ты на дачу?» – говорят.</a:t>
            </a:r>
            <a:br>
              <a:rPr lang="ru-RU" dirty="0" smtClean="0"/>
            </a:br>
            <a:r>
              <a:rPr lang="ru-RU" dirty="0" smtClean="0"/>
              <a:t>Отвечаю: «В </a:t>
            </a:r>
            <a:r>
              <a:rPr lang="ru-RU" b="1" dirty="0" smtClean="0"/>
              <a:t>детский сад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13314" name="Picture 2" descr="C:\Users\ADMIN\Desktop\Skazki-dlya-adaptacii-rebenka-k-detskomu-sadu-sadik-zernyshko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1777" y="1985423"/>
            <a:ext cx="4903221" cy="48725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0386622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09"/>
            <a:ext cx="9133730" cy="185874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 на дачу и не в гости – </a:t>
            </a:r>
            <a:br>
              <a:rPr lang="ru-RU" dirty="0" smtClean="0"/>
            </a:br>
            <a:r>
              <a:rPr lang="ru-RU" dirty="0" smtClean="0"/>
              <a:t>Я сегодня стала взрослой.</a:t>
            </a:r>
            <a:br>
              <a:rPr lang="ru-RU" dirty="0" smtClean="0"/>
            </a:br>
            <a:r>
              <a:rPr lang="ru-RU" dirty="0" smtClean="0"/>
              <a:t>В самый главный день в году</a:t>
            </a:r>
            <a:br>
              <a:rPr lang="ru-RU" dirty="0" smtClean="0"/>
            </a:br>
            <a:r>
              <a:rPr lang="ru-RU" dirty="0" smtClean="0"/>
              <a:t>В группу младшую иду!</a:t>
            </a:r>
            <a:endParaRPr lang="ru-RU" dirty="0"/>
          </a:p>
        </p:txBody>
      </p:sp>
      <p:pic>
        <p:nvPicPr>
          <p:cNvPr id="12289" name="Picture 1" descr="C:\Users\ADMIN\Desktop\skachannye-fajl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8509" y="1897811"/>
            <a:ext cx="5255979" cy="49601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5460610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09"/>
            <a:ext cx="9133730" cy="171723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Там найду себе подружку,</a:t>
            </a:r>
            <a:br>
              <a:rPr lang="ru-RU" dirty="0" smtClean="0"/>
            </a:br>
            <a:r>
              <a:rPr lang="ru-RU" dirty="0" smtClean="0"/>
              <a:t>Чтобы с ней играть в игрушки,</a:t>
            </a:r>
            <a:br>
              <a:rPr lang="ru-RU" dirty="0" smtClean="0"/>
            </a:br>
            <a:r>
              <a:rPr lang="ru-RU" dirty="0" smtClean="0"/>
              <a:t>В тихий час ложиться спать,</a:t>
            </a:r>
            <a:br>
              <a:rPr lang="ru-RU" dirty="0" smtClean="0"/>
            </a:br>
            <a:r>
              <a:rPr lang="ru-RU" dirty="0" smtClean="0"/>
              <a:t>А потом опять играть.</a:t>
            </a:r>
            <a:endParaRPr lang="ru-RU" dirty="0"/>
          </a:p>
        </p:txBody>
      </p:sp>
      <p:pic>
        <p:nvPicPr>
          <p:cNvPr id="11265" name="Picture 1" descr="C:\Users\ADMIN\Desktop\857769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5071" y="1818095"/>
            <a:ext cx="5244861" cy="3797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027057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Каждый день карандашами</a:t>
            </a:r>
            <a:br>
              <a:rPr lang="ru-RU" dirty="0" smtClean="0"/>
            </a:br>
            <a:r>
              <a:rPr lang="ru-RU" dirty="0" smtClean="0"/>
              <a:t>Рисовать подарки маме –</a:t>
            </a:r>
            <a:endParaRPr lang="ru-RU" dirty="0"/>
          </a:p>
        </p:txBody>
      </p:sp>
      <p:pic>
        <p:nvPicPr>
          <p:cNvPr id="10241" name="Picture 1" descr="C:\Users\ADMIN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7968" y="1519169"/>
            <a:ext cx="5463276" cy="40974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6402535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4256" y="0"/>
            <a:ext cx="9144001" cy="1981200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dirty="0" smtClean="0"/>
              <a:t>Много разных дел в саду…</a:t>
            </a:r>
            <a:br>
              <a:rPr lang="ru-RU" sz="3600" dirty="0" smtClean="0"/>
            </a:br>
            <a:r>
              <a:rPr lang="ru-RU" sz="3600" dirty="0" smtClean="0"/>
              <a:t>Извините, я пойду.</a:t>
            </a:r>
            <a:br>
              <a:rPr lang="ru-RU" sz="3600" dirty="0" smtClean="0"/>
            </a:br>
            <a:r>
              <a:rPr lang="ru-RU" sz="3600" dirty="0" smtClean="0"/>
              <a:t>Мне опаздывать нельзя,</a:t>
            </a:r>
            <a:br>
              <a:rPr lang="ru-RU" sz="3600" dirty="0" smtClean="0"/>
            </a:br>
            <a:r>
              <a:rPr lang="ru-RU" sz="3600" dirty="0" smtClean="0"/>
              <a:t>До свидания, друзья!»</a:t>
            </a:r>
            <a:endParaRPr lang="ru-RU" sz="3400" dirty="0"/>
          </a:p>
        </p:txBody>
      </p:sp>
      <p:pic>
        <p:nvPicPr>
          <p:cNvPr id="9217" name="Picture 1" descr="C:\Users\ADMIN\Desktop\550445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1629" y="2264229"/>
            <a:ext cx="4028835" cy="40288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112903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005681"/>
            <a:ext cx="4767943" cy="311060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В детский сад приходят дети, чтобы дружными расти,</a:t>
            </a:r>
            <a:br>
              <a:rPr lang="ru-RU" sz="2800" dirty="0" smtClean="0"/>
            </a:br>
            <a:r>
              <a:rPr lang="ru-RU" sz="2800" dirty="0" smtClean="0"/>
              <a:t>Чтобы знали всё на свете, и на свете всё смогли.</a:t>
            </a:r>
            <a:br>
              <a:rPr lang="ru-RU" sz="2800" dirty="0" smtClean="0"/>
            </a:br>
            <a:r>
              <a:rPr lang="ru-RU" sz="2800" dirty="0" smtClean="0"/>
              <a:t>Кто же детям здесь поможет рисовать, лепить, играть?</a:t>
            </a:r>
            <a:br>
              <a:rPr lang="ru-RU" sz="2800" dirty="0" smtClean="0"/>
            </a:br>
            <a:r>
              <a:rPr lang="ru-RU" sz="2800" dirty="0" smtClean="0"/>
              <a:t>Кто покормит и уложит на кроватке тихо спать?</a:t>
            </a:r>
            <a:br>
              <a:rPr lang="ru-RU" sz="2800" dirty="0" smtClean="0"/>
            </a:br>
            <a:r>
              <a:rPr lang="ru-RU" sz="2800" dirty="0" smtClean="0"/>
              <a:t>С кем для мам подарки клеим, дружно встанем в хоровод?</a:t>
            </a:r>
            <a:br>
              <a:rPr lang="ru-RU" sz="2800" dirty="0" smtClean="0"/>
            </a:br>
            <a:r>
              <a:rPr lang="ru-RU" sz="2800" dirty="0" smtClean="0"/>
              <a:t>Кто заменит детям маму, пока мама не придёт?</a:t>
            </a:r>
            <a:br>
              <a:rPr lang="ru-RU" sz="2800" dirty="0" smtClean="0"/>
            </a:br>
            <a:r>
              <a:rPr lang="ru-RU" sz="2400" i="1" dirty="0" smtClean="0"/>
              <a:t>(Воспитатель)</a:t>
            </a:r>
            <a:endParaRPr lang="ru-RU" sz="2800" dirty="0"/>
          </a:p>
        </p:txBody>
      </p:sp>
      <p:pic>
        <p:nvPicPr>
          <p:cNvPr id="8193" name="Picture 1" descr="C:\Users\ADMIN\Desktop\14985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8473" y="0"/>
            <a:ext cx="6723528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50607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4514" y="2354025"/>
            <a:ext cx="4582886" cy="1233424"/>
          </a:xfrm>
        </p:spPr>
        <p:txBody>
          <a:bodyPr>
            <a:noAutofit/>
          </a:bodyPr>
          <a:lstStyle/>
          <a:p>
            <a:r>
              <a:rPr lang="ru-RU" sz="2800" dirty="0" smtClean="0"/>
              <a:t>С зорьки ясной, до темна</a:t>
            </a:r>
            <a:br>
              <a:rPr lang="ru-RU" sz="2800" dirty="0" smtClean="0"/>
            </a:br>
            <a:r>
              <a:rPr lang="ru-RU" sz="2800" dirty="0" smtClean="0"/>
              <a:t>В нашем садике она.</a:t>
            </a:r>
            <a:br>
              <a:rPr lang="ru-RU" sz="2800" dirty="0" smtClean="0"/>
            </a:br>
            <a:r>
              <a:rPr lang="ru-RU" sz="2800" dirty="0" smtClean="0"/>
              <a:t>Кто обед нам принесет</a:t>
            </a:r>
            <a:br>
              <a:rPr lang="ru-RU" sz="2800" dirty="0" smtClean="0"/>
            </a:br>
            <a:r>
              <a:rPr lang="ru-RU" sz="2800" dirty="0" smtClean="0"/>
              <a:t>И посуду приберет?</a:t>
            </a:r>
            <a:br>
              <a:rPr lang="ru-RU" sz="2800" dirty="0" smtClean="0"/>
            </a:br>
            <a:r>
              <a:rPr lang="ru-RU" sz="2800" dirty="0" smtClean="0"/>
              <a:t>Нашей группы нету краше</a:t>
            </a:r>
            <a:br>
              <a:rPr lang="ru-RU" sz="2800" dirty="0" smtClean="0"/>
            </a:br>
            <a:r>
              <a:rPr lang="ru-RU" sz="2800" dirty="0" smtClean="0"/>
              <a:t>Чисто и светло вокруг!</a:t>
            </a:r>
            <a:br>
              <a:rPr lang="ru-RU" sz="2800" dirty="0" smtClean="0"/>
            </a:br>
            <a:r>
              <a:rPr lang="ru-RU" sz="2800" dirty="0" smtClean="0"/>
              <a:t>Может быть у няни нашей,</a:t>
            </a:r>
            <a:br>
              <a:rPr lang="ru-RU" sz="2800" dirty="0" smtClean="0"/>
            </a:br>
            <a:r>
              <a:rPr lang="ru-RU" sz="2800" dirty="0" smtClean="0"/>
              <a:t>И не две, а десять рук?</a:t>
            </a:r>
            <a:endParaRPr lang="ru-RU" sz="2800" dirty="0"/>
          </a:p>
        </p:txBody>
      </p:sp>
      <p:pic>
        <p:nvPicPr>
          <p:cNvPr id="2049" name="Picture 1" descr="C:\Users\ADMIN\Desktop\kusha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7940" y="2173711"/>
            <a:ext cx="6464060" cy="468428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Снова в школу 16x9">
  <a:themeElements>
    <a:clrScheme name="Снова_в_школу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f583bd66513a361a730282b6a794e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1151cf538834e171094e4faaf2d7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9FA0BEA-B978-4185-B5FE-510E7CB4279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3499855-99AB-4465-B565-0721630013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106C84-672D-42B4-8E56-A8A6BCFA54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108</Words>
  <Application>Microsoft Office PowerPoint</Application>
  <PresentationFormat>Произвольный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Снова в школу 16x9</vt:lpstr>
      <vt:lpstr>Здравствуй, детский сад.</vt:lpstr>
      <vt:lpstr>Цель: знакомство с детским садом. Образовательные задачи: - объяснить детям, что в детском саду есть взрослые, которые заботятся о них; - обобщить знания детей о профессиях сотрудников детского сада (повара, медицинской сестры). Воспитательные задачи: - воспитывать уважение к труду взрослых; - продолжать формировать положительное отношение к детскому саду. Развивающие задачи: - развивать положительные эмоции у детей. </vt:lpstr>
      <vt:lpstr>С мамой я из дома вышла, Мне навстречу Саша с Мишей. «Ты на дачу?» – говорят. Отвечаю: «В детский сад!</vt:lpstr>
      <vt:lpstr>Не на дачу и не в гости –  Я сегодня стала взрослой. В самый главный день в году В группу младшую иду!</vt:lpstr>
      <vt:lpstr>Там найду себе подружку, Чтобы с ней играть в игрушки, В тихий час ложиться спать, А потом опять играть.</vt:lpstr>
      <vt:lpstr>Каждый день карандашами Рисовать подарки маме –</vt:lpstr>
      <vt:lpstr>Много разных дел в саду… Извините, я пойду. Мне опаздывать нельзя, До свидания, друзья!»</vt:lpstr>
      <vt:lpstr>В детский сад приходят дети, чтобы дружными расти, Чтобы знали всё на свете, и на свете всё смогли. Кто же детям здесь поможет рисовать, лепить, играть? Кто покормит и уложит на кроватке тихо спать? С кем для мам подарки клеим, дружно встанем в хоровод? Кто заменит детям маму, пока мама не придёт? (Воспитатель)</vt:lpstr>
      <vt:lpstr>С зорьки ясной, до темна В нашем садике она. Кто обед нам принесет И посуду приберет? Нашей группы нету краше Чисто и светло вокруг! Может быть у няни нашей, И не две, а десять рук?</vt:lpstr>
      <vt:lpstr>Ходит повар в колпаке С поварешкою в руке. Он готовит нам обед, Кашу, щи и винегрет</vt:lpstr>
      <vt:lpstr>Нам всем музыка нужна, Без нее ни как нельзя. По жизни с музыкой шагать Хотим и вам мы пожелать!</vt:lpstr>
      <vt:lpstr>Детский сад весёлый, славный! Ну, а кто здесь самый главный? В кабинете кто сидит? Всеми кто руководит? Ночами не спящая, За бюджетом следящая, С мамами беседующая Добрая Заведующая! </vt:lpstr>
      <vt:lpstr>Используемые ресурсы:    http://detskijsadik.ru/stihiprodetskijsad4.html  http://skyslogan.ru  http://zanimatika.narod.ru/Detsad.htm  http://allforchildren.ru/poetry/index_kindergarten.php  http://nsportal.ru/detskiy-sad/scenarii-prazdnikov/2014/02/09/stikhi-pro-detskiy-sad  http://www.maam.ru/detskijsad/konspekt-nod-nash-detskii-sad.html 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2013-07-31T01:43:24Z</dcterms:created>
  <dcterms:modified xsi:type="dcterms:W3CDTF">2016-11-30T05:45:05Z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</Properties>
</file>