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B430F8-4169-4767-AC55-585340339747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36BA4C-4AB6-47BF-822A-C4D5BAA73B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B430F8-4169-4767-AC55-585340339747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36BA4C-4AB6-47BF-822A-C4D5BAA73B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B430F8-4169-4767-AC55-585340339747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36BA4C-4AB6-47BF-822A-C4D5BAA73B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B430F8-4169-4767-AC55-585340339747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36BA4C-4AB6-47BF-822A-C4D5BAA73B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B430F8-4169-4767-AC55-585340339747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36BA4C-4AB6-47BF-822A-C4D5BAA73B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B430F8-4169-4767-AC55-585340339747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36BA4C-4AB6-47BF-822A-C4D5BAA73B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B430F8-4169-4767-AC55-585340339747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36BA4C-4AB6-47BF-822A-C4D5BAA73B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B430F8-4169-4767-AC55-585340339747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36BA4C-4AB6-47BF-822A-C4D5BAA73B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B430F8-4169-4767-AC55-585340339747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36BA4C-4AB6-47BF-822A-C4D5BAA73B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B430F8-4169-4767-AC55-585340339747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36BA4C-4AB6-47BF-822A-C4D5BAA73B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BB430F8-4169-4767-AC55-585340339747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AB36BA4C-4AB6-47BF-822A-C4D5BAA73B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BB430F8-4169-4767-AC55-585340339747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AB36BA4C-4AB6-47BF-822A-C4D5BAA73B9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ru.wikipedia.org/wiki/%D0%9E%D1%82%D0%B4%D1%8B%D1%85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714357"/>
            <a:ext cx="7743852" cy="2886094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Переутомление</a:t>
            </a:r>
            <a:r>
              <a:rPr lang="ru-RU" sz="2800" dirty="0" smtClean="0"/>
              <a:t> </a:t>
            </a:r>
            <a:r>
              <a:rPr lang="ru-RU" sz="2000" dirty="0" smtClean="0"/>
              <a:t>— функциональное нарушение работы организма, состояние, возникающее вследствие долгого отсутствия </a:t>
            </a:r>
            <a:r>
              <a:rPr lang="ru-RU" sz="2000" dirty="0" smtClean="0">
                <a:hlinkClick r:id="rId2" tooltip="Отдых"/>
              </a:rPr>
              <a:t>отдыха</a:t>
            </a:r>
            <a:r>
              <a:rPr lang="ru-RU" sz="2000" dirty="0" smtClean="0"/>
              <a:t> организма человека. Характерные симптомы: Отсутствие желания сна как такового, пониженная реакция, покраснение глазного яблока, отеки лицевой части, изменение цвета кожи лица, тошнота, рвота, обморок, дискомфорт, нервозность, аллергические реакции…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7554" y="3143248"/>
            <a:ext cx="5072098" cy="342902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влада\Desktop\safetoys_w273_h17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3131322"/>
            <a:ext cx="5072098" cy="341429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778674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питание было регулярным и полноценным. </a:t>
            </a:r>
            <a:r>
              <a:rPr lang="ru-RU" sz="2800" dirty="0" smtClean="0"/>
              <a:t>. В рационе питания обязательно должны присутствовать свежие овощи и фрукты, пища должна содержать также растительные и животные жиры. Уменьшите потребление сладостей и полуфабрикатов. Исключите продукты, содержащие консерванты, вещества «идентичные натуральным», красители…</a:t>
            </a:r>
            <a:endParaRPr lang="ru-RU" sz="2800" dirty="0"/>
          </a:p>
        </p:txBody>
      </p:sp>
      <p:pic>
        <p:nvPicPr>
          <p:cNvPr id="5122" name="Picture 2" descr="C:\Users\влада\Desktop\chem-v-kaluge-zanyat-rebenka-letom-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3857628"/>
            <a:ext cx="3150967" cy="3000372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642910" y="714355"/>
            <a:ext cx="792961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88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У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меньшите время пребывания перед телевизором и компьютером.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Постоянное напряжение зрительных анализаторов, вредные излучения от техники, не дадут ребенку отдохнуть и расслабиться. Особенно избегайте просмотра программ не соответствующих возрасту детей. Такие передачи и фильмы могут усугубить психологическое напряжение ребенка. </a:t>
            </a:r>
          </a:p>
        </p:txBody>
      </p:sp>
      <p:pic>
        <p:nvPicPr>
          <p:cNvPr id="6147" name="Picture 3" descr="C:\Users\влада\Desktop\boyt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3357562"/>
            <a:ext cx="4000528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357167"/>
            <a:ext cx="600079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u="sng" dirty="0" smtClean="0"/>
              <a:t>А самое главное: РЕБЕНКУ  НУЖНЫ :</a:t>
            </a:r>
          </a:p>
          <a:p>
            <a:r>
              <a:rPr lang="ru-RU" sz="4000" dirty="0" smtClean="0"/>
              <a:t>ваша любовь, внимание, забота и искренний интерес!!</a:t>
            </a:r>
            <a:endParaRPr lang="ru-RU" dirty="0"/>
          </a:p>
        </p:txBody>
      </p:sp>
      <p:pic>
        <p:nvPicPr>
          <p:cNvPr id="24578" name="Picture 2" descr="C:\Users\влада\Desktop\10_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3254" y="2786058"/>
            <a:ext cx="5129038" cy="385765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428604"/>
            <a:ext cx="807249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Если спросить взрослого человека: "Как тебе живется?" То в большинстве честных ответах будет звучать тревога и озабоченность. Можно будет услышать: "Навалилось много проблем, загоняли на работе, не продохнуть, все валится как снежный ком… и в том же духе". И это у взрослого человека, который за свою жизнь уже смог выработать реакции на воздействия внешнего мира. </a:t>
            </a:r>
            <a:endParaRPr lang="ru-RU" sz="3600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500042"/>
            <a:ext cx="6215106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А как тяжело приходиться нашим детям. На них вываливается поток информации обучающей программы, которую необходимо запомнить, усвоить, научиться применять на практике. К этому добавляется многочасовое просиживание перед телевизором и компьютером. А также не простые взаимоотношения со сверстниками. Все это приводит к длительному переутомлению, которое неминуемо ведет к развитию синдрома хронической усталости (СХУ). </a:t>
            </a:r>
            <a:endParaRPr lang="ru-RU" sz="2800" dirty="0"/>
          </a:p>
        </p:txBody>
      </p:sp>
      <p:pic>
        <p:nvPicPr>
          <p:cNvPr id="1026" name="Picture 2" descr="C:\Users\влада\Desktop\medi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21856" y="1428736"/>
            <a:ext cx="2450407" cy="378621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85728"/>
            <a:ext cx="492922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Ведь практически каждый ребенок испытывает переутомление и перенапряжение всех жизненных процессов на фоне нагрузок, превышающих допустимые пределы, особенно в так называемые критические возрастные периоды: 6-7 лет</a:t>
            </a:r>
            <a:endParaRPr lang="ru-RU" sz="3200" dirty="0"/>
          </a:p>
        </p:txBody>
      </p:sp>
      <p:pic>
        <p:nvPicPr>
          <p:cNvPr id="9217" name="Picture 1" descr="C:\Users\влада\Desktop\36172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571480"/>
            <a:ext cx="3308655" cy="492922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428604"/>
            <a:ext cx="8358246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u="sng" dirty="0" smtClean="0"/>
              <a:t>Наиболее частые симптомы усталости у детей:</a:t>
            </a:r>
            <a:r>
              <a:rPr lang="ru-RU" sz="3200" i="1" u="sng" dirty="0" smtClean="0"/>
              <a:t> </a:t>
            </a:r>
          </a:p>
          <a:p>
            <a:r>
              <a:rPr lang="ru-RU" sz="2400" dirty="0" smtClean="0"/>
              <a:t>-Капризность, повышенная двигательная активность, </a:t>
            </a:r>
          </a:p>
          <a:p>
            <a:r>
              <a:rPr lang="ru-RU" sz="2400" dirty="0" smtClean="0"/>
              <a:t>-плаксивость особенно во второй половине дня. </a:t>
            </a:r>
          </a:p>
          <a:p>
            <a:r>
              <a:rPr lang="ru-RU" sz="2400" dirty="0" smtClean="0"/>
              <a:t>Нередко дети не переносят даже незначительное эмоциональное напряжение, быстро истощаются, становятся вялыми, огорчаются из-за любого пустяка, начинают плакать при малейшей неудаче. </a:t>
            </a:r>
          </a:p>
          <a:p>
            <a:r>
              <a:rPr lang="ru-RU" sz="2400" dirty="0" smtClean="0"/>
              <a:t>-Нарушается сон, он становится поверхностным, тревожным, неглубоким. </a:t>
            </a:r>
          </a:p>
          <a:p>
            <a:r>
              <a:rPr lang="ru-RU" sz="2400" dirty="0" smtClean="0"/>
              <a:t>-Головная боль, </a:t>
            </a:r>
            <a:r>
              <a:rPr lang="ru-RU" sz="2400" dirty="0" err="1" smtClean="0"/>
              <a:t>метеонеустойчивость</a:t>
            </a:r>
            <a:r>
              <a:rPr lang="ru-RU" sz="2400" dirty="0" smtClean="0"/>
              <a:t>, плохая переносимость транспорта. </a:t>
            </a:r>
          </a:p>
          <a:p>
            <a:r>
              <a:rPr lang="ru-RU" sz="2400" dirty="0" smtClean="0"/>
              <a:t>- Обострение аллергических реакций.</a:t>
            </a:r>
          </a:p>
          <a:p>
            <a:r>
              <a:rPr lang="ru-RU" sz="2400" i="1" u="sng" dirty="0" smtClean="0"/>
              <a:t>И самое главное, переутомление в конечном итоге сказывается на поведении ребенка, его работоспособности, концентрации внимания, усвоении информации.</a:t>
            </a:r>
            <a:endParaRPr lang="ru-RU" sz="2400" i="1" u="sng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71736" y="1928802"/>
            <a:ext cx="628654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К сожалению, многие взрослые не понимают, а иногда и не замечают изменения в поведении детей. У многих родителей такие дети вызывают раздражение, их считают капризными, непослушными, к ним начинают применять строгие воспитательные меры. Между тем, необходимо разобраться, не связано ли такое поведение с переутомлением, с завышенными требованиями, которые предъявляют к ребенку взрослые…</a:t>
            </a:r>
            <a:endParaRPr lang="ru-RU" sz="2400" dirty="0"/>
          </a:p>
        </p:txBody>
      </p:sp>
      <p:pic>
        <p:nvPicPr>
          <p:cNvPr id="2050" name="Picture 2" descr="C:\Users\влада\Desktop\big_44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3785"/>
            <a:ext cx="2363226" cy="3858158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357166"/>
            <a:ext cx="864399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u="sng" dirty="0" smtClean="0"/>
              <a:t>Несколько советов родителям по психологии ребенка</a:t>
            </a:r>
            <a:r>
              <a:rPr lang="ru-RU" sz="2400" b="1" dirty="0" smtClean="0"/>
              <a:t>:</a:t>
            </a:r>
            <a:r>
              <a:rPr lang="ru-RU" sz="2400" dirty="0" smtClean="0"/>
              <a:t> Любите и принимайте своего ребенка таким, какой он есть. </a:t>
            </a:r>
          </a:p>
          <a:p>
            <a:r>
              <a:rPr lang="ru-RU" sz="2400" dirty="0" smtClean="0"/>
              <a:t>-Стремитесь понимать поступки ребенка. </a:t>
            </a:r>
          </a:p>
          <a:p>
            <a:r>
              <a:rPr lang="ru-RU" sz="2400" dirty="0" smtClean="0"/>
              <a:t>-Старайтесь не подавлять личность ребенка, следуйте принципу сотрудничества. </a:t>
            </a:r>
          </a:p>
          <a:p>
            <a:r>
              <a:rPr lang="ru-RU" sz="2400" dirty="0" smtClean="0"/>
              <a:t>-Не прибегайте к строгим мерам воздействия, не выяснив причину поведения ребенка. Время от времени позволяйте ребенку "выпустить пар". </a:t>
            </a:r>
          </a:p>
          <a:p>
            <a:r>
              <a:rPr lang="ru-RU" sz="2400" dirty="0" smtClean="0"/>
              <a:t>-Адекватно оценивайте возможности ребенка и его состояние здоровья. </a:t>
            </a:r>
          </a:p>
          <a:p>
            <a:r>
              <a:rPr lang="ru-RU" sz="2400" dirty="0" smtClean="0"/>
              <a:t>-Будьте спокойными: раздраженный или агрессивно настроенный родитель – плохой воспитатель. </a:t>
            </a:r>
          </a:p>
          <a:p>
            <a:r>
              <a:rPr lang="ru-RU" sz="2400" dirty="0" smtClean="0"/>
              <a:t>Помните, что Ваш ребенок вовсе не должен следовать Вашим советам</a:t>
            </a:r>
          </a:p>
          <a:p>
            <a:r>
              <a:rPr lang="ru-RU" sz="2400" dirty="0" smtClean="0"/>
              <a:t>-Не подвергайте его чрезмерным учебным нагрузкам!</a:t>
            </a:r>
            <a:endParaRPr lang="ru-RU" sz="24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0"/>
            <a:ext cx="6357966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Обеспечьте ребенку нормальный здоровый сон. </a:t>
            </a:r>
            <a:r>
              <a:rPr lang="ru-RU" sz="2800" dirty="0" smtClean="0"/>
              <a:t>Большинству детей необходимо </a:t>
            </a:r>
            <a:r>
              <a:rPr lang="ru-RU" sz="4400" dirty="0" smtClean="0"/>
              <a:t>8-10</a:t>
            </a:r>
            <a:r>
              <a:rPr lang="ru-RU" sz="2800" dirty="0" smtClean="0"/>
              <a:t> часов полноценного сна. Если есть возможность, организуйте не продолжительный дневной сон ребенку</a:t>
            </a:r>
            <a:endParaRPr lang="ru-RU" sz="2800" dirty="0"/>
          </a:p>
        </p:txBody>
      </p:sp>
      <p:pic>
        <p:nvPicPr>
          <p:cNvPr id="3080" name="Picture 8" descr="C:\Users\влада\Desktop\2613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2928934"/>
            <a:ext cx="6000792" cy="385867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214291"/>
            <a:ext cx="535785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В ОБУЧЕНИИ НЕОБХОДИМО : чередовать интенсивные занятия с кратковременными перерывами. </a:t>
            </a:r>
            <a:r>
              <a:rPr lang="ru-RU" sz="2400" dirty="0" smtClean="0"/>
              <a:t>После 25 минут занятий обязателен 15 минутный перерыв со сменой рода деятельности. В эти 15 минут ребенок может поиграть, подвигаться. В распорядке дня обязательно отводится  время для прогулок на свежем воздухе.( 2.5 до 4 часов) Постарайтесь больше времени проводить с ребенком, вникая в его интересы и проблемы. </a:t>
            </a:r>
            <a:endParaRPr lang="ru-RU" sz="2400" dirty="0"/>
          </a:p>
        </p:txBody>
      </p:sp>
      <p:pic>
        <p:nvPicPr>
          <p:cNvPr id="4098" name="Picture 2" descr="C:\Users\влада\Desktop\722257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2285992"/>
            <a:ext cx="3571900" cy="4214842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72</TotalTime>
  <Words>618</Words>
  <Application>Microsoft Office PowerPoint</Application>
  <PresentationFormat>Экран (4:3)</PresentationFormat>
  <Paragraphs>27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Метро</vt:lpstr>
      <vt:lpstr>Переутомление — функциональное нарушение работы организма, состояние, возникающее вследствие долгого отсутствия отдыха организма человека. Характерные симптомы: Отсутствие желания сна как такового, пониженная реакция, покраснение глазного яблока, отеки лицевой части, изменение цвета кожи лица, тошнота, рвота, обморок, дискомфорт, нервозность, аллергические реакции…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Переутомление — функциональное нарушение работы организма, состояние, возникающее вследствие долгого отсутствия отдыха организма человека. Характерные симптомы: Отсутствие желания сна как такового, пониженная реакция, покраснение глазного яблока, отеки лицевой части, изменение цвета кожи лица, тошнота, рвота, обморок, дискомфорт, нервозность, аллергические реакции…</dc:title>
  <dc:creator>влада</dc:creator>
  <cp:lastModifiedBy>ДС2498</cp:lastModifiedBy>
  <cp:revision>11</cp:revision>
  <dcterms:created xsi:type="dcterms:W3CDTF">2010-10-13T11:43:44Z</dcterms:created>
  <dcterms:modified xsi:type="dcterms:W3CDTF">2016-11-29T11:58:39Z</dcterms:modified>
</cp:coreProperties>
</file>