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6" r:id="rId3"/>
    <p:sldId id="267" r:id="rId4"/>
    <p:sldId id="274" r:id="rId5"/>
    <p:sldId id="268" r:id="rId6"/>
    <p:sldId id="265" r:id="rId7"/>
    <p:sldId id="277" r:id="rId8"/>
    <p:sldId id="278" r:id="rId9"/>
    <p:sldId id="270" r:id="rId10"/>
    <p:sldId id="279" r:id="rId11"/>
    <p:sldId id="280" r:id="rId12"/>
    <p:sldId id="281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3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3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52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82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13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62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23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62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15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84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13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80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86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206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047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932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048" y="2607047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80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1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2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95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69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59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8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0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4297-6D1D-4EAF-ACD8-18BC16ECFCA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60323-501B-4C2D-8BB0-D589A099AB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erver.audiopedia.su:8888/staroeradio/images/pics/001471s.jpg" TargetMode="External"/><Relationship Id="rId7" Type="http://schemas.openxmlformats.org/officeDocument/2006/relationships/hyperlink" Target="http://royallib.ru/data/images/76/cover_7665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royallib.ru/data/images/253/cover_253598.jpg" TargetMode="External"/><Relationship Id="rId5" Type="http://schemas.openxmlformats.org/officeDocument/2006/relationships/hyperlink" Target="http://www.knigonosha.net/uploads/posts/online/knigonosha.net_18815.jpg" TargetMode="External"/><Relationship Id="rId4" Type="http://schemas.openxmlformats.org/officeDocument/2006/relationships/hyperlink" Target="http://bovasan.narod.ru/photo1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65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6564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057791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3"/>
                </a:solidFill>
              </a:rPr>
              <a:t>Тема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3966" y="2967335"/>
            <a:ext cx="81160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Дразнить- нехорошо!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9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6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64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323850" y="1196975"/>
            <a:ext cx="84963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</a:rPr>
              <a:t>1 гр. - </a:t>
            </a:r>
            <a:r>
              <a:rPr lang="ru-RU" sz="3200" b="1" dirty="0">
                <a:latin typeface="Times New Roman" pitchFamily="18" charset="0"/>
              </a:rPr>
              <a:t>Кто изображен на иллюстрации?</a:t>
            </a:r>
          </a:p>
          <a:p>
            <a:r>
              <a:rPr lang="ru-RU" sz="3200" dirty="0" smtClean="0">
                <a:latin typeface="Times New Roman" pitchFamily="18" charset="0"/>
              </a:rPr>
              <a:t>. </a:t>
            </a:r>
            <a:r>
              <a:rPr lang="ru-RU" sz="3200" dirty="0">
                <a:latin typeface="Times New Roman" pitchFamily="18" charset="0"/>
              </a:rPr>
              <a:t>– </a:t>
            </a:r>
            <a:r>
              <a:rPr lang="ru-RU" sz="3200" b="1" dirty="0">
                <a:solidFill>
                  <a:srgbClr val="FF9900"/>
                </a:solidFill>
                <a:latin typeface="Times New Roman" pitchFamily="18" charset="0"/>
              </a:rPr>
              <a:t>Как художник нарисовал маму? </a:t>
            </a:r>
          </a:p>
          <a:p>
            <a:r>
              <a:rPr lang="ru-RU" sz="3200" dirty="0" smtClean="0">
                <a:latin typeface="Times New Roman" pitchFamily="18" charset="0"/>
              </a:rPr>
              <a:t>2 </a:t>
            </a:r>
            <a:r>
              <a:rPr lang="ru-RU" sz="3200" dirty="0">
                <a:latin typeface="Times New Roman" pitchFamily="18" charset="0"/>
              </a:rPr>
              <a:t>гр. – </a:t>
            </a:r>
            <a:r>
              <a:rPr lang="ru-RU" sz="3200" b="1" dirty="0">
                <a:latin typeface="Times New Roman" pitchFamily="18" charset="0"/>
              </a:rPr>
              <a:t>Как выглядит Саша? </a:t>
            </a:r>
          </a:p>
          <a:p>
            <a:r>
              <a:rPr lang="ru-RU" sz="3200" dirty="0" smtClean="0">
                <a:latin typeface="Times New Roman" pitchFamily="18" charset="0"/>
              </a:rPr>
              <a:t>– </a:t>
            </a:r>
            <a:r>
              <a:rPr lang="ru-RU" sz="3200" b="1" dirty="0">
                <a:solidFill>
                  <a:srgbClr val="FF9900"/>
                </a:solidFill>
                <a:latin typeface="Times New Roman" pitchFamily="18" charset="0"/>
              </a:rPr>
              <a:t>Какая на иллюстрации Ляля? </a:t>
            </a:r>
          </a:p>
          <a:p>
            <a:r>
              <a:rPr lang="ru-RU" sz="3200" dirty="0" smtClean="0">
                <a:latin typeface="Times New Roman" pitchFamily="18" charset="0"/>
              </a:rPr>
              <a:t>3 </a:t>
            </a:r>
            <a:r>
              <a:rPr lang="ru-RU" sz="3200" dirty="0">
                <a:latin typeface="Times New Roman" pitchFamily="18" charset="0"/>
              </a:rPr>
              <a:t>гр. – </a:t>
            </a:r>
            <a:r>
              <a:rPr lang="ru-RU" sz="3200" b="1" dirty="0">
                <a:latin typeface="Times New Roman" pitchFamily="18" charset="0"/>
              </a:rPr>
              <a:t>К какому эпизоду подходит эта иллюстрация? Зачитайте.</a:t>
            </a:r>
          </a:p>
        </p:txBody>
      </p:sp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900113" y="422275"/>
            <a:ext cx="8588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9900"/>
                </a:solidFill>
                <a:latin typeface="Times New Roman" pitchFamily="18" charset="0"/>
              </a:rPr>
              <a:t>Работа над иллюстрацией</a:t>
            </a:r>
          </a:p>
        </p:txBody>
      </p:sp>
    </p:spTree>
    <p:extLst>
      <p:ext uri="{BB962C8B-B14F-4D97-AF65-F5344CB8AC3E}">
        <p14:creationId xmlns:p14="http://schemas.microsoft.com/office/powerpoint/2010/main" val="21721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294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2948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7" y="-1016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611188" y="3327400"/>
            <a:ext cx="6153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 sz="4000" b="1" i="1">
              <a:latin typeface="Times New Roman" pitchFamily="18" charset="0"/>
            </a:endParaRP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395288" y="2053729"/>
            <a:ext cx="81375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250825" y="3644900"/>
            <a:ext cx="10082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</a:rPr>
              <a:t>.</a:t>
            </a:r>
            <a:endParaRPr lang="ru-RU" sz="4000" b="1" dirty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288" y="332656"/>
            <a:ext cx="77051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Не дразнись.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Брат и сестра.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Папин совет.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Трусиха и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плакса</a:t>
            </a:r>
            <a:r>
              <a:rPr lang="ru-RU" sz="5400" b="1" dirty="0" smtClean="0"/>
              <a:t>.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Саша заплакал.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42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57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5780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468313" y="3162766"/>
            <a:ext cx="80645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4000" dirty="0">
                <a:latin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</a:rPr>
            </a:br>
            <a:r>
              <a:rPr lang="ru-RU" sz="4000" dirty="0">
                <a:latin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</a:rPr>
            </a:br>
            <a:endParaRPr lang="ru-RU" sz="4000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1275" y="799232"/>
            <a:ext cx="77471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Продолжи мысль</a:t>
            </a:r>
          </a:p>
          <a:p>
            <a:r>
              <a:rPr lang="ru-RU" sz="3600" b="1" dirty="0" smtClean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хочу поделиться своими мыслями: </a:t>
            </a:r>
            <a:b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- я не буду обижаться на друзей… </a:t>
            </a:r>
            <a:b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- я узнал(ла) на уроке… </a:t>
            </a:r>
            <a:b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- я научился(</a:t>
            </a:r>
            <a:r>
              <a:rPr lang="ru-RU" sz="3600" b="1" dirty="0" err="1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3600" b="1" dirty="0">
                <a:solidFill>
                  <a:srgbClr val="12081A"/>
                </a:solidFill>
                <a:latin typeface="Times New Roman" pitchFamily="18" charset="0"/>
                <a:cs typeface="Times New Roman" pitchFamily="18" charset="0"/>
              </a:rPr>
              <a:t>)… </a:t>
            </a:r>
          </a:p>
        </p:txBody>
      </p:sp>
    </p:spTree>
    <p:extLst>
      <p:ext uri="{BB962C8B-B14F-4D97-AF65-F5344CB8AC3E}">
        <p14:creationId xmlns:p14="http://schemas.microsoft.com/office/powerpoint/2010/main" val="3125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42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4212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611188" y="3079750"/>
            <a:ext cx="6153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 sz="4000" b="1" i="1">
              <a:latin typeface="Times New Roman" pitchFamily="18" charset="0"/>
            </a:endParaRPr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>
            <a:off x="2039938" y="-24257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>
            <a:off x="2039938" y="-22256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5078413" y="-16240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5078413" y="-1608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3559175" y="-1560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0" name="Line 12"/>
          <p:cNvSpPr>
            <a:spLocks noChangeShapeType="1"/>
          </p:cNvSpPr>
          <p:nvPr/>
        </p:nvSpPr>
        <p:spPr bwMode="auto">
          <a:xfrm>
            <a:off x="3559175" y="-1544638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1" name="Line 13"/>
          <p:cNvSpPr>
            <a:spLocks noChangeShapeType="1"/>
          </p:cNvSpPr>
          <p:nvPr/>
        </p:nvSpPr>
        <p:spPr bwMode="auto">
          <a:xfrm>
            <a:off x="5078413" y="-16081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2" name="Line 14"/>
          <p:cNvSpPr>
            <a:spLocks noChangeShapeType="1"/>
          </p:cNvSpPr>
          <p:nvPr/>
        </p:nvSpPr>
        <p:spPr bwMode="auto">
          <a:xfrm>
            <a:off x="5078413" y="-15922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3" name="Line 15"/>
          <p:cNvSpPr>
            <a:spLocks noChangeShapeType="1"/>
          </p:cNvSpPr>
          <p:nvPr/>
        </p:nvSpPr>
        <p:spPr bwMode="auto">
          <a:xfrm>
            <a:off x="5078413" y="-15922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4" name="Line 16"/>
          <p:cNvSpPr>
            <a:spLocks noChangeShapeType="1"/>
          </p:cNvSpPr>
          <p:nvPr/>
        </p:nvSpPr>
        <p:spPr bwMode="auto">
          <a:xfrm>
            <a:off x="5078413" y="-15763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5" name="Line 17"/>
          <p:cNvSpPr>
            <a:spLocks noChangeShapeType="1"/>
          </p:cNvSpPr>
          <p:nvPr/>
        </p:nvSpPr>
        <p:spPr bwMode="auto">
          <a:xfrm>
            <a:off x="5078413" y="-15763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6" name="Line 18"/>
          <p:cNvSpPr>
            <a:spLocks noChangeShapeType="1"/>
          </p:cNvSpPr>
          <p:nvPr/>
        </p:nvSpPr>
        <p:spPr bwMode="auto">
          <a:xfrm>
            <a:off x="5078413" y="-1560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7" name="Line 19"/>
          <p:cNvSpPr>
            <a:spLocks noChangeShapeType="1"/>
          </p:cNvSpPr>
          <p:nvPr/>
        </p:nvSpPr>
        <p:spPr bwMode="auto">
          <a:xfrm>
            <a:off x="3559175" y="-1528763"/>
            <a:ext cx="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>
            <a:off x="4572000" y="-156051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>
            <a:off x="4572000" y="-15446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30" name="Line 22"/>
          <p:cNvSpPr>
            <a:spLocks noChangeShapeType="1"/>
          </p:cNvSpPr>
          <p:nvPr/>
        </p:nvSpPr>
        <p:spPr bwMode="auto">
          <a:xfrm>
            <a:off x="2546350" y="-154463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31" name="Line 23"/>
          <p:cNvSpPr>
            <a:spLocks noChangeShapeType="1"/>
          </p:cNvSpPr>
          <p:nvPr/>
        </p:nvSpPr>
        <p:spPr bwMode="auto">
          <a:xfrm>
            <a:off x="2546350" y="-1528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32" name="Line 24"/>
          <p:cNvSpPr>
            <a:spLocks noChangeShapeType="1"/>
          </p:cNvSpPr>
          <p:nvPr/>
        </p:nvSpPr>
        <p:spPr bwMode="auto">
          <a:xfrm>
            <a:off x="2546350" y="-15287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33" name="Rectangle 25"/>
          <p:cNvSpPr>
            <a:spLocks noChangeArrowheads="1"/>
          </p:cNvSpPr>
          <p:nvPr/>
        </p:nvSpPr>
        <p:spPr bwMode="auto">
          <a:xfrm>
            <a:off x="285750" y="1052513"/>
            <a:ext cx="8574088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i="1"/>
              <a:t>«</a:t>
            </a:r>
            <a:r>
              <a:rPr lang="ru-RU" sz="4000" b="1" i="1">
                <a:latin typeface="Times New Roman" pitchFamily="18" charset="0"/>
              </a:rPr>
              <a:t>Поступать хорошо, делать другим добро – самое ценное в человеке»</a:t>
            </a:r>
            <a:br>
              <a:rPr lang="ru-RU" sz="4000" b="1" i="1">
                <a:latin typeface="Times New Roman" pitchFamily="18" charset="0"/>
              </a:rPr>
            </a:br>
            <a:r>
              <a:rPr lang="ru-RU" sz="4000" b="1" i="1">
                <a:latin typeface="Times New Roman" pitchFamily="18" charset="0"/>
              </a:rPr>
              <a:t>                            </a:t>
            </a:r>
            <a:r>
              <a:rPr lang="ru-RU" sz="4000" i="1">
                <a:latin typeface="Times New Roman" pitchFamily="18" charset="0"/>
              </a:rPr>
              <a:t>Лихачёв Д.С</a:t>
            </a:r>
          </a:p>
        </p:txBody>
      </p:sp>
      <p:pic>
        <p:nvPicPr>
          <p:cNvPr id="94234" name="Рисунок 1" descr="http://www.bookin.org.ru/book/754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860800"/>
            <a:ext cx="202723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7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86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8612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250825" y="404813"/>
            <a:ext cx="856932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1600" dirty="0">
                <a:latin typeface="Times New Roman" pitchFamily="18" charset="0"/>
              </a:rPr>
              <a:t>                                                          </a:t>
            </a:r>
            <a:r>
              <a:rPr lang="ru-RU" sz="2400" b="1" dirty="0">
                <a:solidFill>
                  <a:srgbClr val="FF9900"/>
                </a:solidFill>
                <a:latin typeface="Times New Roman" pitchFamily="18" charset="0"/>
              </a:rPr>
              <a:t>Интернет- ресурсы:</a:t>
            </a:r>
          </a:p>
          <a:p>
            <a:endParaRPr lang="ru-RU" sz="2400" b="1" dirty="0">
              <a:solidFill>
                <a:srgbClr val="FF9900"/>
              </a:solidFill>
              <a:latin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</a:rPr>
              <a:t>Артюхова </a:t>
            </a:r>
            <a:r>
              <a:rPr lang="ru-RU" dirty="0">
                <a:hlinkClick r:id="rId3"/>
              </a:rPr>
              <a:t>http://server.audiopedia.su:8888/staroeradio/images/pics/001471s.jpg</a:t>
            </a:r>
            <a:r>
              <a:rPr lang="ru-RU" dirty="0"/>
              <a:t>, http://www.poesis.ru/poeti-poezia/artuhova/artuhova.jpg</a:t>
            </a:r>
          </a:p>
          <a:p>
            <a:r>
              <a:rPr lang="ru-RU" dirty="0"/>
              <a:t>Книги </a:t>
            </a:r>
            <a:r>
              <a:rPr lang="ru-RU" dirty="0">
                <a:hlinkClick r:id="rId4"/>
              </a:rPr>
              <a:t>http://bovasan.narod.ru/photo14.jpg</a:t>
            </a:r>
            <a:r>
              <a:rPr lang="ru-RU" dirty="0"/>
              <a:t>  </a:t>
            </a:r>
            <a:r>
              <a:rPr lang="ru-RU" dirty="0">
                <a:hlinkClick r:id="rId5"/>
              </a:rPr>
              <a:t>http://www.knigonosha.net/uploads/posts/online/knigonosha.net_18815.jpg</a:t>
            </a:r>
            <a:r>
              <a:rPr lang="ru-RU" dirty="0"/>
              <a:t>, http://www.bookin.org.ru/book/75464.jpg , http://fondknig.com/uploads/posts/2012-06/208609_234802-0.jpg , </a:t>
            </a:r>
            <a:r>
              <a:rPr lang="ru-RU" dirty="0">
                <a:hlinkClick r:id="rId6"/>
              </a:rPr>
              <a:t>http://royallib.ru/data/images/253/cover_253598.jpg</a:t>
            </a:r>
            <a:r>
              <a:rPr lang="ru-RU" dirty="0"/>
              <a:t>, </a:t>
            </a:r>
            <a:r>
              <a:rPr lang="ru-RU" dirty="0">
                <a:hlinkClick r:id="rId7"/>
              </a:rPr>
              <a:t>http://royallib.ru/data/images/76/cover_76653.jpg</a:t>
            </a:r>
            <a:r>
              <a:rPr lang="ru-RU" dirty="0"/>
              <a:t>. http://royallib.ru/data/images/211/cover_211724.jpg </a:t>
            </a:r>
          </a:p>
        </p:txBody>
      </p:sp>
    </p:spTree>
    <p:extLst>
      <p:ext uri="{BB962C8B-B14F-4D97-AF65-F5344CB8AC3E}">
        <p14:creationId xmlns:p14="http://schemas.microsoft.com/office/powerpoint/2010/main" val="4785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96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9636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6" descr="001471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84313"/>
            <a:ext cx="3127375" cy="465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9" name="WordArt 6"/>
          <p:cNvSpPr>
            <a:spLocks noChangeArrowheads="1" noChangeShapeType="1" noTextEdit="1"/>
          </p:cNvSpPr>
          <p:nvPr/>
        </p:nvSpPr>
        <p:spPr bwMode="auto">
          <a:xfrm>
            <a:off x="827088" y="908050"/>
            <a:ext cx="7467600" cy="628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Нина Михайловна Артюхова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468313" y="3429000"/>
            <a:ext cx="4924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1901 - 1990</a:t>
            </a:r>
          </a:p>
        </p:txBody>
      </p:sp>
    </p:spTree>
    <p:extLst>
      <p:ext uri="{BB962C8B-B14F-4D97-AF65-F5344CB8AC3E}">
        <p14:creationId xmlns:p14="http://schemas.microsoft.com/office/powerpoint/2010/main" val="408145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2708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72710" name="Picture 6" descr="artuho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412875"/>
            <a:ext cx="3371850" cy="53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323850" y="1412875"/>
            <a:ext cx="540067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 err="1">
                <a:latin typeface="Times New Roman" pitchFamily="18" charset="0"/>
              </a:rPr>
              <a:t>Н.М.Артюхова</a:t>
            </a:r>
            <a:r>
              <a:rPr lang="ru-RU" sz="2400" b="1" dirty="0">
                <a:latin typeface="Times New Roman" pitchFamily="18" charset="0"/>
              </a:rPr>
              <a:t> – детская писательница, родилась в Москве в 1901 году и прожила долгую жизнь -  89 лет. </a:t>
            </a:r>
            <a:r>
              <a:rPr lang="ru-RU" sz="2400" b="1" dirty="0" smtClean="0">
                <a:latin typeface="Times New Roman" pitchFamily="18" charset="0"/>
              </a:rPr>
              <a:t>Нина </a:t>
            </a:r>
            <a:r>
              <a:rPr lang="ru-RU" sz="2400" b="1" dirty="0">
                <a:latin typeface="Times New Roman" pitchFamily="18" charset="0"/>
              </a:rPr>
              <a:t>Михайловна была дочерью известного купца -книжного издателя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Михаила Ивановича Сабашникова. Она закончила МГУ, работала химиком, увлекалась историей. Ей очень нравилось писать рассказы для детей. Поэтому она стала детской писательницей.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72713" name="WordArt 9"/>
          <p:cNvSpPr>
            <a:spLocks noChangeArrowheads="1" noChangeShapeType="1" noTextEdit="1"/>
          </p:cNvSpPr>
          <p:nvPr/>
        </p:nvSpPr>
        <p:spPr bwMode="auto">
          <a:xfrm>
            <a:off x="574675" y="260350"/>
            <a:ext cx="8569325" cy="1150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Нина Михайловна Артюхова</a:t>
            </a:r>
          </a:p>
        </p:txBody>
      </p:sp>
    </p:spTree>
    <p:extLst>
      <p:ext uri="{BB962C8B-B14F-4D97-AF65-F5344CB8AC3E}">
        <p14:creationId xmlns:p14="http://schemas.microsoft.com/office/powerpoint/2010/main" val="9141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75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7588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6" descr="photo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3402013"/>
            <a:ext cx="2376487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2" name="Picture 8" descr="knigonosh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236855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4" name="Picture 10" descr="7546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0"/>
            <a:ext cx="2579688" cy="403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6" name="Picture 12" descr="208609_234802-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789363"/>
            <a:ext cx="1933575" cy="306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98" name="Picture 14" descr="cover_25359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9350"/>
            <a:ext cx="2327275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600" name="Picture 16" descr="cover_766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716338"/>
            <a:ext cx="2165350" cy="314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602" name="Picture 18" descr="cover_2117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88913"/>
            <a:ext cx="2147888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03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684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4117975" y="3933825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71687" name="Picture 7" descr="754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285273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9" name="WordArt 9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8459787" cy="15573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Нина Михайловна Артюхова</a:t>
            </a:r>
          </a:p>
        </p:txBody>
      </p:sp>
      <p:sp>
        <p:nvSpPr>
          <p:cNvPr id="71690" name="WordArt 10"/>
          <p:cNvSpPr>
            <a:spLocks noChangeArrowheads="1" noChangeShapeType="1" noTextEdit="1"/>
          </p:cNvSpPr>
          <p:nvPr/>
        </p:nvSpPr>
        <p:spPr bwMode="auto">
          <a:xfrm>
            <a:off x="3203575" y="2060575"/>
            <a:ext cx="5940425" cy="25209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Саша -дразнилка</a:t>
            </a:r>
          </a:p>
        </p:txBody>
      </p:sp>
    </p:spTree>
    <p:extLst>
      <p:ext uri="{BB962C8B-B14F-4D97-AF65-F5344CB8AC3E}">
        <p14:creationId xmlns:p14="http://schemas.microsoft.com/office/powerpoint/2010/main" val="399100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37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3732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900113" y="1341438"/>
            <a:ext cx="7488237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ДРАЗНИТЬ </a:t>
            </a:r>
            <a:r>
              <a:rPr lang="ru-RU" sz="4000">
                <a:latin typeface="Times New Roman" pitchFamily="18" charset="0"/>
              </a:rPr>
              <a:t>– злить, умышленно раздражая чем-нибудь обидным, часто бывает до слёз. </a:t>
            </a:r>
          </a:p>
          <a:p>
            <a:r>
              <a:rPr lang="ru-RU" sz="4000" b="1">
                <a:latin typeface="Times New Roman" pitchFamily="18" charset="0"/>
              </a:rPr>
              <a:t>ДРАЗНИЛКА </a:t>
            </a:r>
            <a:r>
              <a:rPr lang="ru-RU" sz="4000">
                <a:latin typeface="Times New Roman" pitchFamily="18" charset="0"/>
              </a:rPr>
              <a:t>– человек, который дразнит другого.</a:t>
            </a:r>
          </a:p>
          <a:p>
            <a:endParaRPr lang="ru-RU" sz="4000">
              <a:latin typeface="Times New Roman" pitchFamily="18" charset="0"/>
            </a:endParaRP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1835150" y="404813"/>
            <a:ext cx="590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9900"/>
                </a:solidFill>
                <a:latin typeface="Times New Roman" pitchFamily="18" charset="0"/>
              </a:rPr>
              <a:t>Словарная работа:</a:t>
            </a:r>
          </a:p>
        </p:txBody>
      </p:sp>
    </p:spTree>
    <p:extLst>
      <p:ext uri="{BB962C8B-B14F-4D97-AF65-F5344CB8AC3E}">
        <p14:creationId xmlns:p14="http://schemas.microsoft.com/office/powerpoint/2010/main" val="185488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6804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913"/>
            <a:ext cx="9394825" cy="7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76806" name="Rectangle 6"/>
          <p:cNvSpPr>
            <a:spLocks noChangeArrowheads="1"/>
          </p:cNvSpPr>
          <p:nvPr/>
        </p:nvSpPr>
        <p:spPr bwMode="auto">
          <a:xfrm>
            <a:off x="468313" y="1125538"/>
            <a:ext cx="8424862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4000" b="1" i="1">
                <a:latin typeface="Times New Roman" pitchFamily="18" charset="0"/>
              </a:rPr>
              <a:t>Драз-нит- </a:t>
            </a:r>
            <a:r>
              <a:rPr lang="ru-RU" sz="4000" b="1">
                <a:latin typeface="Times New Roman" pitchFamily="18" charset="0"/>
              </a:rPr>
              <a:t>дразнит</a:t>
            </a:r>
            <a:r>
              <a:rPr lang="ru-RU" sz="4000" b="1" i="1">
                <a:latin typeface="Times New Roman" pitchFamily="18" charset="0"/>
              </a:rPr>
              <a:t>,</a:t>
            </a:r>
          </a:p>
          <a:p>
            <a:pPr eaLnBrk="0" hangingPunct="0"/>
            <a:r>
              <a:rPr lang="ru-RU" sz="4000" b="1" i="1">
                <a:latin typeface="Times New Roman" pitchFamily="18" charset="0"/>
              </a:rPr>
              <a:t> не драз-нись- </a:t>
            </a:r>
            <a:r>
              <a:rPr lang="ru-RU" sz="4000" b="1">
                <a:latin typeface="Times New Roman" pitchFamily="18" charset="0"/>
              </a:rPr>
              <a:t>не дразнись</a:t>
            </a:r>
            <a:r>
              <a:rPr lang="ru-RU" sz="4000" b="1" i="1">
                <a:latin typeface="Times New Roman" pitchFamily="18" charset="0"/>
              </a:rPr>
              <a:t>,</a:t>
            </a:r>
          </a:p>
          <a:p>
            <a:pPr eaLnBrk="0" hangingPunct="0"/>
            <a:r>
              <a:rPr lang="ru-RU" sz="4000" b="1" i="1">
                <a:latin typeface="Times New Roman" pitchFamily="18" charset="0"/>
              </a:rPr>
              <a:t> не драз-нит-ся –</a:t>
            </a:r>
            <a:r>
              <a:rPr lang="ru-RU" sz="4000" b="1">
                <a:latin typeface="Times New Roman" pitchFamily="18" charset="0"/>
              </a:rPr>
              <a:t>не дразнится</a:t>
            </a:r>
            <a:r>
              <a:rPr lang="ru-RU" sz="4000" b="1" i="1">
                <a:latin typeface="Times New Roman" pitchFamily="18" charset="0"/>
              </a:rPr>
              <a:t>, </a:t>
            </a:r>
          </a:p>
          <a:p>
            <a:pPr eaLnBrk="0" hangingPunct="0"/>
            <a:r>
              <a:rPr lang="ru-RU" sz="4000" b="1" i="1">
                <a:latin typeface="Times New Roman" pitchFamily="18" charset="0"/>
              </a:rPr>
              <a:t>драз-нить</a:t>
            </a:r>
            <a:r>
              <a:rPr lang="ru-RU" sz="4000" b="1">
                <a:latin typeface="Times New Roman" pitchFamily="18" charset="0"/>
              </a:rPr>
              <a:t>- дразнить,</a:t>
            </a:r>
          </a:p>
          <a:p>
            <a:pPr eaLnBrk="0" hangingPunct="0"/>
            <a:r>
              <a:rPr lang="ru-RU" sz="4000" b="1" i="1">
                <a:latin typeface="Times New Roman" pitchFamily="18" charset="0"/>
              </a:rPr>
              <a:t> драз-нить-ся</a:t>
            </a:r>
            <a:r>
              <a:rPr lang="ru-RU" sz="4000" b="1">
                <a:latin typeface="Times New Roman" pitchFamily="18" charset="0"/>
              </a:rPr>
              <a:t> – дразниться</a:t>
            </a:r>
            <a:br>
              <a:rPr lang="ru-RU" sz="4000" b="1">
                <a:latin typeface="Times New Roman" pitchFamily="18" charset="0"/>
              </a:rPr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 flipH="1">
            <a:off x="1403350" y="981075"/>
            <a:ext cx="1444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 flipH="1">
            <a:off x="3276600" y="1773238"/>
            <a:ext cx="714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 flipH="1">
            <a:off x="2195513" y="2205038"/>
            <a:ext cx="1444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 flipH="1">
            <a:off x="2411413" y="2997200"/>
            <a:ext cx="1444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5" name="Line 15"/>
          <p:cNvSpPr>
            <a:spLocks noChangeShapeType="1"/>
          </p:cNvSpPr>
          <p:nvPr/>
        </p:nvSpPr>
        <p:spPr bwMode="auto">
          <a:xfrm flipH="1">
            <a:off x="2555875" y="35004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16" name="Text Box 16"/>
          <p:cNvSpPr txBox="1">
            <a:spLocks noChangeArrowheads="1"/>
          </p:cNvSpPr>
          <p:nvPr/>
        </p:nvSpPr>
        <p:spPr bwMode="auto">
          <a:xfrm>
            <a:off x="1835150" y="82550"/>
            <a:ext cx="6700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9900"/>
                </a:solidFill>
                <a:latin typeface="Times New Roman" pitchFamily="18" charset="0"/>
              </a:rPr>
              <a:t>Словарная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5354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8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57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5780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468313" y="733425"/>
            <a:ext cx="8064500" cy="679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sz="4000" i="1">
                <a:latin typeface="Times New Roman" pitchFamily="18" charset="0"/>
              </a:rPr>
              <a:t>по-про-бо-ва-ла</a:t>
            </a:r>
            <a:r>
              <a:rPr lang="ru-RU" sz="4000">
                <a:latin typeface="Times New Roman" pitchFamily="18" charset="0"/>
              </a:rPr>
              <a:t> – попробовала</a:t>
            </a:r>
            <a:br>
              <a:rPr lang="ru-RU" sz="4000">
                <a:latin typeface="Times New Roman" pitchFamily="18" charset="0"/>
              </a:rPr>
            </a:br>
            <a:r>
              <a:rPr lang="ru-RU" sz="4000" i="1">
                <a:latin typeface="Times New Roman" pitchFamily="18" charset="0"/>
              </a:rPr>
              <a:t>зав-тра-ка-ли</a:t>
            </a:r>
            <a:r>
              <a:rPr lang="ru-RU" sz="4000">
                <a:latin typeface="Times New Roman" pitchFamily="18" charset="0"/>
              </a:rPr>
              <a:t> – завтракали                                                                                                    за-сме-я-лась – засмеялась</a:t>
            </a:r>
            <a:br>
              <a:rPr lang="ru-RU" sz="4000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дро-жа-щим – дрожащим                                                                                                                                             про-го-во-рил – проговорил                                                                                                                                                                                          по-прав-ляй-ся – поправляйся</a:t>
            </a:r>
            <a:br>
              <a:rPr lang="ru-RU" sz="4000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>всхли-пы-ва-я – всхлипывая                                                                                                                                                   о-би-жа-лась – обижалась                                                                                      </a:t>
            </a:r>
            <a:r>
              <a:rPr lang="ru-RU" sz="4000" i="1">
                <a:latin typeface="Times New Roman" pitchFamily="18" charset="0"/>
              </a:rPr>
              <a:t>нас-морк</a:t>
            </a:r>
            <a:r>
              <a:rPr lang="ru-RU" sz="4000">
                <a:latin typeface="Times New Roman" pitchFamily="18" charset="0"/>
              </a:rPr>
              <a:t>- насморк</a:t>
            </a:r>
            <a:br>
              <a:rPr lang="ru-RU" sz="4000">
                <a:latin typeface="Times New Roman" pitchFamily="18" charset="0"/>
              </a:rPr>
            </a:br>
            <a:r>
              <a:rPr lang="ru-RU" sz="4000">
                <a:latin typeface="Times New Roman" pitchFamily="18" charset="0"/>
              </a:rPr>
              <a:t/>
            </a:r>
            <a:br>
              <a:rPr lang="ru-RU" sz="4000">
                <a:latin typeface="Times New Roman" pitchFamily="18" charset="0"/>
              </a:rPr>
            </a:br>
            <a:endParaRPr lang="ru-RU" sz="40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14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98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9876" name="Picture 4" descr="&amp;SHcy;&amp;acy;&amp;bcy;&amp;lcy;&amp;ocy;&amp;ncy; (&amp;fcy;&amp;ocy;&amp;ncy;) &amp;pcy;&amp;rcy;&amp;iecy;&amp;zcy;&amp;iecy;&amp;ncy;&amp;tcy;&amp;acy;&amp;tscy;&amp;icy;&amp;icy; &quot;&amp;SHcy;&amp;kcy;&amp;ocy;&amp;lcy;&amp;softcy;&amp;ncy;&amp;ycy;&amp;j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1692275" y="3244850"/>
            <a:ext cx="5026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/>
              <a:t>           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16386" name="Picture 4" descr="Карти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-14288"/>
            <a:ext cx="62611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69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232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2015-04-12T13:22:15Z</dcterms:created>
  <dcterms:modified xsi:type="dcterms:W3CDTF">2015-04-14T15:52:54Z</dcterms:modified>
</cp:coreProperties>
</file>