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0" r:id="rId3"/>
  </p:sldMasterIdLst>
  <p:sldIdLst>
    <p:sldId id="257" r:id="rId4"/>
    <p:sldId id="264" r:id="rId5"/>
    <p:sldId id="269" r:id="rId6"/>
    <p:sldId id="270" r:id="rId7"/>
    <p:sldId id="262" r:id="rId8"/>
    <p:sldId id="265" r:id="rId9"/>
    <p:sldId id="259" r:id="rId10"/>
    <p:sldId id="260" r:id="rId11"/>
    <p:sldId id="261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DEB47C"/>
    <a:srgbClr val="8A808C"/>
    <a:srgbClr val="5F5F5F"/>
    <a:srgbClr val="41414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94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959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0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193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12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88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959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0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19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12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88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94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5072082"/>
            <a:ext cx="1785918" cy="17859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95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0" y="5033954"/>
            <a:ext cx="2000232" cy="1824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19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12" y="5000612"/>
            <a:ext cx="1857388" cy="1857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88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94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flipH="1">
            <a:off x="0" y="3786190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0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flipH="1">
            <a:off x="0" y="3786190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0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1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 flipH="1">
            <a:off x="0" y="3786190"/>
            <a:ext cx="1769171" cy="187438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0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rschkol.ucoz.ru/Read-a-Book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7" y="4725144"/>
            <a:ext cx="151216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899590" y="188640"/>
            <a:ext cx="7416825" cy="1584176"/>
          </a:xfrm>
          <a:prstGeom prst="horizontalScroll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Bookman Old Style" pitchFamily="18" charset="0"/>
              </a:rPr>
              <a:t>Правописание приставок на З, С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2" name="Блок-схема: узел 1"/>
          <p:cNvSpPr/>
          <p:nvPr/>
        </p:nvSpPr>
        <p:spPr>
          <a:xfrm>
            <a:off x="2339752" y="2623200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ни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</a:p>
          <a:p>
            <a:pPr algn="ctr"/>
            <a:r>
              <a:rPr lang="ru-RU" sz="2200" dirty="0" err="1" smtClean="0">
                <a:latin typeface="Book Antiqua" pitchFamily="18" charset="0"/>
              </a:rPr>
              <a:t>ни</a:t>
            </a:r>
            <a:r>
              <a:rPr lang="ru-RU" sz="2200" dirty="0" err="1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5004048" y="4005064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ра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</a:p>
          <a:p>
            <a:pPr algn="ctr"/>
            <a:r>
              <a:rPr lang="ru-RU" sz="2200" dirty="0" smtClean="0">
                <a:latin typeface="Book Antiqua" pitchFamily="18" charset="0"/>
              </a:rPr>
              <a:t>ра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374064" y="3933056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и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</a:p>
          <a:p>
            <a:pPr algn="ctr"/>
            <a:r>
              <a:rPr lang="ru-RU" sz="2200" dirty="0" err="1" smtClean="0">
                <a:latin typeface="Book Antiqua" pitchFamily="18" charset="0"/>
              </a:rPr>
              <a:t>и</a:t>
            </a:r>
            <a:r>
              <a:rPr lang="ru-RU" sz="2200" dirty="0" err="1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707904" y="1934000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бе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</a:p>
          <a:p>
            <a:pPr algn="ctr"/>
            <a:r>
              <a:rPr lang="ru-RU" sz="2200" dirty="0" smtClean="0">
                <a:latin typeface="Book Antiqua" pitchFamily="18" charset="0"/>
              </a:rPr>
              <a:t>бе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707904" y="3188952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5148064" y="2648344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во</a:t>
            </a:r>
            <a:r>
              <a:rPr lang="ru-RU" sz="22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</a:p>
          <a:p>
            <a:pPr algn="ctr"/>
            <a:r>
              <a:rPr lang="ru-RU" sz="2200" dirty="0" err="1" smtClean="0">
                <a:latin typeface="Book Antiqua" pitchFamily="18" charset="0"/>
              </a:rPr>
              <a:t>во</a:t>
            </a:r>
            <a:r>
              <a:rPr lang="ru-RU" sz="2200" dirty="0" err="1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3722197" y="4509120"/>
            <a:ext cx="1080122" cy="1008112"/>
          </a:xfrm>
          <a:prstGeom prst="flowChartConnector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err="1" smtClean="0">
                <a:solidFill>
                  <a:schemeClr val="bg1"/>
                </a:solidFill>
                <a:latin typeface="Book Antiqua" pitchFamily="18" charset="0"/>
              </a:rPr>
              <a:t>в</a:t>
            </a:r>
            <a:r>
              <a:rPr lang="ru-RU" sz="2200" dirty="0" err="1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  <a:endParaRPr lang="ru-RU" sz="22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r>
              <a:rPr lang="ru-RU" sz="2200" dirty="0" err="1" smtClean="0">
                <a:solidFill>
                  <a:schemeClr val="bg1"/>
                </a:solidFill>
                <a:latin typeface="Book Antiqua" pitchFamily="18" charset="0"/>
              </a:rPr>
              <a:t>в</a:t>
            </a:r>
            <a:r>
              <a:rPr lang="ru-RU" sz="2200" dirty="0" err="1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endParaRPr lang="ru-RU" sz="2200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28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1" grpId="0" animBg="1"/>
      <p:bldP spid="12" grpId="0" animBg="1"/>
      <p:bldP spid="13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 Чудотворец</a:t>
            </a:r>
            <a:endParaRPr lang="ru-RU" dirty="0"/>
          </a:p>
        </p:txBody>
      </p:sp>
      <p:pic>
        <p:nvPicPr>
          <p:cNvPr id="4" name="Содержимое 3" descr="108031611_large_4337340_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842928"/>
            <a:ext cx="5544616" cy="43223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абличка 3"/>
          <p:cNvSpPr/>
          <p:nvPr/>
        </p:nvSpPr>
        <p:spPr>
          <a:xfrm>
            <a:off x="611560" y="388696"/>
            <a:ext cx="3888432" cy="1096088"/>
          </a:xfrm>
          <a:prstGeom prst="plaque">
            <a:avLst/>
          </a:prstGeom>
          <a:ln w="76200">
            <a:solidFill>
              <a:schemeClr val="bg1">
                <a:lumMod val="9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 на дом: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123728" y="1484784"/>
            <a:ext cx="6048672" cy="4248472"/>
          </a:xfrm>
          <a:prstGeom prst="cloud">
            <a:avLst/>
          </a:prstGeom>
          <a:ln w="762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1.Составить </a:t>
            </a:r>
            <a:r>
              <a:rPr lang="ru-RU" sz="2400" dirty="0" smtClean="0">
                <a:latin typeface="Book Antiqua" pitchFamily="18" charset="0"/>
              </a:rPr>
              <a:t>десять словосочетаний, в составе которых будут слова с приставками на З, </a:t>
            </a:r>
            <a:r>
              <a:rPr lang="ru-RU" sz="2400" dirty="0" smtClean="0">
                <a:latin typeface="Book Antiqua" pitchFamily="18" charset="0"/>
              </a:rPr>
              <a:t>С;</a:t>
            </a:r>
          </a:p>
          <a:p>
            <a:pPr algn="ctr"/>
            <a:r>
              <a:rPr lang="ru-RU" sz="2400" dirty="0" smtClean="0">
                <a:latin typeface="Book Antiqua" pitchFamily="18" charset="0"/>
              </a:rPr>
              <a:t>2.Придумать небольшую сказку, используя слова с приставками на З,С</a:t>
            </a:r>
            <a:endParaRPr lang="ru-RU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53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5104" y="1268760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б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25104" y="1928256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417808" y="1244268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417808" y="1928256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25104" y="254073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25104" y="319431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25104" y="3850768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25104" y="455259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417808" y="254073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417808" y="319431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17808" y="3850768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417808" y="455259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91880" y="3698368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139952" y="370179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084168" y="370179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806304" y="3698368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436096" y="3701792"/>
            <a:ext cx="432048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5578952" y="404664"/>
            <a:ext cx="2808312" cy="1080120"/>
          </a:xfrm>
          <a:prstGeom prst="wedgeRoundRectCallout">
            <a:avLst>
              <a:gd name="adj1" fmla="val -155130"/>
              <a:gd name="adj2" fmla="val 91283"/>
              <a:gd name="adj3" fmla="val 16667"/>
            </a:avLst>
          </a:prstGeom>
          <a:solidFill>
            <a:srgbClr val="DEB47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Bookman Old Style" pitchFamily="18" charset="0"/>
              </a:rPr>
              <a:t>Подберите парный согласный</a:t>
            </a:r>
            <a:endParaRPr lang="ru-RU" sz="20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7013996" y="3356992"/>
            <a:ext cx="942380" cy="1080120"/>
          </a:xfrm>
          <a:prstGeom prst="plaqu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!!!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9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Определить, когда пишется буква З на конце приставки, когда – С;</a:t>
            </a:r>
          </a:p>
          <a:p>
            <a:r>
              <a:rPr lang="ru-RU" dirty="0" smtClean="0"/>
              <a:t>Научиться </a:t>
            </a:r>
            <a:r>
              <a:rPr lang="ru-RU" dirty="0" smtClean="0"/>
              <a:t>г</a:t>
            </a:r>
            <a:r>
              <a:rPr lang="ru-RU" dirty="0" smtClean="0"/>
              <a:t>рамотно писать слова с данными видами орфограмм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Выделить приставки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Безжалостный</a:t>
            </a:r>
          </a:p>
          <a:p>
            <a:r>
              <a:rPr lang="ru-RU" dirty="0" smtClean="0"/>
              <a:t>Безграничный</a:t>
            </a:r>
          </a:p>
          <a:p>
            <a:r>
              <a:rPr lang="ru-RU" dirty="0" smtClean="0"/>
              <a:t>Разговор</a:t>
            </a:r>
          </a:p>
          <a:p>
            <a:r>
              <a:rPr lang="ru-RU" dirty="0" smtClean="0"/>
              <a:t>Излом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Расписание</a:t>
            </a:r>
          </a:p>
          <a:p>
            <a:r>
              <a:rPr lang="ru-RU" dirty="0" smtClean="0"/>
              <a:t>Испуг</a:t>
            </a:r>
          </a:p>
          <a:p>
            <a:r>
              <a:rPr lang="ru-RU" dirty="0" smtClean="0"/>
              <a:t>Раскраска</a:t>
            </a:r>
          </a:p>
          <a:p>
            <a:r>
              <a:rPr lang="ru-RU" dirty="0" smtClean="0"/>
              <a:t>Вскрикнуть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268760"/>
            <a:ext cx="8229600" cy="47573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смотри на следующий после приставки согласный</a:t>
            </a:r>
          </a:p>
          <a:p>
            <a:pPr marL="0" indent="0">
              <a:buNone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           если звонкий             если глухой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               пиши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З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                 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пиши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С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  </a:t>
            </a:r>
          </a:p>
          <a:p>
            <a:pPr marL="0" indent="0" algn="ctr">
              <a:buNone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076056" y="116632"/>
            <a:ext cx="3888432" cy="936104"/>
          </a:xfrm>
          <a:prstGeom prst="bevel">
            <a:avLst/>
          </a:prstGeom>
          <a:solidFill>
            <a:schemeClr val="bg2"/>
          </a:solidFill>
          <a:ln>
            <a:solidFill>
              <a:srgbClr val="DEB4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>З или С</a:t>
            </a:r>
            <a:endParaRPr lang="ru-RU" sz="4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043608" y="1052736"/>
            <a:ext cx="576064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72184" y="1052736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907704" y="3717032"/>
            <a:ext cx="1512168" cy="23926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БЕЗ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ВОЗ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ИЗ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РАЗ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НИЗ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76056" y="3717032"/>
            <a:ext cx="1512168" cy="23926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БЕС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ВОС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ИС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РАС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НИС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89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глупый, дурацкий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непорядок, кавардак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лентяй, лодырь, балбес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3300"/>
                </a:solidFill>
                <a:latin typeface="Bookman Old Style" pitchFamily="18" charset="0"/>
              </a:rPr>
              <a:t>немой,  молчаливый</a:t>
            </a:r>
          </a:p>
          <a:p>
            <a:pPr marL="0" indent="0" algn="ctr">
              <a:buNone/>
            </a:pPr>
            <a:endParaRPr lang="ru-RU" sz="2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используйте приставки 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без</a:t>
            </a:r>
            <a:r>
              <a:rPr lang="ru-RU" sz="2800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или </a:t>
            </a:r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бес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88640"/>
            <a:ext cx="7848872" cy="57606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Bookman Old Style" pitchFamily="18" charset="0"/>
              </a:rPr>
              <a:t>ПОДБЕРИТЕ СИНОНИМЫ</a:t>
            </a:r>
            <a:endParaRPr lang="ru-RU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424936" cy="5090120"/>
          </a:xfrm>
        </p:spPr>
        <p:txBody>
          <a:bodyPr>
            <a:normAutofit/>
          </a:bodyPr>
          <a:lstStyle/>
          <a:p>
            <a:pPr algn="just"/>
            <a:endParaRPr lang="ru-RU" dirty="0">
              <a:solidFill>
                <a:srgbClr val="003300"/>
              </a:solidFill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  </a:t>
            </a:r>
            <a:endParaRPr lang="ru-RU" sz="2800" dirty="0" smtClean="0"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      Глупый</a:t>
            </a:r>
            <a:r>
              <a:rPr lang="ru-RU" sz="2800" dirty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дурацкий      бессмысленный</a:t>
            </a:r>
            <a:endParaRPr lang="ru-RU" sz="2800" dirty="0" smtClean="0"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      Непорядок</a:t>
            </a:r>
            <a:r>
              <a:rPr lang="ru-RU" sz="2800" dirty="0">
                <a:solidFill>
                  <a:srgbClr val="003300"/>
                </a:solidFill>
                <a:latin typeface="Bookman Old Style" pitchFamily="18" charset="0"/>
              </a:rPr>
              <a:t>, </a:t>
            </a:r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кавардак     беспорядок</a:t>
            </a:r>
            <a:endParaRPr lang="ru-RU" sz="2800" dirty="0" smtClean="0"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      Лентяй</a:t>
            </a:r>
            <a:r>
              <a:rPr lang="ru-RU" sz="2800" dirty="0">
                <a:solidFill>
                  <a:srgbClr val="003300"/>
                </a:solidFill>
                <a:latin typeface="Bookman Old Style" pitchFamily="18" charset="0"/>
              </a:rPr>
              <a:t>, лодырь, </a:t>
            </a:r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балбес     бездельник</a:t>
            </a:r>
            <a:endParaRPr lang="ru-RU" sz="2800" dirty="0"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      Немой</a:t>
            </a:r>
            <a:r>
              <a:rPr lang="ru-RU" sz="2800" dirty="0">
                <a:solidFill>
                  <a:srgbClr val="003300"/>
                </a:solidFill>
                <a:latin typeface="Bookman Old Style" pitchFamily="18" charset="0"/>
              </a:rPr>
              <a:t>,  </a:t>
            </a:r>
            <a:r>
              <a:rPr lang="ru-RU" sz="2800" dirty="0" smtClean="0">
                <a:solidFill>
                  <a:srgbClr val="003300"/>
                </a:solidFill>
                <a:latin typeface="Bookman Old Style" pitchFamily="18" charset="0"/>
              </a:rPr>
              <a:t>молчаливый     безмолвный</a:t>
            </a:r>
          </a:p>
          <a:p>
            <a:pPr algn="just"/>
            <a:endParaRPr lang="ru-RU" sz="2800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11560" y="188640"/>
            <a:ext cx="7848872" cy="57606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Bookman Old Style" pitchFamily="18" charset="0"/>
              </a:rPr>
              <a:t>ПРОВЕРЬ СЕБЯ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644008" y="1844824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505212" y="2852936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626840" y="1844824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010276" y="3356992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220072" y="2348880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абличка 4"/>
          <p:cNvSpPr/>
          <p:nvPr/>
        </p:nvSpPr>
        <p:spPr>
          <a:xfrm>
            <a:off x="3779912" y="5085184"/>
            <a:ext cx="5040560" cy="1224136"/>
          </a:xfrm>
          <a:prstGeom prst="plaqu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От чего зависит написание 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З</a:t>
            </a:r>
            <a:r>
              <a:rPr lang="ru-RU" sz="2400" dirty="0" smtClean="0">
                <a:latin typeface="Book Antiqua" pitchFamily="18" charset="0"/>
              </a:rPr>
              <a:t>, </a:t>
            </a:r>
            <a:r>
              <a:rPr lang="ru-RU" sz="2400" dirty="0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r>
              <a:rPr lang="ru-RU" sz="2400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Book Antiqua" pitchFamily="18" charset="0"/>
              </a:rPr>
              <a:t>в конце приставок?</a:t>
            </a:r>
            <a:endParaRPr lang="ru-RU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28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Дерево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без птиц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–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… дерево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 сильного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всегда …  виноват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Глупый осудит,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умный … 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абличка 4"/>
          <p:cNvSpPr/>
          <p:nvPr/>
        </p:nvSpPr>
        <p:spPr>
          <a:xfrm>
            <a:off x="827584" y="404664"/>
            <a:ext cx="7488832" cy="864096"/>
          </a:xfrm>
          <a:prstGeom prst="plaqu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ВСТАВЬТЕ ПОДХОДЯЩИЕ ПО СМЫСЛУ СЛОВА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53136"/>
            <a:ext cx="1080120" cy="14430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676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3132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114300" lvl="0" indent="0" algn="ctr">
              <a:lnSpc>
                <a:spcPct val="115000"/>
              </a:lnSpc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Дерево без птиц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– бесплодное дерево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lvl="0" indent="0" algn="ctr">
              <a:lnSpc>
                <a:spcPct val="115000"/>
              </a:lnSpc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 сильного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всегда бессильный виноват.               Глупый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осудит,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умный рассудит.</a:t>
            </a:r>
          </a:p>
          <a:p>
            <a:pPr marL="114300" lv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 smtClean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pPr marL="114300" lv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pPr marL="114300" lv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Укажите приставки.</a:t>
            </a:r>
          </a:p>
          <a:p>
            <a:pPr marL="114300" lv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Графически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объясните написание </a:t>
            </a:r>
            <a:r>
              <a:rPr lang="ru-RU" sz="24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СС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в словах.</a:t>
            </a:r>
            <a:endParaRPr lang="ru-RU" sz="2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marL="114300" lvl="0" indent="0" algn="ctr">
              <a:lnSpc>
                <a:spcPct val="115000"/>
              </a:lnSpc>
              <a:buNone/>
            </a:pPr>
            <a:r>
              <a:rPr lang="ru-RU" dirty="0" smtClean="0">
                <a:solidFill>
                  <a:srgbClr val="414141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solidFill>
                <a:srgbClr val="414141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абличка 4"/>
          <p:cNvSpPr/>
          <p:nvPr/>
        </p:nvSpPr>
        <p:spPr>
          <a:xfrm>
            <a:off x="827584" y="404664"/>
            <a:ext cx="7488832" cy="864096"/>
          </a:xfrm>
          <a:prstGeom prst="plaqu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Bookman Old Style" pitchFamily="18" charset="0"/>
              </a:rPr>
              <a:t>ПРОВЕРЬ СЕБЯ!</a:t>
            </a:r>
            <a:endParaRPr lang="ru-RU" sz="4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11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250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1_Тема Office</vt:lpstr>
      <vt:lpstr>2_Тема Office</vt:lpstr>
      <vt:lpstr>3_Тема Office</vt:lpstr>
      <vt:lpstr>Слайд 1</vt:lpstr>
      <vt:lpstr>Слайд 2</vt:lpstr>
      <vt:lpstr>Цели урока:</vt:lpstr>
      <vt:lpstr>Выделить приставки</vt:lpstr>
      <vt:lpstr>Слайд 5</vt:lpstr>
      <vt:lpstr>Слайд 6</vt:lpstr>
      <vt:lpstr>Слайд 7</vt:lpstr>
      <vt:lpstr>Слайд 8</vt:lpstr>
      <vt:lpstr>Слайд 9</vt:lpstr>
      <vt:lpstr>Николай  Чудотворец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Valentina</cp:lastModifiedBy>
  <cp:revision>24</cp:revision>
  <dcterms:created xsi:type="dcterms:W3CDTF">2012-12-17T18:38:27Z</dcterms:created>
  <dcterms:modified xsi:type="dcterms:W3CDTF">2016-11-30T17:01:45Z</dcterms:modified>
</cp:coreProperties>
</file>