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6858000" cy="9144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9" d="100"/>
          <a:sy n="59" d="100"/>
        </p:scale>
        <p:origin x="-1890" y="-5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6743700" y="4064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6858000" cy="335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028700" y="3759200"/>
            <a:ext cx="4800600" cy="23368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7894-EB9E-4BF0-A0BA-89381009D8FE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16586" y="3226816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98EAE7E-6809-4C6A-931D-9CFBC8EC7E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14350" y="508000"/>
            <a:ext cx="5829300" cy="23368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7894-EB9E-4BF0-A0BA-89381009D8FE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E7E-6809-4C6A-931D-9CFBC8EC7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5257800" y="0"/>
            <a:ext cx="16002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1194816" y="4370832"/>
            <a:ext cx="832713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5129784" y="3901017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5200650" y="4027001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186934" y="4013202"/>
            <a:ext cx="342900" cy="588433"/>
          </a:xfrm>
        </p:spPr>
        <p:txBody>
          <a:bodyPr/>
          <a:lstStyle/>
          <a:p>
            <a:fld id="{C98EAE7E-6809-4C6A-931D-9CFBC8EC7E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600" y="406400"/>
            <a:ext cx="4914900" cy="776182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7894-EB9E-4BF0-A0BA-89381009D8FE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543550" y="406402"/>
            <a:ext cx="108585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7894-EB9E-4BF0-A0BA-89381009D8FE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271266" y="1368497"/>
            <a:ext cx="342900" cy="588433"/>
          </a:xfrm>
        </p:spPr>
        <p:txBody>
          <a:bodyPr/>
          <a:lstStyle/>
          <a:p>
            <a:fld id="{C98EAE7E-6809-4C6A-931D-9CFBC8EC7E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226314" y="2036064"/>
            <a:ext cx="6377940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6743700" y="2540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14300" y="3048000"/>
            <a:ext cx="6624828" cy="406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16586" y="189803"/>
            <a:ext cx="6624828" cy="285292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6319" y="3657601"/>
            <a:ext cx="4860131" cy="2230967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7894-EB9E-4BF0-A0BA-89381009D8FE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14300" y="325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98EAE7E-6809-4C6A-931D-9CFBC8EC7E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711200"/>
            <a:ext cx="5829300" cy="2032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343400" y="8546592"/>
            <a:ext cx="2283714" cy="487680"/>
          </a:xfrm>
        </p:spPr>
        <p:txBody>
          <a:bodyPr/>
          <a:lstStyle/>
          <a:p>
            <a:fld id="{07BE7894-EB9E-4BF0-A0BA-89381009D8FE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E7E-6809-4C6A-931D-9CFBC8EC7E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3422310" y="2100870"/>
            <a:ext cx="6691" cy="642607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226314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3600450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3429000" y="2933700"/>
            <a:ext cx="0" cy="558393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6858000" cy="1930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14300" y="1828800"/>
            <a:ext cx="6624828" cy="1219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09442" y="8522208"/>
            <a:ext cx="6624828" cy="41452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3030141" cy="977299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593498" y="2032000"/>
            <a:ext cx="3031331" cy="97536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7894-EB9E-4BF0-A0BA-89381009D8FE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28600" y="8546592"/>
            <a:ext cx="2686050" cy="48768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4300" y="170688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226314" y="3295178"/>
            <a:ext cx="3031236" cy="5091205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3600450" y="3295177"/>
            <a:ext cx="3028950" cy="509625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3257550" y="1389889"/>
            <a:ext cx="342900" cy="588433"/>
          </a:xfrm>
        </p:spPr>
        <p:txBody>
          <a:bodyPr/>
          <a:lstStyle>
            <a:lvl1pPr algn="ctr">
              <a:defRPr/>
            </a:lvl1pPr>
          </a:lstStyle>
          <a:p>
            <a:fld id="{C98EAE7E-6809-4C6A-931D-9CFBC8EC7E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7894-EB9E-4BF0-A0BA-89381009D8FE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257550" y="1381361"/>
            <a:ext cx="342900" cy="588433"/>
          </a:xfrm>
        </p:spPr>
        <p:txBody>
          <a:bodyPr/>
          <a:lstStyle/>
          <a:p>
            <a:fld id="{C98EAE7E-6809-4C6A-931D-9CFBC8EC7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14300" y="211328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7894-EB9E-4BF0-A0BA-89381009D8FE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3200400" y="8432800"/>
            <a:ext cx="457200" cy="58843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8EAE7E-6809-4C6A-931D-9CFBC8EC7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14300" y="203200"/>
            <a:ext cx="6624828" cy="406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6858000" cy="15849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219200"/>
            <a:ext cx="1771650" cy="13208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50" y="2641601"/>
            <a:ext cx="1771650" cy="5526617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2343150" y="914400"/>
            <a:ext cx="4229100" cy="7213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98EAE7E-6809-4C6A-931D-9CFBC8EC7E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7894-EB9E-4BF0-A0BA-89381009D8FE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537460" cy="48768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14300" y="203200"/>
            <a:ext cx="6624828" cy="4023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/>
          <a:p>
            <a:fld id="{C98EAE7E-6809-4C6A-931D-9CFBC8EC7E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0281" y="6705600"/>
            <a:ext cx="4400550" cy="16256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50281" y="812800"/>
            <a:ext cx="4400550" cy="56896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50" y="1320800"/>
            <a:ext cx="1828800" cy="70104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341114" y="8539979"/>
            <a:ext cx="2283714" cy="487680"/>
          </a:xfrm>
        </p:spPr>
        <p:txBody>
          <a:bodyPr/>
          <a:lstStyle/>
          <a:p>
            <a:fld id="{07BE7894-EB9E-4BF0-A0BA-89381009D8FE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688336" cy="48768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1"/>
            <a:ext cx="6858000" cy="18578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343400" y="8539979"/>
            <a:ext cx="2283714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7BE7894-EB9E-4BF0-A0BA-89381009D8FE}" type="datetimeFigureOut">
              <a:rPr lang="ru-RU" smtClean="0"/>
              <a:pPr/>
              <a:t>26.09.2016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28600" y="8547797"/>
            <a:ext cx="268605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4300" y="1702324"/>
            <a:ext cx="6624828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3257550" y="1386900"/>
            <a:ext cx="342900" cy="5884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98EAE7E-6809-4C6A-931D-9CFBC8EC7E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6400800" cy="6132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0" y="3071802"/>
            <a:ext cx="6643710" cy="5857916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200" dirty="0" smtClean="0">
                <a:solidFill>
                  <a:schemeClr val="accent1"/>
                </a:solidFill>
              </a:rPr>
              <a:t>ПСИХОКОРРЕКЦИОННЫЕ ИГРЫ И УПРАЖНЕНИЯ НА РАВНОВЕСИЕ И КООРДИНАЦИЮ движений ДЛЯ РЕГУЛЯЦИИ ПОВЕДЕНИЯ ДОШКОЛЬНИКОВ</a:t>
            </a:r>
          </a:p>
          <a:p>
            <a:endParaRPr lang="ru-RU" sz="2200" dirty="0" smtClean="0">
              <a:solidFill>
                <a:schemeClr val="accent1"/>
              </a:solidFill>
            </a:endParaRPr>
          </a:p>
          <a:p>
            <a:endParaRPr lang="ru-RU" dirty="0" smtClean="0"/>
          </a:p>
          <a:p>
            <a:r>
              <a:rPr lang="ru-RU" dirty="0" smtClean="0"/>
              <a:t>(подготовительная к школе группа)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1500" dirty="0" smtClean="0"/>
              <a:t>Педагог-психолог: Бабаян Маргарита Эдуардовна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Москва </a:t>
            </a:r>
            <a:r>
              <a:rPr lang="ru-RU" dirty="0" smtClean="0"/>
              <a:t>2012 </a:t>
            </a:r>
            <a:r>
              <a:rPr lang="ru-RU" dirty="0" smtClean="0"/>
              <a:t>Г.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14350" y="571472"/>
            <a:ext cx="5629294" cy="185738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Государственное образовательное </a:t>
            </a:r>
            <a:r>
              <a:rPr lang="ru-RU" sz="2000" dirty="0" smtClean="0"/>
              <a:t>учреждение</a:t>
            </a:r>
            <a:r>
              <a:rPr lang="ru-RU" sz="2400" dirty="0" smtClean="0"/>
              <a:t> города Москвы</a:t>
            </a:r>
            <a:br>
              <a:rPr lang="ru-RU" sz="2400" dirty="0" smtClean="0"/>
            </a:br>
            <a:r>
              <a:rPr lang="ru-RU" sz="2400" dirty="0" smtClean="0"/>
              <a:t>Детский сад № 1517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8" y="6705600"/>
            <a:ext cx="6365103" cy="1625600"/>
          </a:xfrm>
        </p:spPr>
        <p:txBody>
          <a:bodyPr/>
          <a:lstStyle/>
          <a:p>
            <a:pPr lvl="0"/>
            <a:r>
              <a:rPr lang="ru-RU" dirty="0" smtClean="0"/>
              <a:t>«</a:t>
            </a:r>
            <a:r>
              <a:rPr lang="ru-RU" sz="2000" dirty="0" smtClean="0"/>
              <a:t>А на красное нельзя». На полу раскладывают листы цветной бумаги – синие, желтые, зеленые, красные. Ребенок на одной ножке должен прыгать на все листы, кроме красных.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C:\Documents and Settings\User\Мои документы\Мои рисунки\ГОРА\ГОРА 012.jpg"/>
          <p:cNvPicPr>
            <a:picLocks noGrp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Список используемой литературы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Лютова Е.К, Монина Г.Б Тренинг эффективного взаимодействия с детьми. </a:t>
            </a:r>
            <a:r>
              <a:rPr lang="ru-RU" dirty="0" err="1" smtClean="0"/>
              <a:t>С-Пб</a:t>
            </a:r>
            <a:r>
              <a:rPr lang="ru-RU" dirty="0" smtClean="0"/>
              <a:t> 2008г.</a:t>
            </a:r>
          </a:p>
          <a:p>
            <a:pPr marL="514350" indent="-514350">
              <a:buAutoNum type="arabicPeriod"/>
            </a:pPr>
            <a:r>
              <a:rPr lang="ru-RU" dirty="0" smtClean="0"/>
              <a:t>Царева Ю.В Коррекция поведенческих нарушений у детей. М.,2008г.</a:t>
            </a:r>
          </a:p>
          <a:p>
            <a:pPr marL="514350" indent="-514350">
              <a:buAutoNum type="arabicPeriod"/>
            </a:pPr>
            <a:r>
              <a:rPr lang="ru-RU" dirty="0" smtClean="0"/>
              <a:t>Широкова Г.А, </a:t>
            </a:r>
            <a:r>
              <a:rPr lang="ru-RU" dirty="0" err="1" smtClean="0"/>
              <a:t>Жадько</a:t>
            </a:r>
            <a:r>
              <a:rPr lang="ru-RU" dirty="0" smtClean="0"/>
              <a:t> Е.Г. Практикум для детского психолога. </a:t>
            </a:r>
            <a:r>
              <a:rPr lang="ru-RU" dirty="0" err="1" smtClean="0"/>
              <a:t>С-Пб</a:t>
            </a:r>
            <a:r>
              <a:rPr lang="ru-RU" smtClean="0"/>
              <a:t> 2008г.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Основные цели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2400" dirty="0" err="1" smtClean="0"/>
              <a:t>психокоррекционного</a:t>
            </a:r>
            <a:r>
              <a:rPr lang="ru-RU" sz="2400" dirty="0" smtClean="0"/>
              <a:t> развития детей.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Термин « коррекция психического развития» как совокупность  педагогических воздействий, направленных на исправление недостатков в развитии ребенка» впервые был употреблен в дефектологии, а затем перенесен в область нормального развития. Теперь коррекция рассматривается как « создание оптимальных возможностей и условий для психического развития в пределах нормы». Большой вклад в разработку принципов организации коррекционной работы с детьми внес  Л. С. </a:t>
            </a:r>
            <a:r>
              <a:rPr lang="ru-RU" sz="1800" dirty="0" err="1" smtClean="0"/>
              <a:t>Выготский</a:t>
            </a:r>
            <a:r>
              <a:rPr lang="ru-RU" sz="1800" dirty="0" smtClean="0"/>
              <a:t>. Именно он указал на первостепенную роль профилактических мер, направленных на предупреждение развития вторичных дефектов. Таким образом, основными направлениями коррекции психического развития являются: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Коррекция отклонений в психическом развитии.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Профилактика негативных тенденций личности.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Основная цель коррекционной работы  в пространстве нормального детства – </a:t>
            </a:r>
            <a:r>
              <a:rPr lang="ru-RU" sz="1800" dirty="0" smtClean="0">
                <a:solidFill>
                  <a:srgbClr val="FF0000"/>
                </a:solidFill>
              </a:rPr>
              <a:t>способствовать полноценному психическому и личностному  развитию ребенка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285992" y="3000364"/>
            <a:ext cx="2571768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Особые дети</a:t>
            </a:r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 rot="201451">
            <a:off x="2882032" y="1274346"/>
            <a:ext cx="2091746" cy="154038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агрессия</a:t>
            </a: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714356" y="1500166"/>
            <a:ext cx="1857388" cy="1462985"/>
          </a:xfrm>
          <a:prstGeom prst="cloudCallout">
            <a:avLst>
              <a:gd name="adj1" fmla="val 44102"/>
              <a:gd name="adj2" fmla="val 570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Повышенная возбудимость</a:t>
            </a:r>
            <a:endParaRPr lang="ru-RU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285728" y="3214678"/>
            <a:ext cx="1785950" cy="1500198"/>
          </a:xfrm>
          <a:prstGeom prst="cloudCallout">
            <a:avLst>
              <a:gd name="adj1" fmla="val 66186"/>
              <a:gd name="adj2" fmla="val -48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Застенчивость, </a:t>
            </a:r>
          </a:p>
          <a:p>
            <a:pPr algn="ctr"/>
            <a:r>
              <a:rPr lang="ru-RU" dirty="0" smtClean="0"/>
              <a:t>Робость.</a:t>
            </a:r>
            <a:endParaRPr lang="ru-RU" dirty="0"/>
          </a:p>
        </p:txBody>
      </p:sp>
      <p:sp>
        <p:nvSpPr>
          <p:cNvPr id="8" name="Выноска-облако 7"/>
          <p:cNvSpPr/>
          <p:nvPr/>
        </p:nvSpPr>
        <p:spPr>
          <a:xfrm>
            <a:off x="4857760" y="2143108"/>
            <a:ext cx="2000240" cy="1500198"/>
          </a:xfrm>
          <a:prstGeom prst="cloudCallout">
            <a:avLst>
              <a:gd name="adj1" fmla="val -53249"/>
              <a:gd name="adj2" fmla="val 547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Истерические состояния</a:t>
            </a:r>
            <a:endParaRPr lang="ru-RU" dirty="0"/>
          </a:p>
        </p:txBody>
      </p:sp>
      <p:sp>
        <p:nvSpPr>
          <p:cNvPr id="9" name="Выноска-облако 8"/>
          <p:cNvSpPr/>
          <p:nvPr/>
        </p:nvSpPr>
        <p:spPr>
          <a:xfrm>
            <a:off x="4572008" y="4214810"/>
            <a:ext cx="2285992" cy="1928826"/>
          </a:xfrm>
          <a:prstGeom prst="cloudCallout">
            <a:avLst>
              <a:gd name="adj1" fmla="val -63069"/>
              <a:gd name="adj2" fmla="val -407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Упрямство, негативизм</a:t>
            </a:r>
            <a:endParaRPr lang="ru-RU" sz="1600" dirty="0"/>
          </a:p>
        </p:txBody>
      </p:sp>
      <p:sp>
        <p:nvSpPr>
          <p:cNvPr id="10" name="Выноска-облако 9"/>
          <p:cNvSpPr/>
          <p:nvPr/>
        </p:nvSpPr>
        <p:spPr>
          <a:xfrm>
            <a:off x="714356" y="4643438"/>
            <a:ext cx="2414598" cy="1500198"/>
          </a:xfrm>
          <a:prstGeom prst="cloudCallout">
            <a:avLst>
              <a:gd name="adj1" fmla="val 55483"/>
              <a:gd name="adj2" fmla="val -503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/>
              <a:t>Гиперактивное</a:t>
            </a:r>
            <a:r>
              <a:rPr lang="ru-RU" sz="1400" dirty="0" smtClean="0"/>
              <a:t> </a:t>
            </a:r>
            <a:r>
              <a:rPr lang="ru-RU" dirty="0" smtClean="0"/>
              <a:t>поведение</a:t>
            </a:r>
            <a:endParaRPr lang="ru-RU" dirty="0"/>
          </a:p>
        </p:txBody>
      </p:sp>
      <p:sp>
        <p:nvSpPr>
          <p:cNvPr id="11" name="Выноска-облако 10"/>
          <p:cNvSpPr/>
          <p:nvPr/>
        </p:nvSpPr>
        <p:spPr>
          <a:xfrm>
            <a:off x="2571744" y="5572132"/>
            <a:ext cx="2500330" cy="1714512"/>
          </a:xfrm>
          <a:prstGeom prst="cloudCallout">
            <a:avLst>
              <a:gd name="adj1" fmla="val -1551"/>
              <a:gd name="adj2" fmla="val -955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тревожность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214686" y="6643702"/>
            <a:ext cx="1833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страхи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1"/>
                </a:solidFill>
              </a:rPr>
              <a:t>Роль игр и упражнений на равновесие и координацию движений в структуре развития личности «особых детей».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dirty="0" smtClean="0"/>
              <a:t>В настоящее время существует огромное количество игр и упражнений, которые снижают двигательную расторможенность и возбудимость, развивают произвольное внимание, учат детей контролировать свои реакции и сотрудничать с другими людьми.   </a:t>
            </a:r>
          </a:p>
          <a:p>
            <a:pPr>
              <a:buNone/>
            </a:pPr>
            <a:r>
              <a:rPr lang="ru-RU" sz="1600" dirty="0" smtClean="0"/>
              <a:t>Приведенные упражнения   на координацию и равновесие    движений помогут научить ребенка «ощущать» свое тело, обучить его произвольной регуляции сенсомоторной сферы. Данные упражнения  на  поддержание равновесия задействуют сразу несколько мозговых структур, требуют от ребенка </a:t>
            </a:r>
            <a:r>
              <a:rPr lang="ru-RU" sz="1600" dirty="0" err="1" smtClean="0"/>
              <a:t>сформированности</a:t>
            </a:r>
            <a:r>
              <a:rPr lang="ru-RU" sz="1600" dirty="0" smtClean="0"/>
              <a:t> и координации движений.</a:t>
            </a:r>
          </a:p>
          <a:p>
            <a:pPr>
              <a:buNone/>
            </a:pPr>
            <a:r>
              <a:rPr lang="ru-RU" sz="1600" dirty="0" smtClean="0"/>
              <a:t>За счет активации подкорковых структур снижается утомляемость и возбудимость, восстанавливается сон. В поддержании равновесия </a:t>
            </a:r>
            <a:r>
              <a:rPr lang="ru-RU" sz="1600" dirty="0" err="1" smtClean="0"/>
              <a:t>учавствует</a:t>
            </a:r>
            <a:r>
              <a:rPr lang="ru-RU" sz="1600" dirty="0" smtClean="0"/>
              <a:t> </a:t>
            </a:r>
            <a:r>
              <a:rPr lang="ru-RU" sz="1600" dirty="0" err="1" smtClean="0"/>
              <a:t>такжк</a:t>
            </a:r>
            <a:r>
              <a:rPr lang="ru-RU" sz="1600" dirty="0" smtClean="0"/>
              <a:t> кора головного    мозга, а следовательно проведенные упражнения положительно влияют на настроение ребенка, ведет к гармонизации психического развития в целом.</a:t>
            </a:r>
          </a:p>
          <a:p>
            <a:pPr>
              <a:buNone/>
            </a:pPr>
            <a:r>
              <a:rPr lang="ru-RU" sz="1600" dirty="0" smtClean="0"/>
              <a:t>Таким образом, выбранные задания на координацию движений и тренировки равновесия помогают детям дисциплинировать себя, сосредоточиться, собраться, что является важными компонентами будущего школьника и обеспечит успешное обучение в школе.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Приведенные  игры  и упражнения могут быть использованы как в  индивидуальной так и в групповой работе с детьми.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0281" y="6143636"/>
            <a:ext cx="4400550" cy="2143140"/>
          </a:xfrm>
        </p:spPr>
        <p:txBody>
          <a:bodyPr/>
          <a:lstStyle/>
          <a:p>
            <a:pPr lvl="0"/>
            <a:r>
              <a:rPr lang="ru-RU" dirty="0" smtClean="0"/>
              <a:t>«</a:t>
            </a:r>
            <a:r>
              <a:rPr lang="ru-RU" sz="2000" dirty="0" smtClean="0"/>
              <a:t>Невидимые прыжки» Психолог просит детей закрыть глаза и попрыгать на одной ноге, а затем, не открывая глаз, поменять ноги и попрыгать на другой ноге.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14554" y="785786"/>
            <a:ext cx="4400550" cy="4857784"/>
          </a:xfrm>
        </p:spPr>
      </p:sp>
      <p:pic>
        <p:nvPicPr>
          <p:cNvPr id="5" name="Рисунок 4" descr="C:\Documents and Settings\User\Мои документы\Мои рисунки\стаканы\стаканы 002.jpg"/>
          <p:cNvPicPr/>
          <p:nvPr/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 bwMode="auto">
          <a:xfrm>
            <a:off x="1142984" y="928662"/>
            <a:ext cx="5429288" cy="48577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802" y="5643570"/>
            <a:ext cx="4722029" cy="2643206"/>
          </a:xfrm>
        </p:spPr>
        <p:txBody>
          <a:bodyPr/>
          <a:lstStyle/>
          <a:p>
            <a:pPr lvl="0"/>
            <a:r>
              <a:rPr lang="ru-RU" dirty="0" smtClean="0"/>
              <a:t>« </a:t>
            </a:r>
            <a:r>
              <a:rPr lang="ru-RU" sz="2000" dirty="0" smtClean="0"/>
              <a:t>Перешагни через веревку». Психолог натягивает между двумя стульями веревку так, чтобы она находилась на уровне щиколотки ребенка, и просит, перешагнув через веревку, держа в руках стакан с водой, лежащий на тыльной стороне ладони.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C:\Documents and Settings\User\Мои документы\Мои рисунки\стаканы\стаканы 008.jpg"/>
          <p:cNvPicPr>
            <a:picLocks noGrp="1"/>
          </p:cNvPicPr>
          <p:nvPr>
            <p:ph type="pic" idx="1"/>
          </p:nvPr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 bwMode="auto">
          <a:xfrm>
            <a:off x="1857364" y="500034"/>
            <a:ext cx="4429156" cy="51435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26" y="6072198"/>
            <a:ext cx="4864905" cy="2259002"/>
          </a:xfrm>
        </p:spPr>
        <p:txBody>
          <a:bodyPr/>
          <a:lstStyle/>
          <a:p>
            <a:pPr lvl="0"/>
            <a:r>
              <a:rPr lang="ru-RU" dirty="0" smtClean="0"/>
              <a:t>                  «Мячики»</a:t>
            </a:r>
            <a:br>
              <a:rPr lang="ru-RU" dirty="0" smtClean="0"/>
            </a:br>
            <a:r>
              <a:rPr lang="ru-RU" dirty="0" smtClean="0"/>
              <a:t> Психолог кладет мячики на тыльную сторону ладони и просит его удержать, преодолевая расстояние в 5 – 6 метров.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5" name="Рисунок 4" descr="C:\Documents and Settings\User\Мои документы\Мои рисунки\стаканы\стаканы 01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57430" y="500034"/>
            <a:ext cx="4152900" cy="536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8" y="6072198"/>
            <a:ext cx="6365103" cy="2428892"/>
          </a:xfrm>
        </p:spPr>
        <p:txBody>
          <a:bodyPr/>
          <a:lstStyle/>
          <a:p>
            <a:r>
              <a:rPr lang="ru-RU" sz="2000" dirty="0" smtClean="0"/>
              <a:t>Упражнение «Присядем – утверждаем». Психолог показывает упражнение. Например, говорит: «Я – сильный» - и приседает, дети повторяют за ним. Затем психолог говорит: «Я – добрый» - и поднимается; дети повторяют. Утверждений должно быть не меньше шести.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C:\Documents and Settings\User\Мои документы\Мои рисунки\игра\игра 017.jpg"/>
          <p:cNvPicPr>
            <a:picLocks noGrp="1"/>
          </p:cNvPicPr>
          <p:nvPr>
            <p:ph type="pic" idx="1"/>
          </p:nvPr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 bwMode="auto">
          <a:xfrm>
            <a:off x="2214554" y="812800"/>
            <a:ext cx="4436277" cy="5116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6572264"/>
            <a:ext cx="6293665" cy="1785950"/>
          </a:xfrm>
        </p:spPr>
        <p:txBody>
          <a:bodyPr/>
          <a:lstStyle/>
          <a:p>
            <a:pPr lvl="0"/>
            <a:r>
              <a:rPr lang="ru-RU" sz="2000" dirty="0" smtClean="0"/>
              <a:t>Цапля и лягушка». Дети стоят на одной ноге, руки в стороны, по сигналу психолога «Лягушка!» - приседают на корточки и прыгают. Упражнение повторить 4 раза, стоя, то на правой, то на левой ноге.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C:\Documents and Settings\User\Мои документы\Мои рисунки\ГОРА\ГОРА 014.jpg"/>
          <p:cNvPicPr>
            <a:picLocks noGrp="1"/>
          </p:cNvPicPr>
          <p:nvPr>
            <p:ph type="pic" idx="1"/>
          </p:nvPr>
        </p:nvPicPr>
        <p:blipFill>
          <a:blip r:embed="rId2" cstate="screen">
            <a:lum bright="-10000" contrast="10000"/>
          </a:blip>
          <a:srcRect/>
          <a:stretch>
            <a:fillRect/>
          </a:stretch>
        </p:blipFill>
        <p:spPr bwMode="auto">
          <a:xfrm>
            <a:off x="2357429" y="812800"/>
            <a:ext cx="4293401" cy="568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919</TotalTime>
  <Words>605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Государственное образовательное учреждение города Москвы Детский сад № 1517 </vt:lpstr>
      <vt:lpstr>Основные цели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психокоррекционного развития детей.</vt:lpstr>
      <vt:lpstr>Слайд 3</vt:lpstr>
      <vt:lpstr>Роль игр и упражнений на равновесие и координацию движений в структуре развития личности «особых детей».</vt:lpstr>
      <vt:lpstr>«Невидимые прыжки» Психолог просит детей закрыть глаза и попрыгать на одной ноге, а затем, не открывая глаз, поменять ноги и попрыгать на другой ноге. </vt:lpstr>
      <vt:lpstr>« Перешагни через веревку». Психолог натягивает между двумя стульями веревку так, чтобы она находилась на уровне щиколотки ребенка, и просит, перешагнув через веревку, держа в руках стакан с водой, лежащий на тыльной стороне ладони.  </vt:lpstr>
      <vt:lpstr>                  «Мячики»  Психолог кладет мячики на тыльную сторону ладони и просит его удержать, преодолевая расстояние в 5 – 6 метров. </vt:lpstr>
      <vt:lpstr>Упражнение «Присядем – утверждаем». Психолог показывает упражнение. Например, говорит: «Я – сильный» - и приседает, дети повторяют за ним. Затем психолог говорит: «Я – добрый» - и поднимается; дети повторяют. Утверждений должно быть не меньше шести. </vt:lpstr>
      <vt:lpstr>Цапля и лягушка». Дети стоят на одной ноге, руки в стороны, по сигналу психолога «Лягушка!» - приседают на корточки и прыгают. Упражнение повторить 4 раза, стоя, то на правой, то на левой ноге. </vt:lpstr>
      <vt:lpstr>«А на красное нельзя». На полу раскладывают листы цветной бумаги – синие, желтые, зеленые, красные. Ребенок на одной ножке должен прыгать на все листы, кроме красных. </vt:lpstr>
      <vt:lpstr>Список используемой литературы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94</cp:revision>
  <dcterms:created xsi:type="dcterms:W3CDTF">2011-04-20T07:33:43Z</dcterms:created>
  <dcterms:modified xsi:type="dcterms:W3CDTF">2016-09-26T00:39:47Z</dcterms:modified>
</cp:coreProperties>
</file>