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sldIdLst>
    <p:sldId id="257" r:id="rId2"/>
    <p:sldId id="285" r:id="rId3"/>
    <p:sldId id="261" r:id="rId4"/>
    <p:sldId id="263" r:id="rId5"/>
    <p:sldId id="262" r:id="rId6"/>
    <p:sldId id="264" r:id="rId7"/>
    <p:sldId id="265" r:id="rId8"/>
    <p:sldId id="269" r:id="rId9"/>
    <p:sldId id="271" r:id="rId10"/>
    <p:sldId id="275" r:id="rId11"/>
    <p:sldId id="274" r:id="rId12"/>
    <p:sldId id="272" r:id="rId13"/>
    <p:sldId id="276" r:id="rId14"/>
    <p:sldId id="28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1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86306-0D2C-4F33-A866-73A8F58409A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60CD4-BD3F-4E58-88ED-898FF5095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040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60CD4-BD3F-4E58-88ED-898FF509513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642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8830-9F12-4B4B-AF3C-29E24112A8A2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9698830-9F12-4B4B-AF3C-29E24112A8A2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F7CE99D-9F52-4AD3-92EF-93157E7569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&#1045;&#1083;&#1077;&#1085;&#1072;\Documents\&#1091;&#1088;&#1086;&#1074;&#1085;&#1080;%20&#1088;&#1072;&#1079;&#1074;&#1080;&#1090;&#1080;&#1103;%20&#1088;&#1077;&#1095;&#1080;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&#1045;&#1083;&#1077;&#1085;&#1072;\Documents\&#1074;&#1080;&#1076;&#1099;%20&#1088;&#1077;&#1095;&#1077;&#1074;&#1086;&#1081;%20&#1076;&#1077;&#1103;&#1090;&#1077;&#1083;&#1100;&#1085;&#1086;&#1089;&#1090;&#1080;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../Documents/&#1085;&#1072;&#1087;&#1088;&#1072;&#1074;&#1083;&#1077;&#1085;&#1080;&#1103;%20&#1074;%20&#1088;&#1072;&#1079;&#1074;&#1080;&#1090;&#1080;&#1080;%20&#1088;&#1077;&#1095;&#1080;.docx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772400" cy="1780108"/>
          </a:xfrm>
        </p:spPr>
        <p:txBody>
          <a:bodyPr/>
          <a:lstStyle/>
          <a:p>
            <a:r>
              <a:rPr lang="ru-RU" dirty="0" smtClean="0"/>
              <a:t>Речевое развитие </a:t>
            </a:r>
            <a:r>
              <a:rPr lang="ru-RU" dirty="0" smtClean="0"/>
              <a:t>младших школьников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584" y="4509120"/>
            <a:ext cx="6400800" cy="14732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Учитель начальных классов:</a:t>
            </a:r>
          </a:p>
          <a:p>
            <a:r>
              <a:rPr lang="ru-RU" dirty="0" smtClean="0"/>
              <a:t>Абраменкова Людмила Львовна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6429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ЦО №31 (подразделение №53)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ород Тула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3008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844824"/>
            <a:ext cx="8280919" cy="4281339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Речевая  среда                      речевая среда:</a:t>
            </a:r>
          </a:p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 семье, среди друзей           книги, газеты, радио,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телевидение, интернат                 </a:t>
            </a:r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учебная работа в школе     словари, справочники</a:t>
            </a:r>
          </a:p>
          <a:p>
            <a:pPr marL="0" indent="0">
              <a:buNone/>
            </a:pPr>
            <a:r>
              <a:rPr lang="ru-RU" dirty="0" smtClean="0"/>
              <a:t>   (учебники, речь учителя)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Источники обогащения словаря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2100838">
            <a:off x="1830217" y="169165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9973694">
            <a:off x="6112491" y="168547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367159">
            <a:off x="1893313" y="3747355"/>
            <a:ext cx="484632" cy="10410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9999952">
            <a:off x="6222900" y="3816378"/>
            <a:ext cx="484632" cy="10603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49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/>
          <a:lstStyle/>
          <a:p>
            <a:endParaRPr lang="ru-RU" dirty="0" smtClean="0"/>
          </a:p>
          <a:p>
            <a:r>
              <a:rPr lang="ru-RU" sz="2800" dirty="0" smtClean="0"/>
              <a:t>Выделение словосочетаний из предложения;</a:t>
            </a:r>
          </a:p>
          <a:p>
            <a:r>
              <a:rPr lang="ru-RU" sz="2800" dirty="0" smtClean="0"/>
              <a:t>Установление связей между словами с помощью вопросов;</a:t>
            </a:r>
          </a:p>
          <a:p>
            <a:r>
              <a:rPr lang="ru-RU" sz="2800" dirty="0" smtClean="0"/>
              <a:t>Составление самостоятельных словосочетаний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над словосочетанием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892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3936"/>
            <a:ext cx="7408333" cy="43522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Упражнения с </a:t>
            </a:r>
            <a:r>
              <a:rPr lang="ru-RU" dirty="0" smtClean="0"/>
              <a:t>предложениями:</a:t>
            </a:r>
            <a:endParaRPr lang="ru-RU" dirty="0" smtClean="0"/>
          </a:p>
          <a:p>
            <a:r>
              <a:rPr lang="ru-RU" dirty="0" smtClean="0"/>
              <a:t>Упражнения на основе образца или </a:t>
            </a:r>
            <a:r>
              <a:rPr lang="ru-RU" u="sng" dirty="0" smtClean="0"/>
              <a:t>подражательные,</a:t>
            </a:r>
            <a:r>
              <a:rPr lang="ru-RU" dirty="0" smtClean="0"/>
              <a:t> предполагают усвоение правильно построенных конструкций.</a:t>
            </a:r>
          </a:p>
          <a:p>
            <a:r>
              <a:rPr lang="ru-RU" u="sng" dirty="0" smtClean="0"/>
              <a:t>Конструктивные </a:t>
            </a:r>
            <a:r>
              <a:rPr lang="ru-RU" dirty="0" smtClean="0"/>
              <a:t>упражнения –это построение предложений на основе усвоенных закономерностей.</a:t>
            </a:r>
          </a:p>
          <a:p>
            <a:r>
              <a:rPr lang="ru-RU" u="sng" dirty="0" smtClean="0"/>
              <a:t>Творческие </a:t>
            </a:r>
            <a:r>
              <a:rPr lang="ru-RU" dirty="0" smtClean="0"/>
              <a:t>упражнения не предполагают ни образца, ни частных конструкций.</a:t>
            </a:r>
            <a:endParaRPr lang="ru-RU" u="sng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Предложение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926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04086"/>
            <a:ext cx="7408333" cy="432207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Устный пересказ прочитанного в различных вариантах: пересказ, близкий к тексту образца; пересказ сжатый, выборочный, творческий; заучивание текстов наизусть и их выразительное чтение.</a:t>
            </a:r>
          </a:p>
          <a:p>
            <a:r>
              <a:rPr lang="ru-RU" dirty="0" smtClean="0"/>
              <a:t>Различные текстовые выступления учащихся: развёрнутые, обобщающие сообщения, доклады, диалоги, обсуждения.</a:t>
            </a:r>
          </a:p>
          <a:p>
            <a:r>
              <a:rPr lang="ru-RU" dirty="0" smtClean="0"/>
              <a:t>Различные импровизации: рассказы из жизни, сочинение сказок и рассказов, пословиц и загадок, стихотворений и т.п.</a:t>
            </a:r>
          </a:p>
          <a:p>
            <a:r>
              <a:rPr lang="ru-RU" dirty="0" smtClean="0"/>
              <a:t>Сочинения по самостоятельно выбранной или заданной теме, по картинам, по предложению или самостоятельно составленному плану, по заданной схеме сюжета.</a:t>
            </a:r>
          </a:p>
          <a:p>
            <a:r>
              <a:rPr lang="ru-RU" dirty="0" smtClean="0"/>
              <a:t>Записи по наблюдениям, ведение дневников погоды, природы личных дневников.</a:t>
            </a:r>
          </a:p>
          <a:p>
            <a:r>
              <a:rPr lang="ru-RU" dirty="0" smtClean="0"/>
              <a:t>Различные виды драматизации.</a:t>
            </a:r>
          </a:p>
          <a:p>
            <a:r>
              <a:rPr lang="ru-RU" dirty="0" smtClean="0"/>
              <a:t>Сочинения устные и письменные разных видов в соответствии с классификацией.</a:t>
            </a:r>
          </a:p>
          <a:p>
            <a:r>
              <a:rPr lang="ru-RU" dirty="0" smtClean="0"/>
              <a:t>Отзывы о прочитанном, письма, деловые документы и т.п.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школьных текстовых упражнений: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534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</a:t>
            </a:r>
            <a:r>
              <a:rPr lang="ru-RU" sz="3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литературы</a:t>
            </a:r>
            <a:r>
              <a:rPr lang="ru-RU" sz="3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ru-RU" sz="3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Азова О.И. Диагностика письменной речи у младших школьников. — М.: ТЦ Сфера, 2011. — 64 с. (Библиотека Логопеда).</a:t>
            </a:r>
            <a:b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Бородич</a:t>
            </a:r>
            <a: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А. М. Методика развития речи детей. – М., 1981.</a:t>
            </a:r>
            <a:b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Вопросы психологии, учебной деятельности младших школьников, 1962.</a:t>
            </a:r>
            <a:b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Выготский Л.С. Мышление и речь. Собрание сочинений; т.2 -М..1982.</a:t>
            </a:r>
            <a:b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Гамезо</a:t>
            </a:r>
            <a:r>
              <a:rPr lang="ru-RU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М.В., Петрова Е.А., Орлова Л.М. Возрастная и педагогическая психология: Учеб. пособие для студентов всех специальностей педагогических вузов. — М.: Педагогическое общество России, 2003. — 512с.</a:t>
            </a:r>
            <a:b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Львов М.Р. Методика развития речи младших школьников /М.Р. Львов. – 3 – е изд., </a:t>
            </a:r>
            <a:r>
              <a:rPr lang="ru-RU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перераб</a:t>
            </a:r>
            <a: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и доп. – Тула: ООО Издательство «Родничок»; М.: ООО «Издательство </a:t>
            </a:r>
            <a:r>
              <a:rPr lang="ru-RU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Астрель</a:t>
            </a:r>
            <a: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»: ООО «Издательство АСТ», 2003. – 238, [2]c. – (библиотека учителя начальной школы)</a:t>
            </a:r>
            <a:b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Политова Н.И. </a:t>
            </a:r>
            <a:r>
              <a:rPr lang="ru-RU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</a:t>
            </a:r>
            <a: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речи учащихся начальных классов на уроках русского языка: Пособие для учителя. – М.: Просвещение, 1984. – 91 с.</a:t>
            </a:r>
            <a:br>
              <a:rPr lang="ru-RU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97099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«Из всех … знаний и умений самым важным, и самым необходимым для жизненной деятельности является, конечно, умение ясно, понятно, красиво говорить на своём языке»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В.И.Чернышёв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15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Обеспечить хорошую речевую среду для учащихся (восприятие речи взрослых, чтение книг, слушание радио);</a:t>
            </a:r>
          </a:p>
          <a:p>
            <a:r>
              <a:rPr lang="ru-RU" dirty="0" smtClean="0"/>
              <a:t>Обеспечить создание речевых ситуаций;</a:t>
            </a:r>
          </a:p>
          <a:p>
            <a:r>
              <a:rPr lang="ru-RU" dirty="0" smtClean="0"/>
              <a:t>Обеспечить правильное усвоение учащимися достаточного лексического запаса, грамматических форм, синтаксических конструкций, логических связей, активизировать употребление слов;</a:t>
            </a:r>
          </a:p>
          <a:p>
            <a:r>
              <a:rPr lang="ru-RU" dirty="0" smtClean="0"/>
              <a:t>Формирование умения работать над текстом художественного произведения;</a:t>
            </a:r>
          </a:p>
          <a:p>
            <a:r>
              <a:rPr lang="ru-RU" dirty="0" smtClean="0"/>
              <a:t>Предупреждение и преодоление ошибок в произношении слов, в словообразовании, в построении предложений;</a:t>
            </a:r>
          </a:p>
          <a:p>
            <a:r>
              <a:rPr lang="ru-RU" dirty="0" smtClean="0"/>
              <a:t>Формирование навыков связной речи (устной и письменной);</a:t>
            </a:r>
          </a:p>
          <a:p>
            <a:r>
              <a:rPr lang="ru-RU" dirty="0" smtClean="0"/>
              <a:t>Воспитание интереса и уважительного отношения к слову;</a:t>
            </a:r>
          </a:p>
          <a:p>
            <a:r>
              <a:rPr lang="ru-RU" dirty="0" smtClean="0"/>
              <a:t>Создавать в классе атмосферу борьбы за высокую культуру речи, за выполнение требований к хорошей речи.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509184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От натренированности мускулатуры его органов речи;</a:t>
            </a:r>
          </a:p>
          <a:p>
            <a:r>
              <a:rPr lang="ru-RU" dirty="0" smtClean="0"/>
              <a:t>От понимания ребёнком лексических и грамматических значений языковых единиц;</a:t>
            </a:r>
          </a:p>
          <a:p>
            <a:r>
              <a:rPr lang="ru-RU" dirty="0" smtClean="0"/>
              <a:t>От развития у ребёнка восприимчивости к выразительности речи;</a:t>
            </a:r>
          </a:p>
          <a:p>
            <a:r>
              <a:rPr lang="ru-RU" dirty="0" smtClean="0"/>
              <a:t>От развития чувства языка как способности запоминать нормы употребления языковых единиц в речи;</a:t>
            </a:r>
          </a:p>
          <a:p>
            <a:r>
              <a:rPr lang="ru-RU" dirty="0" smtClean="0"/>
              <a:t>Усвоение письменной речи обусловлено развитием речи устной;</a:t>
            </a:r>
          </a:p>
          <a:p>
            <a:r>
              <a:rPr lang="ru-RU" dirty="0" smtClean="0"/>
              <a:t>Темп обогащения речи убыстряется по мере совершенствования речи творческой системы ребёнка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Усвоение речи ребёнком зависит: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79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Содержательность</a:t>
            </a:r>
          </a:p>
          <a:p>
            <a:r>
              <a:rPr lang="ru-RU" dirty="0" smtClean="0"/>
              <a:t>Логичность</a:t>
            </a:r>
          </a:p>
          <a:p>
            <a:r>
              <a:rPr lang="ru-RU" dirty="0" smtClean="0"/>
              <a:t>Точность</a:t>
            </a:r>
          </a:p>
          <a:p>
            <a:r>
              <a:rPr lang="ru-RU" dirty="0" smtClean="0"/>
              <a:t>Выразительность</a:t>
            </a:r>
          </a:p>
          <a:p>
            <a:r>
              <a:rPr lang="ru-RU" dirty="0" smtClean="0"/>
              <a:t>Ясность</a:t>
            </a:r>
          </a:p>
          <a:p>
            <a:r>
              <a:rPr lang="ru-RU" dirty="0" smtClean="0"/>
              <a:t>Правильность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уровню развития речи учащихся: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723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84784"/>
            <a:ext cx="7408333" cy="4641379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произносительный                   лексический</a:t>
            </a:r>
          </a:p>
          <a:p>
            <a:pPr marL="0" indent="0">
              <a:buNone/>
            </a:pPr>
            <a:r>
              <a:rPr lang="ru-RU" dirty="0" smtClean="0"/>
              <a:t>      уровень                                 уровень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грамматический        уровень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уровень               текста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file"/>
              </a:rPr>
              <a:t>Уровни развития речи:</a:t>
            </a:r>
            <a:endParaRPr lang="ru-RU" dirty="0"/>
          </a:p>
        </p:txBody>
      </p:sp>
      <p:cxnSp>
        <p:nvCxnSpPr>
          <p:cNvPr id="5" name="Прямая со стрелкой 4"/>
          <p:cNvCxnSpPr>
            <a:stCxn id="2" idx="0"/>
            <a:endCxn id="2" idx="0"/>
          </p:cNvCxnSpPr>
          <p:nvPr/>
        </p:nvCxnSpPr>
        <p:spPr>
          <a:xfrm>
            <a:off x="4576234" y="1484784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123728" y="1484784"/>
            <a:ext cx="720080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940152" y="1484784"/>
            <a:ext cx="864096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347864" y="1484784"/>
            <a:ext cx="216024" cy="2664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364088" y="1484784"/>
            <a:ext cx="360040" cy="2664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93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844824"/>
            <a:ext cx="8280919" cy="428133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r>
              <a:rPr lang="ru-RU" sz="2000" dirty="0" smtClean="0"/>
              <a:t>связанные с восприятием                 связанные с созданием</a:t>
            </a:r>
          </a:p>
          <a:p>
            <a:pPr marL="0" indent="0">
              <a:buNone/>
            </a:pPr>
            <a:r>
              <a:rPr lang="ru-RU" sz="2000" dirty="0" smtClean="0"/>
              <a:t>       чужой речи                            собственного высказывания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1400" dirty="0" smtClean="0"/>
              <a:t>на слух                        зрительно                           устно                         письменно      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2200" dirty="0"/>
              <a:t>с</a:t>
            </a:r>
            <a:r>
              <a:rPr lang="ru-RU" sz="2200" dirty="0" smtClean="0"/>
              <a:t>лушание               чтение         говорение          письмо             </a:t>
            </a:r>
          </a:p>
          <a:p>
            <a:pPr marL="0" indent="0">
              <a:buNone/>
            </a:pPr>
            <a:r>
              <a:rPr lang="ru-RU" sz="2200" dirty="0" smtClean="0"/>
              <a:t>(</a:t>
            </a:r>
            <a:r>
              <a:rPr lang="ru-RU" sz="2200" dirty="0" err="1" smtClean="0"/>
              <a:t>аудирование</a:t>
            </a:r>
            <a:r>
              <a:rPr lang="ru-RU" sz="2200" dirty="0" smtClean="0"/>
              <a:t>)</a:t>
            </a:r>
            <a:endParaRPr lang="ru-RU" sz="2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hlinkClick r:id="rId2" action="ppaction://hlinkfile"/>
              </a:rPr>
              <a:t>Виды речевой деятельности: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303748" y="191683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228184" y="191683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899592" y="3212976"/>
            <a:ext cx="50405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555776" y="3212976"/>
            <a:ext cx="57606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5292080" y="3212976"/>
            <a:ext cx="43204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308304" y="3212976"/>
            <a:ext cx="28803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899592" y="4149080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347864" y="4149080"/>
            <a:ext cx="9001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292080" y="4149080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7596336" y="4149080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346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hlinkClick r:id="rId2" action="ppaction://hlinkfile"/>
              </a:rPr>
              <a:t>Направления в развитии речи: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67544" y="1844824"/>
            <a:ext cx="3744416" cy="19476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над словом</a:t>
            </a:r>
          </a:p>
          <a:p>
            <a:pPr algn="ctr"/>
            <a:r>
              <a:rPr lang="ru-RU" dirty="0" smtClean="0"/>
              <a:t>(лексический уровень)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004048" y="1844824"/>
            <a:ext cx="3528392" cy="19476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над словосочетанием и предложением</a:t>
            </a:r>
          </a:p>
          <a:p>
            <a:pPr algn="ctr"/>
            <a:r>
              <a:rPr lang="ru-RU" dirty="0" smtClean="0"/>
              <a:t>(синтаксический уровень)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059832" y="4293096"/>
            <a:ext cx="3456384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над связной речью</a:t>
            </a:r>
          </a:p>
          <a:p>
            <a:pPr algn="ctr"/>
            <a:r>
              <a:rPr lang="ru-RU" dirty="0" smtClean="0"/>
              <a:t>(уровень текста)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3059832" y="1556792"/>
            <a:ext cx="64807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292080" y="1556792"/>
            <a:ext cx="72008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72000" y="1844824"/>
            <a:ext cx="72008" cy="2304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231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</a:p>
          <a:p>
            <a:pPr marL="0" indent="0">
              <a:buNone/>
            </a:pPr>
            <a:r>
              <a:rPr lang="ru-RU" dirty="0" smtClean="0"/>
              <a:t>Богатство словаря – признак высокого развития каждого человека.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Словарная работа включает в себя 4 направления:</a:t>
            </a:r>
          </a:p>
          <a:p>
            <a:r>
              <a:rPr lang="ru-RU" dirty="0"/>
              <a:t>о</a:t>
            </a:r>
            <a:r>
              <a:rPr lang="ru-RU" dirty="0" smtClean="0"/>
              <a:t>богащение словаря;</a:t>
            </a:r>
          </a:p>
          <a:p>
            <a:r>
              <a:rPr lang="ru-RU" dirty="0"/>
              <a:t>у</a:t>
            </a:r>
            <a:r>
              <a:rPr lang="ru-RU" dirty="0" smtClean="0"/>
              <a:t>точнение словаря;</a:t>
            </a:r>
          </a:p>
          <a:p>
            <a:r>
              <a:rPr lang="ru-RU" dirty="0"/>
              <a:t>а</a:t>
            </a:r>
            <a:r>
              <a:rPr lang="ru-RU" dirty="0" smtClean="0"/>
              <a:t>ктивизация словаря;</a:t>
            </a:r>
          </a:p>
          <a:p>
            <a:r>
              <a:rPr lang="ru-RU" dirty="0"/>
              <a:t>у</a:t>
            </a:r>
            <a:r>
              <a:rPr lang="ru-RU" dirty="0" smtClean="0"/>
              <a:t>странение нелитературных слов.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Слово – основная значащая единица языка.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49136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749</TotalTime>
  <Words>574</Words>
  <Application>Microsoft Office PowerPoint</Application>
  <PresentationFormat>Экран (4:3)</PresentationFormat>
  <Paragraphs>105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Речевое развитие младших школьников</vt:lpstr>
      <vt:lpstr>«Из всех … знаний и умений самым важным, и самым необходимым для жизненной деятельности является, конечно, умение ясно, понятно, красиво говорить на своём языке»                             В.И.Чернышёв</vt:lpstr>
      <vt:lpstr>Задачи:</vt:lpstr>
      <vt:lpstr>Усвоение речи ребёнком зависит:</vt:lpstr>
      <vt:lpstr>Требования к уровню развития речи учащихся:</vt:lpstr>
      <vt:lpstr>Уровни развития речи:</vt:lpstr>
      <vt:lpstr>Виды речевой деятельности:</vt:lpstr>
      <vt:lpstr>Направления в развитии речи:</vt:lpstr>
      <vt:lpstr>Слово – основная значащая единица языка.</vt:lpstr>
      <vt:lpstr>Источники обогащения словаря</vt:lpstr>
      <vt:lpstr>Работа над словосочетанием</vt:lpstr>
      <vt:lpstr>Предложение</vt:lpstr>
      <vt:lpstr>Виды школьных текстовых упражнений:</vt:lpstr>
      <vt:lpstr>         Список литературы:      Азова О.И. Диагностика письменной речи у младших школьников. — М.: ТЦ Сфера, 2011. — 64 с. (Библиотека Логопеда).  Бородич А. М. Методика развития речи детей. – М., 1981.  Вопросы психологии, учебной деятельности младших школьников, 1962.  Выготский Л.С. Мышление и речь. Собрание сочинений; т.2 -М..1982. Гамезо М.В., Петрова Е.А., Орлова Л.М. Возрастная и педагогическая психология: Учеб. пособие для студентов всех специальностей педагогических вузов. — М.: Педагогическое общество России, 2003. — 512с.  Львов М.Р. Методика развития речи младших школьников /М.Р. Львов. – 3 – е изд., перераб. и доп. – Тула: ООО Издательство «Родничок»; М.: ООО «Издательство Астрель»: ООО «Издательство АСТ», 2003. – 238, [2]c. – (библиотека учителя начальной школы)  Политова Н.И. Развитие речи учащихся начальных классов на уроках русского языка: Пособие для учителя. – М.: Просвещение, 1984. – 91 с.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младших школьников</dc:title>
  <dc:creator>Елена</dc:creator>
  <cp:lastModifiedBy>Людмила</cp:lastModifiedBy>
  <cp:revision>65</cp:revision>
  <dcterms:created xsi:type="dcterms:W3CDTF">2013-10-20T16:47:20Z</dcterms:created>
  <dcterms:modified xsi:type="dcterms:W3CDTF">2016-11-23T17:05:38Z</dcterms:modified>
</cp:coreProperties>
</file>