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"/>
  </p:notesMasterIdLst>
  <p:sldIdLst>
    <p:sldId id="256" r:id="rId2"/>
    <p:sldId id="258" r:id="rId3"/>
    <p:sldId id="257" r:id="rId4"/>
    <p:sldId id="259" r:id="rId5"/>
    <p:sldId id="261" r:id="rId6"/>
    <p:sldId id="269" r:id="rId7"/>
    <p:sldId id="266" r:id="rId8"/>
    <p:sldId id="27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9234" autoAdjust="0"/>
    <p:restoredTop sz="99744" autoAdjust="0"/>
  </p:normalViewPr>
  <p:slideViewPr>
    <p:cSldViewPr>
      <p:cViewPr>
        <p:scale>
          <a:sx n="66" d="100"/>
          <a:sy n="66" d="100"/>
        </p:scale>
        <p:origin x="-234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7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04CB8-82A9-472C-BD74-381383331F1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A3D081-0163-4BF4-A2EA-161C66779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0084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3D081-0163-4BF4-A2EA-161C6677995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2045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C6CB0-D0EF-427E-A5A2-DB76FF814A5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D32E544-46ED-4562-BE43-4E38045E2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C6CB0-D0EF-427E-A5A2-DB76FF814A5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544-46ED-4562-BE43-4E38045E2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C6CB0-D0EF-427E-A5A2-DB76FF814A5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544-46ED-4562-BE43-4E38045E2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C6CB0-D0EF-427E-A5A2-DB76FF814A5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D32E544-46ED-4562-BE43-4E38045E2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C6CB0-D0EF-427E-A5A2-DB76FF814A5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544-46ED-4562-BE43-4E38045E2C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C6CB0-D0EF-427E-A5A2-DB76FF814A5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544-46ED-4562-BE43-4E38045E2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C6CB0-D0EF-427E-A5A2-DB76FF814A5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D32E544-46ED-4562-BE43-4E38045E2C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C6CB0-D0EF-427E-A5A2-DB76FF814A5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544-46ED-4562-BE43-4E38045E2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C6CB0-D0EF-427E-A5A2-DB76FF814A5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544-46ED-4562-BE43-4E38045E2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C6CB0-D0EF-427E-A5A2-DB76FF814A5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544-46ED-4562-BE43-4E38045E2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C6CB0-D0EF-427E-A5A2-DB76FF814A5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544-46ED-4562-BE43-4E38045E2C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27C6CB0-D0EF-427E-A5A2-DB76FF814A5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D32E544-46ED-4562-BE43-4E38045E2C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7" Type="http://schemas.openxmlformats.org/officeDocument/2006/relationships/image" Target="../media/image18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7.png"/><Relationship Id="rId10" Type="http://schemas.microsoft.com/office/2007/relationships/hdphoto" Target="../media/hdphoto5.wdp"/><Relationship Id="rId4" Type="http://schemas.microsoft.com/office/2007/relationships/hdphoto" Target="../media/hdphoto2.wdp"/><Relationship Id="rId9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ogozavr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662" y="500043"/>
            <a:ext cx="8352928" cy="1200329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softEdge rad="317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Развитие речевой активности в условиях самостоятельной деятельности дошкольников (режимные моменты, дидактические игры, ИКТ)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0430" y="5589240"/>
            <a:ext cx="5248035" cy="923330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softEdge rad="317500"/>
          </a:effectLst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Презентацию подготовил учитель-логопед МБДОУ «ЦРР-Детский сад №164»</a:t>
            </a:r>
          </a:p>
          <a:p>
            <a:r>
              <a:rPr lang="ru-RU" b="1" dirty="0" smtClean="0"/>
              <a:t>Касьянова Л.Р</a:t>
            </a:r>
            <a:endParaRPr lang="ru-RU" b="1" dirty="0"/>
          </a:p>
        </p:txBody>
      </p:sp>
      <p:pic>
        <p:nvPicPr>
          <p:cNvPr id="1027" name="Picture 3" descr="J:\фото логопед Л.Р\DSC0727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714612" y="2000240"/>
            <a:ext cx="3875892" cy="309492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49084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428604"/>
            <a:ext cx="7858180" cy="2677656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softEdge rad="317500"/>
          </a:effectLst>
        </p:spPr>
        <p:txBody>
          <a:bodyPr wrap="square">
            <a:spAutoFit/>
          </a:bodyPr>
          <a:lstStyle/>
          <a:p>
            <a:r>
              <a:rPr lang="ru-RU" sz="2400" b="1" dirty="0"/>
              <a:t>Игра "Живые камни</a:t>
            </a:r>
            <a:r>
              <a:rPr lang="ru-RU" sz="2400" dirty="0"/>
              <a:t>"</a:t>
            </a:r>
            <a:br>
              <a:rPr lang="ru-RU" sz="2400" dirty="0"/>
            </a:br>
            <a:r>
              <a:rPr lang="ru-RU" sz="2400" b="1" dirty="0" smtClean="0"/>
              <a:t>Эта </a:t>
            </a:r>
            <a:r>
              <a:rPr lang="ru-RU" sz="2400" b="1" dirty="0"/>
              <a:t>замечательная игра способствует развитию воображения и связной речи у детей. С</a:t>
            </a:r>
            <a:r>
              <a:rPr lang="ru-RU" sz="2400" b="1" dirty="0" smtClean="0"/>
              <a:t>оберите камни </a:t>
            </a:r>
            <a:r>
              <a:rPr lang="ru-RU" sz="2400" b="1" dirty="0"/>
              <a:t>разной формы и размера. Чем более гладкая поверхность </a:t>
            </a:r>
            <a:r>
              <a:rPr lang="ru-RU" sz="2400" b="1" dirty="0" smtClean="0"/>
              <a:t>- </a:t>
            </a:r>
            <a:r>
              <a:rPr lang="ru-RU" sz="2400" b="1" dirty="0"/>
              <a:t>тем лучше.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6" name="Рисунок 5" descr="поделки из камней">
            <a:hlinkClick r:id="" action="ppaction://noaction">
              <a:snd r:embed="rId3" name="chimes.wav"/>
            </a:hlinkClick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1538" y="2928934"/>
            <a:ext cx="2857520" cy="2643206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  <p:pic>
        <p:nvPicPr>
          <p:cNvPr id="7" name="Рисунок 6" descr="поделки из камней">
            <a:hlinkClick r:id="" action="ppaction://noaction">
              <a:snd r:embed="rId3" name="chimes.wav"/>
            </a:hlinkClick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2066" y="3143248"/>
            <a:ext cx="2352895" cy="2286016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2341780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поделки из камней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060847"/>
            <a:ext cx="2851820" cy="1872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adalin.mospsy.ru/img6/stone1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2060848"/>
            <a:ext cx="3929090" cy="18722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://adalin.mospsy.ru/img6/stone11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86116" y="4143380"/>
            <a:ext cx="2857520" cy="191469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357157" y="214291"/>
            <a:ext cx="8358247" cy="1877437"/>
          </a:xfrm>
          <a:prstGeom prst="rect">
            <a:avLst/>
          </a:prstGeom>
          <a:solidFill>
            <a:schemeClr val="bg2">
              <a:lumMod val="50000"/>
            </a:schemeClr>
          </a:solidFill>
          <a:effectLst>
            <a:softEdge rad="317500"/>
          </a:effectLst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арисуйте на камнях акриловыми красками или перманентными маркерами разные картинки. Акриловые краски после высыхания не смываются водой, имеют приятный блеск и не токсичны.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Arial"/>
                <a:ea typeface="Calibri"/>
              </a:rPr>
              <a:t/>
            </a:r>
            <a:br>
              <a:rPr lang="ru-RU" sz="2000" b="1" dirty="0" smtClean="0">
                <a:solidFill>
                  <a:srgbClr val="000000"/>
                </a:solidFill>
                <a:effectLst/>
                <a:latin typeface="Arial"/>
                <a:ea typeface="Calibri"/>
              </a:rPr>
            </a:b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4103111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поделки своими руками">
            <a:hlinkClick r:id="" action="ppaction://noaction">
              <a:snd r:embed="rId2" name="chimes.wav"/>
            </a:hlinkClick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4414" y="2643183"/>
            <a:ext cx="2739154" cy="2643206"/>
          </a:xfrm>
          <a:prstGeom prst="rect">
            <a:avLst/>
          </a:prstGeom>
          <a:noFill/>
          <a:ln>
            <a:noFill/>
          </a:ln>
          <a:effectLst>
            <a:glow rad="228600">
              <a:srgbClr val="00B050">
                <a:alpha val="40000"/>
              </a:srgbClr>
            </a:glow>
          </a:effectLst>
        </p:spPr>
      </p:pic>
      <p:sp>
        <p:nvSpPr>
          <p:cNvPr id="8" name="TextBox 7"/>
          <p:cNvSpPr txBox="1"/>
          <p:nvPr/>
        </p:nvSpPr>
        <p:spPr>
          <a:xfrm>
            <a:off x="1115616" y="650101"/>
            <a:ext cx="8100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" name="Рисунок 8" descr="поделки из природного материала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2132" y="2643182"/>
            <a:ext cx="2523130" cy="2643206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3">
                <a:lumMod val="50000"/>
                <a:alpha val="60000"/>
              </a:schemeClr>
            </a:glow>
          </a:effectLst>
        </p:spPr>
      </p:pic>
      <p:sp>
        <p:nvSpPr>
          <p:cNvPr id="10" name="Прямоугольник 9"/>
          <p:cNvSpPr/>
          <p:nvPr/>
        </p:nvSpPr>
        <p:spPr>
          <a:xfrm>
            <a:off x="357158" y="214290"/>
            <a:ext cx="8429684" cy="2308324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softEdge rad="317500"/>
          </a:effectLst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ожно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использовать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различное сочетание камней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составления новых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историй. Кроме того, на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них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можно нарисовать цифры или буквы и использовать их как дидактический материал при обучении ребенка счету и чтению.</a:t>
            </a:r>
            <a:r>
              <a:rPr lang="ru-RU" sz="2400" b="1" dirty="0"/>
              <a:t/>
            </a:r>
            <a:br>
              <a:rPr lang="ru-RU" sz="2400" b="1" dirty="0"/>
            </a:b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38930157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285729"/>
            <a:ext cx="8215370" cy="2616101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softEdge rad="317500"/>
          </a:effectLst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Составление рассказов - описаний по схемам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мение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точно,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лаконично 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образно описывать предмет, является условием совершенствования речи и мышления,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ускоряет процесс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обмена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информацией. Одним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из факторов, облегчающих составление описательных рассказов, являются схемы. 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6" name="картинка мн" descr="http://s008.radikal.ru/i306/1101/2b/8fde67486c3c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2857496"/>
            <a:ext cx="3714744" cy="33575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пл" descr="http://i003.radikal.ru/1101/5d/b4937a21fa36.jpg">
            <a:hlinkClick r:id="" action="ppaction://noaction">
              <a:snd r:embed="rId2" name="chimes.wav"/>
            </a:hlinkClick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29256" y="3214686"/>
            <a:ext cx="3098054" cy="24471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6106250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насекомые" descr="C:\Users\Мамик\Desktop\Дети\9785994905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708845" y="-1346332"/>
            <a:ext cx="2131185" cy="253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птицы" descr="C:\Users\Мамик\Desktop\Дети\bff2e0234c78ab1a0fe4604a64efbc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676364" y="-1926823"/>
            <a:ext cx="2098704" cy="2381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цветы" descr="C:\Users\Мамик\Desktop\Дети\66478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0" y="-1434305"/>
            <a:ext cx="1992516" cy="2546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28662" y="357166"/>
            <a:ext cx="7715304" cy="830997"/>
          </a:xfrm>
          <a:prstGeom prst="rect">
            <a:avLst/>
          </a:prstGeom>
          <a:solidFill>
            <a:schemeClr val="bg2">
              <a:lumMod val="75000"/>
            </a:schemeClr>
          </a:solidFill>
          <a:ln w="76200">
            <a:solidFill>
              <a:srgbClr val="FF0000"/>
            </a:solidFill>
          </a:ln>
          <a:effectLst>
            <a:softEdge rad="317500"/>
          </a:effectLst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Виды демонстрационных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карточек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комплексная работа с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мнемотаблицами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6515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2691 -0.08578 L 0.43455 0.72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1" y="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201 0.06034 L 0.91059 0.3618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1" y="1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9 0.09271 L -0.60885 0.4686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6" y="1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дет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402776" y="1571612"/>
            <a:ext cx="3654881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 flipH="1">
            <a:off x="357158" y="428605"/>
            <a:ext cx="7715302" cy="830997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Интерактивные,  настольно-печатные игры на образовательном сайте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Мерсибо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2" descr="Развивающие игры | Мерсибо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86710" y="5500702"/>
            <a:ext cx="1020615" cy="494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mersibo.ru/sites/default/files/styles/wh_600_376/public/set-82-new.jpg?itok=KJYTpSRo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1428736"/>
            <a:ext cx="3214710" cy="2172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mersibo.ru/sites/default/files/card-3-new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 xmlns="">
                  <a14:imgLayer r:embed="rId10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1538" y="3429000"/>
            <a:ext cx="2971174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285729"/>
            <a:ext cx="7500990" cy="6186309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softEdge rad="635000"/>
          </a:effectLst>
        </p:spPr>
        <p:txBody>
          <a:bodyPr wrap="square">
            <a:spAutoFit/>
          </a:bodyPr>
          <a:lstStyle/>
          <a:p>
            <a:r>
              <a:rPr lang="ru-RU" b="1" dirty="0"/>
              <a:t>Список </a:t>
            </a:r>
            <a:r>
              <a:rPr lang="ru-RU" b="1" dirty="0" smtClean="0"/>
              <a:t>использованных </a:t>
            </a:r>
            <a:r>
              <a:rPr lang="ru-RU" b="1" dirty="0"/>
              <a:t>и </a:t>
            </a:r>
            <a:r>
              <a:rPr lang="ru-RU" b="1" dirty="0" smtClean="0"/>
              <a:t>рекомендуемых источников</a:t>
            </a:r>
            <a:endParaRPr lang="ru-RU" dirty="0"/>
          </a:p>
          <a:p>
            <a:r>
              <a:rPr lang="ru-RU" dirty="0"/>
              <a:t>Большова, Т.В. Учимся по сказке. Развитие мышления дошкольников с помощью мнемотехники. СПб.,2005.</a:t>
            </a:r>
          </a:p>
          <a:p>
            <a:r>
              <a:rPr lang="ru-RU" dirty="0" smtClean="0"/>
              <a:t>Гурьева </a:t>
            </a:r>
            <a:r>
              <a:rPr lang="ru-RU" dirty="0"/>
              <a:t>Н. А. Год до школы. Развиваем память: Рабочая тетрадь упражнений по мнемотехнике. СПб., 2000.</a:t>
            </a:r>
          </a:p>
          <a:p>
            <a:r>
              <a:rPr lang="ru-RU" dirty="0" smtClean="0"/>
              <a:t>Омельченко </a:t>
            </a:r>
            <a:r>
              <a:rPr lang="ru-RU" dirty="0"/>
              <a:t>Л.В. Использование приёмов мнемотехники в развитии связной речи / Логопед. 2008. №4. С.102 -115.</a:t>
            </a:r>
          </a:p>
          <a:p>
            <a:r>
              <a:rPr lang="ru-RU" dirty="0"/>
              <a:t>Ткаченко Т.А. Использование схем в составлении описательных рассказов / Дошкольное воспитание.1990. №10. С.16-21.</a:t>
            </a:r>
          </a:p>
          <a:p>
            <a:pPr lvl="0" hangingPunct="0"/>
            <a:r>
              <a:rPr lang="ru-RU" dirty="0"/>
              <a:t>Ткаченко Т.А «Учим говорить правильно», Москва издательство «Гном и Д», 2001 </a:t>
            </a:r>
          </a:p>
          <a:p>
            <a:pPr lvl="0" hangingPunct="0"/>
            <a:r>
              <a:rPr lang="ru-RU" dirty="0"/>
              <a:t> </a:t>
            </a:r>
            <a:r>
              <a:rPr lang="ru-RU" dirty="0" err="1"/>
              <a:t>Осланова</a:t>
            </a:r>
            <a:r>
              <a:rPr lang="ru-RU" dirty="0"/>
              <a:t> Т.А., Позднякова Л.А. – Игры и упражнения для развития у детей общих речевых навыков. – СПб: Изд-во КАРО, 2007-141с. </a:t>
            </a:r>
          </a:p>
          <a:p>
            <a:r>
              <a:rPr lang="ru-RU" b="1" dirty="0"/>
              <a:t> </a:t>
            </a:r>
            <a:r>
              <a:rPr lang="ru-RU" b="1" dirty="0" smtClean="0"/>
              <a:t>Интернет ресурс:  </a:t>
            </a:r>
            <a:r>
              <a:rPr lang="ru-RU" b="1" dirty="0" err="1" smtClean="0"/>
              <a:t>Логозаврия</a:t>
            </a:r>
            <a:r>
              <a:rPr lang="ru-RU" b="1" dirty="0" smtClean="0"/>
              <a:t> </a:t>
            </a:r>
            <a:r>
              <a:rPr lang="ru-RU" b="1" u="sng" dirty="0" smtClean="0">
                <a:hlinkClick r:id="rId2"/>
              </a:rPr>
              <a:t>www.logozavr.ru</a:t>
            </a:r>
            <a:r>
              <a:rPr lang="en-US" b="1" u="sng" dirty="0"/>
              <a:t> </a:t>
            </a:r>
            <a:r>
              <a:rPr lang="en-US" b="1" u="sng" dirty="0" smtClean="0"/>
              <a:t>  </a:t>
            </a:r>
          </a:p>
          <a:p>
            <a:r>
              <a:rPr lang="en-US" b="1" u="sng" dirty="0" smtClean="0"/>
              <a:t>mersibo.ru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 </a:t>
            </a:r>
            <a:r>
              <a:rPr lang="ru-RU" dirty="0"/>
              <a:t>На </a:t>
            </a:r>
            <a:r>
              <a:rPr lang="ru-RU" dirty="0" smtClean="0"/>
              <a:t>сайтах </a:t>
            </a:r>
            <a:r>
              <a:rPr lang="ru-RU" dirty="0"/>
              <a:t>представлены обучающие и развивающие компьютерные игры для дошкольников и младших школьников</a:t>
            </a:r>
            <a:r>
              <a:rPr lang="ru-RU" dirty="0" smtClean="0"/>
              <a:t>,</a:t>
            </a:r>
            <a:r>
              <a:rPr lang="ru-RU" dirty="0"/>
              <a:t> компьютерные учебно-методические программы и комплексы для образовательных учреждений, разработанные с участием  учителей, логопедов, психологов, воспитателей дошкольных учреждений.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30534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1521</TotalTime>
  <Words>220</Words>
  <Application>Microsoft Office PowerPoint</Application>
  <PresentationFormat>Экран (4:3)</PresentationFormat>
  <Paragraphs>21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Мамик</dc:creator>
  <cp:lastModifiedBy>PK-5</cp:lastModifiedBy>
  <cp:revision>144</cp:revision>
  <dcterms:created xsi:type="dcterms:W3CDTF">2016-11-15T17:44:49Z</dcterms:created>
  <dcterms:modified xsi:type="dcterms:W3CDTF">2016-11-29T21:57:44Z</dcterms:modified>
</cp:coreProperties>
</file>