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3" r:id="rId3"/>
    <p:sldId id="257" r:id="rId4"/>
    <p:sldId id="258" r:id="rId5"/>
    <p:sldId id="259" r:id="rId6"/>
    <p:sldId id="262" r:id="rId7"/>
    <p:sldId id="264" r:id="rId8"/>
    <p:sldId id="265" r:id="rId9"/>
    <p:sldId id="266" r:id="rId10"/>
    <p:sldId id="292" r:id="rId11"/>
    <p:sldId id="297" r:id="rId12"/>
    <p:sldId id="296" r:id="rId13"/>
    <p:sldId id="295" r:id="rId14"/>
    <p:sldId id="293" r:id="rId15"/>
    <p:sldId id="299" r:id="rId16"/>
    <p:sldId id="298" r:id="rId17"/>
    <p:sldId id="300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4118" autoAdjust="0"/>
    <p:restoredTop sz="94660"/>
  </p:normalViewPr>
  <p:slideViewPr>
    <p:cSldViewPr>
      <p:cViewPr varScale="1">
        <p:scale>
          <a:sx n="68" d="100"/>
          <a:sy n="68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0DED6-532D-488C-8FB4-139FFED6385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3B5FD-7F91-436B-A4AD-00D358D97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8001056" cy="4786346"/>
          </a:xfrm>
        </p:spPr>
        <p:txBody>
          <a:bodyPr>
            <a:normAutofit/>
          </a:bodyPr>
          <a:lstStyle/>
          <a:p>
            <a:r>
              <a:rPr lang="ru-RU" dirty="0" smtClean="0"/>
              <a:t>Сюжетно-ролевая игра ,как эффетивное средство развития связной речи дошкольников.</a:t>
            </a:r>
            <a:br>
              <a:rPr lang="ru-RU" dirty="0" smtClean="0"/>
            </a:br>
            <a:r>
              <a:rPr lang="ru-RU" sz="3200" dirty="0" smtClean="0"/>
              <a:t>Свириденко Г.И.</a:t>
            </a:r>
            <a:endParaRPr lang="ru-RU" dirty="0"/>
          </a:p>
        </p:txBody>
      </p:sp>
    </p:spTree>
  </p:cSld>
  <p:clrMapOvr>
    <a:masterClrMapping/>
  </p:clrMapOvr>
  <p:transition advTm="834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она обогащает словарь,&#10;закрепляет навыки&#10;разговорной речи&#10;Из опыта работы…&#10;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72066" y="642918"/>
            <a:ext cx="28575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428604"/>
            <a:ext cx="4286280" cy="2214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2668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1042988" y="333375"/>
            <a:ext cx="6694487" cy="1162050"/>
          </a:xfrm>
        </p:spPr>
        <p:txBody>
          <a:bodyPr/>
          <a:lstStyle/>
          <a:p>
            <a:pPr algn="ctr"/>
            <a:r>
              <a:rPr lang="ru-RU" altLang="ru-RU" sz="3200" b="1" smtClean="0"/>
              <a:t>«Ветлечебница»</a:t>
            </a:r>
            <a:r>
              <a:rPr lang="ru-RU" altLang="ru-RU" sz="3200" smtClean="0"/>
              <a:t/>
            </a:r>
            <a:br>
              <a:rPr lang="ru-RU" altLang="ru-RU" sz="3200" smtClean="0"/>
            </a:br>
            <a:endParaRPr lang="ru-RU" altLang="ru-RU" sz="3200" smtClean="0"/>
          </a:p>
        </p:txBody>
      </p:sp>
      <p:pic>
        <p:nvPicPr>
          <p:cNvPr id="31748" name="Объект 4" descr="I:\foto\1\P101000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619672" y="1376130"/>
            <a:ext cx="5904656" cy="43260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23" name="Текст 2"/>
          <p:cNvSpPr>
            <a:spLocks noGrp="1"/>
          </p:cNvSpPr>
          <p:nvPr>
            <p:ph type="body" sz="half" idx="2"/>
          </p:nvPr>
        </p:nvSpPr>
        <p:spPr>
          <a:xfrm>
            <a:off x="2843213" y="5738813"/>
            <a:ext cx="2960687" cy="815975"/>
          </a:xfrm>
        </p:spPr>
        <p:txBody>
          <a:bodyPr/>
          <a:lstStyle/>
          <a:p>
            <a:r>
              <a:rPr lang="ru-RU" altLang="ru-RU" sz="2000" i="1" smtClean="0">
                <a:solidFill>
                  <a:srgbClr val="0070C0"/>
                </a:solidFill>
              </a:rPr>
              <a:t>Приходи сюда лечиться</a:t>
            </a:r>
          </a:p>
          <a:p>
            <a:r>
              <a:rPr lang="ru-RU" altLang="ru-RU" sz="2000" i="1" smtClean="0">
                <a:solidFill>
                  <a:srgbClr val="0070C0"/>
                </a:solidFill>
              </a:rPr>
              <a:t>Лев, собака и волчица… </a:t>
            </a:r>
          </a:p>
        </p:txBody>
      </p:sp>
    </p:spTree>
  </p:cSld>
  <p:clrMapOvr>
    <a:masterClrMapping/>
  </p:clrMapOvr>
  <p:transition advTm="13525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1042988" y="260350"/>
            <a:ext cx="6694487" cy="1162050"/>
          </a:xfrm>
        </p:spPr>
        <p:txBody>
          <a:bodyPr/>
          <a:lstStyle/>
          <a:p>
            <a:pPr algn="ctr"/>
            <a:r>
              <a:rPr lang="ru-RU" altLang="ru-RU" sz="3600" b="1" dirty="0" smtClean="0"/>
              <a:t>   «Семья»</a:t>
            </a:r>
            <a:endParaRPr lang="ru-RU" altLang="ru-RU" sz="3600" dirty="0" smtClean="0"/>
          </a:p>
        </p:txBody>
      </p:sp>
      <p:pic>
        <p:nvPicPr>
          <p:cNvPr id="30724" name="Объект 4" descr="I:\foto\1\P101001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3306" y="1571612"/>
            <a:ext cx="5104015" cy="3828011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9699" name="Текст 2"/>
          <p:cNvSpPr>
            <a:spLocks noGrp="1"/>
          </p:cNvSpPr>
          <p:nvPr>
            <p:ph type="body" sz="half" idx="2"/>
          </p:nvPr>
        </p:nvSpPr>
        <p:spPr>
          <a:xfrm>
            <a:off x="323850" y="1676400"/>
            <a:ext cx="3105150" cy="4572000"/>
          </a:xfrm>
        </p:spPr>
        <p:txBody>
          <a:bodyPr/>
          <a:lstStyle/>
          <a:p>
            <a:endParaRPr lang="ru-RU" altLang="ru-RU" dirty="0" smtClean="0"/>
          </a:p>
          <a:p>
            <a:r>
              <a:rPr lang="ru-RU" altLang="ru-RU" sz="1600" b="1" i="1" dirty="0" smtClean="0">
                <a:solidFill>
                  <a:srgbClr val="0070C0"/>
                </a:solidFill>
              </a:rPr>
              <a:t>А вот здесь у нас живут</a:t>
            </a:r>
          </a:p>
          <a:p>
            <a:r>
              <a:rPr lang="ru-RU" altLang="ru-RU" sz="1600" b="1" i="1" dirty="0" smtClean="0">
                <a:solidFill>
                  <a:srgbClr val="0070C0"/>
                </a:solidFill>
              </a:rPr>
              <a:t>Куклы, зайцы, мишки,</a:t>
            </a:r>
          </a:p>
          <a:p>
            <a:r>
              <a:rPr lang="ru-RU" altLang="ru-RU" sz="1600" b="1" i="1" dirty="0" smtClean="0">
                <a:solidFill>
                  <a:srgbClr val="0070C0"/>
                </a:solidFill>
              </a:rPr>
              <a:t>Ждут, когда к ним придут</a:t>
            </a:r>
          </a:p>
          <a:p>
            <a:r>
              <a:rPr lang="ru-RU" altLang="ru-RU" sz="1600" b="1" i="1" dirty="0" smtClean="0">
                <a:solidFill>
                  <a:srgbClr val="0070C0"/>
                </a:solidFill>
              </a:rPr>
              <a:t>Мамочки-малышки.</a:t>
            </a:r>
          </a:p>
          <a:p>
            <a:endParaRPr lang="ru-RU" altLang="ru-RU" sz="1600" dirty="0" smtClean="0"/>
          </a:p>
          <a:p>
            <a:endParaRPr lang="ru-RU" altLang="ru-RU" sz="1600" dirty="0" smtClean="0"/>
          </a:p>
          <a:p>
            <a:endParaRPr lang="ru-RU" altLang="ru-RU" sz="1600" dirty="0" smtClean="0"/>
          </a:p>
          <a:p>
            <a:endParaRPr lang="ru-RU" altLang="ru-RU" sz="1600" dirty="0" smtClean="0"/>
          </a:p>
          <a:p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8134350" cy="1162050"/>
          </a:xfrm>
        </p:spPr>
        <p:txBody>
          <a:bodyPr/>
          <a:lstStyle/>
          <a:p>
            <a:pPr algn="ctr"/>
            <a:r>
              <a:rPr lang="ru-RU" altLang="ru-RU" sz="3600" b="1" smtClean="0"/>
              <a:t>«Салон красоты»</a:t>
            </a:r>
            <a:endParaRPr lang="ru-RU" altLang="ru-RU" sz="3600" smtClean="0"/>
          </a:p>
        </p:txBody>
      </p:sp>
      <p:pic>
        <p:nvPicPr>
          <p:cNvPr id="29700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06" y="1714488"/>
            <a:ext cx="5108171" cy="3832167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8675" name="Текст 2"/>
          <p:cNvSpPr>
            <a:spLocks noGrp="1"/>
          </p:cNvSpPr>
          <p:nvPr>
            <p:ph type="body" sz="half" idx="2"/>
          </p:nvPr>
        </p:nvSpPr>
        <p:spPr>
          <a:xfrm>
            <a:off x="250825" y="1868488"/>
            <a:ext cx="3324225" cy="4187825"/>
          </a:xfrm>
        </p:spPr>
        <p:txBody>
          <a:bodyPr/>
          <a:lstStyle/>
          <a:p>
            <a:r>
              <a:rPr lang="ru-RU" altLang="ru-RU" sz="1600" i="1" smtClean="0">
                <a:solidFill>
                  <a:srgbClr val="0070C0"/>
                </a:solidFill>
              </a:rPr>
              <a:t>Вот здесь у нас «Салон красоты»</a:t>
            </a:r>
          </a:p>
          <a:p>
            <a:r>
              <a:rPr lang="ru-RU" altLang="ru-RU" sz="1600" i="1" smtClean="0">
                <a:solidFill>
                  <a:srgbClr val="0070C0"/>
                </a:solidFill>
              </a:rPr>
              <a:t>Здесь светло и интересно:</a:t>
            </a:r>
          </a:p>
          <a:p>
            <a:r>
              <a:rPr lang="ru-RU" altLang="ru-RU" sz="1600" i="1" smtClean="0">
                <a:solidFill>
                  <a:srgbClr val="0070C0"/>
                </a:solidFill>
              </a:rPr>
              <a:t>Зеркала, духи и кресла, зал большой,</a:t>
            </a:r>
          </a:p>
          <a:p>
            <a:r>
              <a:rPr lang="ru-RU" altLang="ru-RU" sz="1600" i="1" smtClean="0">
                <a:solidFill>
                  <a:srgbClr val="0070C0"/>
                </a:solidFill>
              </a:rPr>
              <a:t>Но видно, даже,</a:t>
            </a:r>
          </a:p>
          <a:p>
            <a:r>
              <a:rPr lang="ru-RU" altLang="ru-RU" sz="1600" i="1" smtClean="0">
                <a:solidFill>
                  <a:srgbClr val="0070C0"/>
                </a:solidFill>
              </a:rPr>
              <a:t>Лучше, чем у вас в трельяже.</a:t>
            </a:r>
          </a:p>
          <a:p>
            <a:endParaRPr lang="ru-RU" altLang="ru-RU" sz="1600" i="1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5"/>
          <p:cNvSpPr>
            <a:spLocks noGrp="1"/>
          </p:cNvSpPr>
          <p:nvPr>
            <p:ph type="title"/>
          </p:nvPr>
        </p:nvSpPr>
        <p:spPr>
          <a:xfrm>
            <a:off x="1116013" y="765175"/>
            <a:ext cx="8134350" cy="623888"/>
          </a:xfrm>
        </p:spPr>
        <p:txBody>
          <a:bodyPr/>
          <a:lstStyle/>
          <a:p>
            <a:pPr algn="ctr"/>
            <a:r>
              <a:rPr lang="ru-RU" altLang="ru-RU" sz="3200" b="1" i="1" smtClean="0"/>
              <a:t>«Автобус»</a:t>
            </a:r>
          </a:p>
        </p:txBody>
      </p:sp>
      <p:pic>
        <p:nvPicPr>
          <p:cNvPr id="28676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131840" y="1700808"/>
            <a:ext cx="5476530" cy="4105697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7651" name="Текст 7"/>
          <p:cNvSpPr>
            <a:spLocks noGrp="1"/>
          </p:cNvSpPr>
          <p:nvPr>
            <p:ph type="body" sz="half" idx="2"/>
          </p:nvPr>
        </p:nvSpPr>
        <p:spPr>
          <a:xfrm>
            <a:off x="179388" y="1989138"/>
            <a:ext cx="3168650" cy="4202112"/>
          </a:xfrm>
        </p:spPr>
        <p:txBody>
          <a:bodyPr/>
          <a:lstStyle/>
          <a:p>
            <a:r>
              <a:rPr lang="ru-RU" altLang="ru-RU" sz="1600" b="1" i="1" smtClean="0">
                <a:solidFill>
                  <a:schemeClr val="accent1"/>
                </a:solidFill>
              </a:rPr>
              <a:t>Здесь у нас большой «Автобус» </a:t>
            </a:r>
          </a:p>
          <a:p>
            <a:r>
              <a:rPr lang="ru-RU" altLang="ru-RU" sz="1600" b="1" i="1" smtClean="0">
                <a:solidFill>
                  <a:schemeClr val="accent1"/>
                </a:solidFill>
              </a:rPr>
              <a:t>Качу, лечу во весь опор.</a:t>
            </a:r>
          </a:p>
          <a:p>
            <a:r>
              <a:rPr lang="ru-RU" altLang="ru-RU" sz="1600" b="1" i="1" smtClean="0">
                <a:solidFill>
                  <a:schemeClr val="accent1"/>
                </a:solidFill>
              </a:rPr>
              <a:t>Я сам шофёр и сам мотор!</a:t>
            </a:r>
          </a:p>
          <a:p>
            <a:r>
              <a:rPr lang="ru-RU" altLang="ru-RU" sz="1600" b="1" i="1" smtClean="0">
                <a:solidFill>
                  <a:schemeClr val="accent1"/>
                </a:solidFill>
              </a:rPr>
              <a:t>Нажимаю на педаль</a:t>
            </a:r>
          </a:p>
          <a:p>
            <a:r>
              <a:rPr lang="ru-RU" altLang="ru-RU" sz="1600" b="1" i="1" smtClean="0">
                <a:solidFill>
                  <a:schemeClr val="accent1"/>
                </a:solidFill>
              </a:rPr>
              <a:t>и машина мчится в даль.</a:t>
            </a:r>
          </a:p>
          <a:p>
            <a:endParaRPr lang="ru-RU" altLang="ru-RU" sz="1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684213" y="549275"/>
            <a:ext cx="7342187" cy="1223963"/>
          </a:xfrm>
        </p:spPr>
        <p:txBody>
          <a:bodyPr/>
          <a:lstStyle/>
          <a:p>
            <a:pPr algn="ctr"/>
            <a:r>
              <a:rPr lang="ru-RU" altLang="ru-RU" sz="3600" b="1" smtClean="0"/>
              <a:t>«Больница» </a:t>
            </a:r>
            <a:r>
              <a:rPr lang="ru-RU" altLang="ru-RU" sz="3600" smtClean="0"/>
              <a:t/>
            </a:r>
            <a:br>
              <a:rPr lang="ru-RU" altLang="ru-RU" sz="3600" smtClean="0"/>
            </a:br>
            <a:endParaRPr lang="ru-RU" altLang="ru-RU" sz="3600" smtClean="0"/>
          </a:p>
        </p:txBody>
      </p:sp>
      <p:pic>
        <p:nvPicPr>
          <p:cNvPr id="33796" name="Объект 4" descr="I:\foto\1\P101000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8917" y="1285601"/>
            <a:ext cx="5104015" cy="3828011"/>
          </a:xfr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2771" name="Текст 2"/>
          <p:cNvSpPr>
            <a:spLocks noGrp="1"/>
          </p:cNvSpPr>
          <p:nvPr>
            <p:ph type="body" sz="half" idx="2"/>
          </p:nvPr>
        </p:nvSpPr>
        <p:spPr>
          <a:xfrm>
            <a:off x="179388" y="1676400"/>
            <a:ext cx="3384550" cy="4572000"/>
          </a:xfrm>
        </p:spPr>
        <p:txBody>
          <a:bodyPr/>
          <a:lstStyle/>
          <a:p>
            <a:endParaRPr lang="ru-RU" altLang="ru-RU" sz="1600" b="1" i="1" smtClean="0">
              <a:solidFill>
                <a:srgbClr val="0070C0"/>
              </a:solidFill>
            </a:endParaRPr>
          </a:p>
          <a:p>
            <a:endParaRPr lang="ru-RU" altLang="ru-RU" sz="1600" b="1" i="1" smtClean="0">
              <a:solidFill>
                <a:srgbClr val="0070C0"/>
              </a:solidFill>
            </a:endParaRPr>
          </a:p>
          <a:p>
            <a:endParaRPr lang="ru-RU" altLang="ru-RU" sz="1600" b="1" i="1" smtClean="0">
              <a:solidFill>
                <a:srgbClr val="0070C0"/>
              </a:solidFill>
            </a:endParaRP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Посмотрите, а вот здесь у нас «Больница» 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Всегда внимательно, с любовью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Наш доктор лечит вас, ребят.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Когда поправит вам здоровье -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Он больше всех бывает рад! </a:t>
            </a:r>
          </a:p>
          <a:p>
            <a:endParaRPr lang="ru-RU" altLang="ru-RU" b="1" i="1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486650" cy="1162050"/>
          </a:xfrm>
        </p:spPr>
        <p:txBody>
          <a:bodyPr/>
          <a:lstStyle/>
          <a:p>
            <a:pPr algn="ctr"/>
            <a:r>
              <a:rPr lang="ru-RU" altLang="ru-RU" sz="3200" b="1" smtClean="0"/>
              <a:t>«Супермаркет»</a:t>
            </a:r>
            <a:r>
              <a:rPr lang="ru-RU" altLang="ru-RU" sz="3200" smtClean="0"/>
              <a:t/>
            </a:r>
            <a:br>
              <a:rPr lang="ru-RU" altLang="ru-RU" sz="3200" smtClean="0"/>
            </a:br>
            <a:endParaRPr lang="ru-RU" altLang="ru-RU" sz="3200" smtClean="0"/>
          </a:p>
        </p:txBody>
      </p:sp>
      <p:pic>
        <p:nvPicPr>
          <p:cNvPr id="32772" name="Объект 4" descr="I:\foto\P101001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75856" y="1412776"/>
            <a:ext cx="5616624" cy="4464495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1747" name="Текст 2"/>
          <p:cNvSpPr>
            <a:spLocks noGrp="1"/>
          </p:cNvSpPr>
          <p:nvPr>
            <p:ph type="body" sz="half" idx="2"/>
          </p:nvPr>
        </p:nvSpPr>
        <p:spPr>
          <a:xfrm>
            <a:off x="179388" y="1676400"/>
            <a:ext cx="3249612" cy="4572000"/>
          </a:xfrm>
        </p:spPr>
        <p:txBody>
          <a:bodyPr/>
          <a:lstStyle/>
          <a:p>
            <a:endParaRPr lang="ru-RU" altLang="ru-RU" sz="1600" b="1" i="1" smtClean="0">
              <a:solidFill>
                <a:srgbClr val="0070C0"/>
              </a:solidFill>
            </a:endParaRPr>
          </a:p>
          <a:p>
            <a:endParaRPr lang="ru-RU" altLang="ru-RU" sz="1600" b="1" i="1" smtClean="0">
              <a:solidFill>
                <a:srgbClr val="0070C0"/>
              </a:solidFill>
            </a:endParaRPr>
          </a:p>
          <a:p>
            <a:endParaRPr lang="ru-RU" altLang="ru-RU" sz="1600" b="1" i="1" smtClean="0">
              <a:solidFill>
                <a:srgbClr val="0070C0"/>
              </a:solidFill>
            </a:endParaRP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А сейчас мы в  «супермаркете»-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Все продукты на витрине: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Чай, конфеты, колбаса -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Разбегаются глаза.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Подходите, покупайте,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Деньги в кассу отдавайте.</a:t>
            </a:r>
          </a:p>
          <a:p>
            <a:endParaRPr lang="ru-RU" altLang="ru-RU" sz="1600" b="1" i="1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827088" y="404813"/>
            <a:ext cx="8135937" cy="1162050"/>
          </a:xfrm>
        </p:spPr>
        <p:txBody>
          <a:bodyPr/>
          <a:lstStyle/>
          <a:p>
            <a:pPr algn="ctr"/>
            <a:r>
              <a:rPr lang="ru-RU" altLang="ru-RU" sz="3200" b="1" dirty="0" smtClean="0"/>
              <a:t>«Строительная площадка</a:t>
            </a:r>
            <a:r>
              <a:rPr lang="ru-RU" altLang="ru-RU" sz="3200" dirty="0" smtClean="0"/>
              <a:t>»</a:t>
            </a:r>
          </a:p>
        </p:txBody>
      </p:sp>
      <p:pic>
        <p:nvPicPr>
          <p:cNvPr id="34820" name="Объект 4" descr="I:\foto\P101000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4744" y="1643050"/>
            <a:ext cx="5104015" cy="3828011"/>
          </a:xfr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3795" name="Текст 2"/>
          <p:cNvSpPr>
            <a:spLocks noGrp="1"/>
          </p:cNvSpPr>
          <p:nvPr>
            <p:ph type="body" sz="half" idx="2"/>
          </p:nvPr>
        </p:nvSpPr>
        <p:spPr>
          <a:xfrm>
            <a:off x="250825" y="2276475"/>
            <a:ext cx="3105150" cy="4114800"/>
          </a:xfrm>
        </p:spPr>
        <p:txBody>
          <a:bodyPr/>
          <a:lstStyle/>
          <a:p>
            <a:r>
              <a:rPr lang="ru-RU" altLang="ru-RU" sz="1600" b="1" i="1" smtClean="0">
                <a:solidFill>
                  <a:srgbClr val="0070C0"/>
                </a:solidFill>
              </a:rPr>
              <a:t>А вот здесь у нас «Строительная площадка».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Строителя знает весь район,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Мастер он отличный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Со своей бригадой он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Строит дом кирпичный.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Дом среди других домов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И стройней и выше.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Говорят до облаков</a:t>
            </a:r>
          </a:p>
          <a:p>
            <a:r>
              <a:rPr lang="ru-RU" altLang="ru-RU" sz="1600" b="1" i="1" smtClean="0">
                <a:solidFill>
                  <a:srgbClr val="0070C0"/>
                </a:solidFill>
              </a:rPr>
              <a:t>Дом  достанет крышей.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2. Таня - работа\ОО Речевое развитие\ОО Коммуникация\развитие речи\Формирование связной речи через игровую деятельность\фото\PB1935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489789" y="2096853"/>
            <a:ext cx="4896547" cy="36724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2. Таня - работа\ОО Речевое развитие\ОО Коммуникация\развитие речи\Формирование связной речи через игровую деятельность\фото\PB1835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4233532" y="2053560"/>
            <a:ext cx="5011995" cy="37589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5" cy="99412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литература, 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позволяющая успешно развивать связную речь у детей.</a:t>
            </a:r>
            <a:endParaRPr lang="ru-RU" sz="32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68690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Приоритетная задача ФГОС дошкольного образования – речевое развитие  дошкольника.</a:t>
            </a:r>
            <a:endParaRPr lang="ru-RU" sz="3600" dirty="0"/>
          </a:p>
        </p:txBody>
      </p:sp>
    </p:spTree>
  </p:cSld>
  <p:clrMapOvr>
    <a:masterClrMapping/>
  </p:clrMapOvr>
  <p:transition advTm="834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714488"/>
            <a:ext cx="7929618" cy="242889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Связная речь- </a:t>
            </a:r>
            <a:r>
              <a:rPr lang="ru-RU" sz="3600" dirty="0" smtClean="0"/>
              <a:t>смысловое развернутое высказывание, обеспечивающее общение и взаимопонимание людей.</a:t>
            </a:r>
            <a:endParaRPr lang="ru-RU" sz="4400" dirty="0"/>
          </a:p>
        </p:txBody>
      </p:sp>
    </p:spTree>
  </p:cSld>
  <p:clrMapOvr>
    <a:masterClrMapping/>
  </p:clrMapOvr>
  <p:transition advTm="856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связной речи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1-Дети учатся мыслить, учась говорить и совершенствуют речь, учась мыслить(Ф.А.Сохин).</a:t>
            </a:r>
          </a:p>
          <a:p>
            <a:r>
              <a:rPr lang="ru-RU" dirty="0"/>
              <a:t> </a:t>
            </a:r>
            <a:r>
              <a:rPr lang="ru-RU" sz="3600" dirty="0" smtClean="0"/>
              <a:t>2-Развивается</a:t>
            </a:r>
            <a:r>
              <a:rPr lang="ru-RU" dirty="0" smtClean="0"/>
              <a:t> чувство красоты языка(выразительность и образность).</a:t>
            </a:r>
          </a:p>
          <a:p>
            <a:r>
              <a:rPr lang="ru-RU" dirty="0"/>
              <a:t> </a:t>
            </a:r>
            <a:r>
              <a:rPr lang="ru-RU" dirty="0" smtClean="0"/>
              <a:t>3-Выполняет важнейшие социальные функции,помогает устанавливать связи с окружающими людьми, определяет и регулирует нормы поведения в обществе, что является решающим условием для развития личности ребенка.</a:t>
            </a:r>
          </a:p>
          <a:p>
            <a:r>
              <a:rPr lang="ru-RU" dirty="0"/>
              <a:t> </a:t>
            </a:r>
            <a:r>
              <a:rPr lang="ru-RU" dirty="0" smtClean="0"/>
              <a:t>4-Овладение связной устной речью составляет важнейшее условие успешной подготовки к обучению в школе.</a:t>
            </a:r>
            <a:endParaRPr lang="ru-RU" dirty="0"/>
          </a:p>
        </p:txBody>
      </p:sp>
    </p:spTree>
  </p:cSld>
  <p:clrMapOvr>
    <a:masterClrMapping/>
  </p:clrMapOvr>
  <p:transition advTm="3106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Развитие речи у детей становится актуальной проблемой в современном обществе.Важно уделять большое внимание работе по воспитанию правильного звукопроизношения у детей. Необходимо более пристальное внимание уделять воспитанию интонационного чутья, дикции, темпа речи поскольку в этих умениях заложено наиболее важное условие становления связной речи.</a:t>
            </a:r>
            <a:endParaRPr lang="ru-RU" dirty="0"/>
          </a:p>
        </p:txBody>
      </p:sp>
    </p:spTree>
  </p:cSld>
  <p:clrMapOvr>
    <a:masterClrMapping/>
  </p:clrMapOvr>
  <p:transition advTm="2421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Связная речь предполагает овладение словарным запасом языка, усвоение языковых законов и норм, умение пользоваться языковым материалом связно, последовательно и понятно для окружающих.</a:t>
            </a:r>
          </a:p>
          <a:p>
            <a:r>
              <a:rPr lang="ru-RU" dirty="0"/>
              <a:t> </a:t>
            </a:r>
            <a:r>
              <a:rPr lang="ru-RU" dirty="0" smtClean="0"/>
              <a:t>Основная функция связной речи –коммуникативная. Она осуществляется в двух  основных формах – диалоге и монологе.</a:t>
            </a:r>
            <a:endParaRPr lang="ru-RU" dirty="0"/>
          </a:p>
        </p:txBody>
      </p:sp>
    </p:spTree>
  </p:cSld>
  <p:clrMapOvr>
    <a:masterClrMapping/>
  </p:clrMapOvr>
  <p:transition advTm="2297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Большое значение в речевом развитии детей придается игре. Игра развивает язык, а язык организует игру. </a:t>
            </a:r>
          </a:p>
          <a:p>
            <a:r>
              <a:rPr lang="ru-RU" dirty="0"/>
              <a:t> </a:t>
            </a:r>
            <a:r>
              <a:rPr lang="ru-RU" dirty="0" smtClean="0"/>
              <a:t>Играя, ребенок учится, а не одно учение немыслимо без помощи основного учителя- языка.</a:t>
            </a:r>
          </a:p>
          <a:p>
            <a:r>
              <a:rPr lang="ru-RU" dirty="0"/>
              <a:t> </a:t>
            </a:r>
            <a:r>
              <a:rPr lang="ru-RU" dirty="0" smtClean="0"/>
              <a:t>Игра является сильнейшим стимулом для проявления детской самостоятельности в области языка.</a:t>
            </a:r>
          </a:p>
          <a:p>
            <a:r>
              <a:rPr lang="ru-RU" dirty="0"/>
              <a:t> </a:t>
            </a:r>
            <a:r>
              <a:rPr lang="ru-RU" dirty="0" smtClean="0"/>
              <a:t>Слово в игре помогает выразить ребенку свои мысли и чувства, понять переживания партнера, согласовать с ним свои действия. Все умения и навыки, которые ребенок приобретает в игре, связаны с развитием речи. Для речевого развития используются все виды игровой деятельности.</a:t>
            </a:r>
            <a:endParaRPr lang="ru-RU" dirty="0"/>
          </a:p>
        </p:txBody>
      </p:sp>
    </p:spTree>
  </p:cSld>
  <p:clrMapOvr>
    <a:masterClrMapping/>
  </p:clrMapOvr>
  <p:transition advTm="4162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ечь развивается&#10;параллельно с&#10;развитием мышления,&#10;они неразрывно связаны&#10;друг с другом&#10;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358245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57752" y="571480"/>
            <a:ext cx="3643338" cy="2357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34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ети с удовольствием принимают участие в играх-&#10;драматизациях по содержанию литературных&#10;произведений.&#10;Из опыта работы…&#10;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07249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42976" y="1214422"/>
            <a:ext cx="6715172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642918"/>
            <a:ext cx="3500462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943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Words>486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Сюжетно-ролевая игра ,как эффетивное средство развития связной речи дошкольников. Свириденко Г.И.</vt:lpstr>
      <vt:lpstr>Слайд 2</vt:lpstr>
      <vt:lpstr>Слайд 3</vt:lpstr>
      <vt:lpstr>Значение связной речи :</vt:lpstr>
      <vt:lpstr>Слайд 5</vt:lpstr>
      <vt:lpstr>Слайд 6</vt:lpstr>
      <vt:lpstr>Слайд 7</vt:lpstr>
      <vt:lpstr>Слайд 8</vt:lpstr>
      <vt:lpstr>Слайд 9</vt:lpstr>
      <vt:lpstr>Слайд 10</vt:lpstr>
      <vt:lpstr>«Ветлечебница» </vt:lpstr>
      <vt:lpstr>   «Семья»</vt:lpstr>
      <vt:lpstr>«Салон красоты»</vt:lpstr>
      <vt:lpstr>«Автобус»</vt:lpstr>
      <vt:lpstr>«Больница»  </vt:lpstr>
      <vt:lpstr>«Супермаркет» </vt:lpstr>
      <vt:lpstr>«Строительная площадка»</vt:lpstr>
      <vt:lpstr>Методическая литература,  позволяющая успешно развивать связную речь у детей.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Сюжетно-ролевая игра ,как эффетивное средство развития связной речи дошкольников.</dc:title>
  <dc:creator>Сергей</dc:creator>
  <cp:lastModifiedBy>Сергей</cp:lastModifiedBy>
  <cp:revision>49</cp:revision>
  <dcterms:created xsi:type="dcterms:W3CDTF">2016-11-13T07:48:24Z</dcterms:created>
  <dcterms:modified xsi:type="dcterms:W3CDTF">2016-11-26T17:15:38Z</dcterms:modified>
</cp:coreProperties>
</file>