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4" r:id="rId4"/>
    <p:sldId id="266" r:id="rId5"/>
    <p:sldId id="267" r:id="rId6"/>
    <p:sldId id="268" r:id="rId7"/>
    <p:sldId id="269" r:id="rId8"/>
    <p:sldId id="270" r:id="rId9"/>
    <p:sldId id="271" r:id="rId10"/>
    <p:sldId id="272" r:id="rId11"/>
    <p:sldId id="273" r:id="rId12"/>
    <p:sldId id="274" r:id="rId13"/>
    <p:sldId id="275" r:id="rId14"/>
    <p:sldId id="276" r:id="rId15"/>
    <p:sldId id="277" r:id="rId16"/>
    <p:sldId id="278" r:id="rId17"/>
    <p:sldId id="280" r:id="rId18"/>
    <p:sldId id="279" r:id="rId19"/>
    <p:sldId id="281" r:id="rId20"/>
    <p:sldId id="282" r:id="rId21"/>
    <p:sldId id="257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24.03.2013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24.03.2013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24.03.2013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source=wiz&amp;img_url=http://agatad.gorod.tomsk.ru/posts-files/64/502/i/11.jpg&amp;uinfo=sw-1007-sh-643-fw-0-fh-448-pd-1&amp;text=%D1%80%D0%BE%D0%B4%D0%B8%D1%82%D0%B5%D0%BB%D0%B8%20%D0%B8%20%D0%B4%D0%B5%D1%82%D0%B8%20%D0%BA%D0%B0%D1%80%D1%82%D0%B8%D0%BD%D0%BA%D0%B8&amp;noreask=1&amp;pos=26&amp;lr=193&amp;rpt=simage" TargetMode="External"/><Relationship Id="rId2" Type="http://schemas.openxmlformats.org/officeDocument/2006/relationships/hyperlink" Target="mailto:hr1-school@mail.ru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hyperlink" Target="http://images.yandex.ru/yandsearch?text=%D1%80%D0%BE%D0%B4%D0%B8%D1%82%D0%B5%D0%BB%D0%B8%20%D0%B2%20%D0%BA%D0%B0%D1%80%D1%82%D0%B8%D0%BD%D0%BA%D0%B0%D1%85&amp;img_url=http://elanskaya.edusite.ru/images/p43_63.jpg&amp;pos=0&amp;uinfo=sw-1007-sh-643-fw-782-fh-448-pd-1&amp;rpt=simage" TargetMode="Externa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5.jpeg"/><Relationship Id="rId2" Type="http://schemas.openxmlformats.org/officeDocument/2006/relationships/hyperlink" Target="http://images.yandex.ru/yandsearch?text=%D1%80%D0%BE%D0%B4%D0%B8%D1%82%D0%B5%D0%BB%D0%B8%20%D0%B2%20%D0%BA%D0%B0%D1%80%D1%82%D0%B8%D0%BD%D0%BA%D0%B0%D1%85&amp;img_url=http://elanskaya.edusite.ru/images/p43_63.jpg&amp;pos=0&amp;uinfo=sw-1007-sh-643-fw-782-fh-448-pd-1&amp;rpt=simage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hyperlink" Target="http://images.yandex.ru/yandsearch?text=%D0%97%D0%B0%D1%85%D0%B2%D0%B0%D1%82%D0%B8%D1%82%D0%B5%20%D0%BC%D0%B8%D0%B7%D0%B8%D0%BD%D0%B5%D1%86%20%D0%BB%D0%B5%D0%B2%D0%BE%D0%B9%20%D1%80%D1%83%D0%BA%D0%B8%20(%D1%83%20%D0%BE%D1%81%D0%BD%D0%BE%D0%B2%D0%B0%D0%BD%D0%B8%D1%8F%20%D0%BF%D0%B0%D0%BB%D1%8C%D1%86%D0%B0)%20%D0%B2%20%D0%BA%D1%83%D0%BB%D0%B0%D0%BA%20%D0%BF%D1%80%D0%B0%D0%B2%D0%BE%D0%B9%20%D1%80%D1%83%D0%BA%D0%B8.&amp;img_url=http://kiviko.ru/images/Moi_Mir/massahs/ruk/3.jpg&amp;pos=0&amp;uinfo=sw-1007-sh-643-fw-782-fh-448-pd-1&amp;rpt=simage" TargetMode="Externa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images.yandex.ru/yandsearch?p=6&amp;text=%D0%9E%D0%B1%D1%85%D0%B2%D0%B0%D1%82%D0%B8%D1%82%D0%B5%20%D0%B7%D0%B0%D0%BF%D1%8F%D1%81%D1%82%D1%8C%D0%B5%20%D0%BB%D0%B5%D0%B2%D0%BE%D0%B9%20%D1%80%D1%83%D0%BA%D0%B8%20%D0%BA%D0%B8%D1%81%D1%82%D1%8C%D1%8E%20%D0%BF%D1%80%D0%B0%D0%B2%D0%BE%D0%B9%20%D1%80%D1%83%D0%BA%D0%B8&amp;img_url=http://nehvoraika.ru/wp-content/uploads/2012/12/uprazhnenie-10-111-300x183.jpg&amp;pos=184&amp;uinfo=sw-1007-sh-643-fw-782-fh-448-pd-1&amp;rpt=simage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hyperlink" Target="http://images.yandex.ru/yandsearch?text=%D1%80%D0%BE%D0%B4%D0%B8%D1%82%D0%B5%D0%BB%D0%B8%20%D0%B2%20%D0%BA%D0%B0%D1%80%D1%82%D0%B8%D0%BD%D0%BA%D0%B0%D1%85&amp;img_url=http://elanskaya.edusite.ru/images/p43_63.jpg&amp;pos=0&amp;uinfo=sw-1007-sh-643-fw-782-fh-448-pd-1&amp;rpt=simage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mages.yandex.ru/yandsearch?text=%D1%80%D0%BE%D0%B4%D0%B8%D1%82%D0%B5%D0%BB%D0%B8%20%D0%B2%20%D0%BA%D0%B0%D1%80%D1%82%D0%B8%D0%BD%D0%BA%D0%B0%D1%85&amp;img_url=http://elanskaya.edusite.ru/images/p43_63.jpg&amp;pos=0&amp;uinfo=sw-1007-sh-643-fw-782-fh-448-pd-1&amp;rpt=simage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hyperlink" Target="http://images.yandex.ru/yandsearch?p=6&amp;text=%D0%92%20%D1%82%D0%B5%D1%87%D0%B5%D0%BD%D0%B8%D0%B5%20%D0%BC%D0%B8%D0%BD%D1%83%D1%82%D1%8B%20%D1%80%D0%B0%D1%81%D1%82%D0%B8%D1%80%D0%B0%D0%B9%D1%82%D0%B5%20%D0%BF%D0%BE%D0%B4%D1%83%D1%88%D0%B5%D1%87%D0%BA%D0%B0%D0%BC%D0%B8%20%D0%BF%D0%B0%D0%BB%D1%8C%D1%86%D0%B5%D0%B2%20%D1%82%D0%BE%D1%87%D0%BA%D0%B8.&amp;img_url=http://s46.radikal.ru/i114/0810/94/ed31eb2469dd.jpg&amp;pos=183&amp;uinfo=sw-1007-sh-643-fw-782-fh-448-pd-1&amp;rpt=simage" TargetMode="Externa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3.jpeg"/><Relationship Id="rId7" Type="http://schemas.openxmlformats.org/officeDocument/2006/relationships/hyperlink" Target="http://images.yandex.ru/yandsearch?p=2&amp;text=%D0%B4%D1%8B%D1%85%D0%B0%D0%BD%D0%B8%D0%B5%20%C2%AB%D0%9F%D1%80%D0%B5%D1%81%D1%81%C2%BB&amp;img_url=http://t2.ftcdn.net/jpg/00/24/21/63/110_F_24216381_pfIlNGVm8GyxRb1kpm4uhQz2ZIpnXOOD.jpg&amp;pos=70&amp;uinfo=sw-1007-sh-643-fw-782-fh-448-pd-1&amp;rpt=simage" TargetMode="External"/><Relationship Id="rId2" Type="http://schemas.openxmlformats.org/officeDocument/2006/relationships/hyperlink" Target="http://images.yandex.ru/yandsearch?text=%D1%80%D0%BE%D0%B4%D0%B8%D1%82%D0%B5%D0%BB%D0%B8%20%D0%B2%20%D0%BA%D0%B0%D1%80%D1%82%D0%B8%D0%BD%D0%BA%D0%B0%D1%85&amp;img_url=http://elanskaya.edusite.ru/images/p43_63.jpg&amp;pos=0&amp;uinfo=sw-1007-sh-643-fw-782-fh-448-pd-1&amp;rpt=simage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hyperlink" Target="http://images.yandex.ru/yandsearch?text=%D0%A3%D0%BF%D1%80%D0%B0%D0%B6%D0%BD%D0%B5%D0%BD%D0%B8%D0%B5%20%C2%AB%D0%92%D1%8B%D0%B4%D1%8B%D1%85%D0%B0%D0%BD%D0%B8%D0%B5%20%D1%83%D1%81%D1%82%D0%B0%D0%BB%D0%BE%D1%81%D1%82%D0%B8%C2%BB&amp;img_url=http://stan-molozhe.ru/wp-content/uploads/2012/05/ish_polozh_lezha.jpg&amp;pos=12&amp;uinfo=sw-1007-sh-643-fw-0-fh-448-pd-1&amp;rpt=simage" TargetMode="External"/><Relationship Id="rId10" Type="http://schemas.openxmlformats.org/officeDocument/2006/relationships/image" Target="../media/image23.jpeg"/><Relationship Id="rId4" Type="http://schemas.openxmlformats.org/officeDocument/2006/relationships/image" Target="../media/image19.jpeg"/><Relationship Id="rId9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mages.yandex.ru/yandsearch?text=%D1%80%D0%BE%D0%B4%D0%B8%D1%82%D0%B5%D0%BB%D0%B8%20%D0%B2%20%D0%BA%D0%B0%D1%80%D1%82%D0%B8%D0%BD%D0%BA%D0%B0%D1%85&amp;img_url=http://elanskaya.edusite.ru/images/p43_63.jpg&amp;pos=0&amp;uinfo=sw-1007-sh-643-fw-782-fh-448-pd-1&amp;rpt=simage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hyperlink" Target="http://images.yandex.ru/yandsearch?p=1&amp;text=%D1%83%D0%BF%D1%80%D0%B0%D0%B6%D0%BD%D0%B5%D0%BD%D0%B8%D1%8F%20%D0%BD%D0%B0%20%D0%B8%D0%B7%D0%BC%D0%B5%D0%BD%D0%B5%D0%BD%D0%B8%D0%B5%20%D1%82%D0%BE%D0%BD%D1%83%D1%81%D0%B0%20%D0%BC%D1%8B%D1%88%D1%86&amp;img_url=http://girls.fetishbook.ru/3_.jpg&amp;pos=50&amp;uinfo=sw-1007-sh-643-fw-782-fh-448-pd-1&amp;rpt=simage" TargetMode="External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yandex.ru/#!/yandsearch?text=&#1087;&#1086;&#1078;&#1084;&#1080;&#1090;&#1077; &#1087;&#1083;&#1077;&#1095;&#1072;&#1084;&#1080;&amp;pos=18&amp;uinfo=sw-1007-sh-643-fw-782-fh-448-pd-1&amp;rpt=simage&amp;img_url=http%3A%2F%2Fhudeem-tyt.ru%2Fuploads%2Fimages%2F7%2Fe%2F6%2F8%2F27%2F51496f6f5a.jpg" TargetMode="External"/><Relationship Id="rId3" Type="http://schemas.openxmlformats.org/officeDocument/2006/relationships/image" Target="../media/image3.jpeg"/><Relationship Id="rId7" Type="http://schemas.openxmlformats.org/officeDocument/2006/relationships/image" Target="../media/image27.jpeg"/><Relationship Id="rId2" Type="http://schemas.openxmlformats.org/officeDocument/2006/relationships/hyperlink" Target="http://images.yandex.ru/yandsearch?text=%D1%80%D0%BE%D0%B4%D0%B8%D1%82%D0%B5%D0%BB%D0%B8%20%D0%B2%20%D0%BA%D0%B0%D1%80%D1%82%D0%B8%D0%BD%D0%BA%D0%B0%D1%85&amp;img_url=http://elanskaya.edusite.ru/images/p43_63.jpg&amp;pos=0&amp;uinfo=sw-1007-sh-643-fw-782-fh-448-pd-1&amp;rpt=simag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yandex.ru/yandsearch?p=4&amp;text=%D0%BD%D0%B0%D1%85%D0%BC%D1%83%D1%80%D0%B8%D0%BB%D0%B8%20%D0%BB%D0%BE%D0%B1&amp;img_url=http://img0.liveinternet.ru/images/attach/c/2/64/184/64184884_274x183imagesstorieskrasotauhodhit5.jpg&amp;pos=134&amp;uinfo=sw-1007-sh-643-fw-782-fh-448-pd-1&amp;rpt=simage" TargetMode="External"/><Relationship Id="rId5" Type="http://schemas.openxmlformats.org/officeDocument/2006/relationships/image" Target="../media/image26.jpeg"/><Relationship Id="rId4" Type="http://schemas.openxmlformats.org/officeDocument/2006/relationships/hyperlink" Target="http://images.yandex.ru/#!/yandsearch?text=&#1053;&#1072;&#1084;&#1086;&#1088;&#1097;&#1080;&#1090;&#1077; &#1085;&#1086;&#1089;&amp;pos=0&amp;uinfo=sw-1007-sh-643-fw-782-fh-448-pd-1&amp;rpt=simage&amp;img_url=http%3A%2F%2Fwww.r-trends.ru%2Fnetcat_files%2FImage%2Ff9.jpg" TargetMode="External"/><Relationship Id="rId9" Type="http://schemas.openxmlformats.org/officeDocument/2006/relationships/image" Target="../media/image28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yandex.ru/yandsearch?p=1&amp;text=%D1%87%D0%B5%D0%BB%D1%8E%D1%81%D1%82%D1%8C:%20%D0%BF%D0%BE%D1%82%D1%80%D0%B8%D1%82%D0%B5%20%D1%81%20%D0%BE%D0%B1%D0%B5%D0%B8%D1%85%20%D1%81%D1%82%D0%BE%D1%80%D0%BE%D0%BD%20%D0%BC%D0%B5%D1%81%D1%82%D0%BE,%20%D0%B3%D0%B4%D0%B5%20%D0%B7%D0%B0%D0%BA%D0%B0%D0%BD%D1%87%D0%B8%D0%B2%D0%B0%D1%8E%D1%82%D1%81%D1%8F%20%D0%B7%D0%B0%D0%B4%D0%BD%D0%B8%D0%B5%20%D0%B7%D1%83%D0%B1%D1%8B;&amp;img_url=http://www.desprecopii.com/Images/SitePages/dinti-mare2.jpg&amp;pos=48&amp;uinfo=sw-1007-sh-643-fw-782-fh-448-pd-1&amp;rpt=simage" TargetMode="External"/><Relationship Id="rId13" Type="http://schemas.openxmlformats.org/officeDocument/2006/relationships/image" Target="../media/image33.jpeg"/><Relationship Id="rId3" Type="http://schemas.openxmlformats.org/officeDocument/2006/relationships/image" Target="../media/image29.jpeg"/><Relationship Id="rId7" Type="http://schemas.openxmlformats.org/officeDocument/2006/relationships/image" Target="../media/image3.jpeg"/><Relationship Id="rId12" Type="http://schemas.openxmlformats.org/officeDocument/2006/relationships/hyperlink" Target="http://images.yandex.ru/yandsearch?text=%D1%81%D1%82%D1%83%D0%BF%D0%BD%D0%B8%20%D0%BD%D0%BE%D0%B3:%20%D0%B5%D1%81%D0%BB%D0%B8%20%D0%B2%D1%8B%20%D0%BC%D0%BD%D0%BE%D0%B3%D0%BE%20%D1%85%D0%BE%D0%B4%D0%B8%D1%82%D0%B5,%20%D0%BE%D1%82%D0%B4%D0%BE%D1%85%D0%BD%D0%B8%D1%82%D0%B5%20%D0%BD%D0%B5%D0%BC%D0%BD%D0%BE%D0%B3%D0%BE%20%D0%B8%20%D0%BF%D0%BE%D1%82%D1%80%D0%B8%D1%82%D0%B5%20%D0%BD%D0%BE%D1%8E%D1%89%D0%B8%D0%B5%20%D1%81%D1%82%D1%83%D0%BF%D0%BD%D0%B8%20%D0%BF%D0%B5%D1%80%D0%B5%D0%B4%20%D1%82%D0%B5%D0%BC,%20%D0%BA%D0%B0%D0%BA%20%D0%B8%D0%B4%D1%82%D0%B8%20%D0%B4%D0%B0%D0%BB%D1%8C%D1%88%D0%B5.&amp;img_url=http://us.cdn1.123rf.com/168nwm/vladgavriloff/vladgavriloff0904/vladgavriloff090400280/4727751-massage-and-leaving-of-the-female-feet-bared-by-a-foot-isolated-on-a-white-background-please-see-som.jpg&amp;pos=27&amp;uinfo=sw-1007-sh-643-fw-782-fh-448-pd-1&amp;rpt=simage" TargetMode="External"/><Relationship Id="rId2" Type="http://schemas.openxmlformats.org/officeDocument/2006/relationships/hyperlink" Target="http://images.yandex.ru/yandsearch?p=3&amp;text=%D0%B7%D0%B0%D0%B4%D0%BD%D1%8F%D1%8F%20%D1%87%D0%B0%D1%81%D1%82%D1%8C%20%D1%88%D0%B5%D0%B8:%20%D0%BC%D1%8F%D0%B3%D0%BA%D0%BE%20%D1%81%D0%BE%D0%B6%D0%BC%D0%B8%D1%82%D0%B5%20%D0%BD%D0%B5%D1%81%D0%BA%D0%BE%D0%BB%D1%8C%D0%BA%D0%BE%20%D1%80%D0%B0%D0%B7%20%D0%BE%D0%B4%D0%BD%D0%BE%D0%B9%20%D1%80%D1%83%D0%BA%D0%BE%D0%B9&amp;img_url=http://pokupon.bigmir.net/uploaded/ckeditor_pictures/3759/data/content/20556_2.jpg&amp;pos=100&amp;uinfo=sw-1007-sh-643-fw-782-fh-448-pd-1&amp;rpt=simag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yandex.ru/yandsearch?text=%D1%80%D0%BE%D0%B4%D0%B8%D1%82%D0%B5%D0%BB%D0%B8%20%D0%B2%20%D0%BA%D0%B0%D1%80%D1%82%D0%B8%D0%BD%D0%BA%D0%B0%D1%85&amp;img_url=http://elanskaya.edusite.ru/images/p43_63.jpg&amp;pos=0&amp;uinfo=sw-1007-sh-643-fw-782-fh-448-pd-1&amp;rpt=simage" TargetMode="External"/><Relationship Id="rId11" Type="http://schemas.openxmlformats.org/officeDocument/2006/relationships/image" Target="../media/image32.jpeg"/><Relationship Id="rId5" Type="http://schemas.openxmlformats.org/officeDocument/2006/relationships/image" Target="../media/image30.jpeg"/><Relationship Id="rId10" Type="http://schemas.openxmlformats.org/officeDocument/2006/relationships/hyperlink" Target="http://images.yandex.ru/yandsearch?p=1&amp;text=%D0%BF%D0%BB%D0%B5%D1%87%D0%B8:%20%D0%BF%D0%BE%D0%BC%D0%B0%D1%81%D1%81%D0%B8%D1%80%D1%83%D0%B9%D1%82%D0%B5%20%D0%B2%D0%B5%D1%80%D1%85%D0%BD%D1%8E%D1%8E%20%D1%87%D0%B0%D1%81%D1%82%D1%8C%20%D0%BF%D0%BB%D0%B5%D1%87%20%D0%B2%D1%81%D0%B5%D0%BC%D0%B8%20%D0%BF%D1%8F%D1%82%D1%8C%D1%8E%20%D0%BF%D0%B0%D0%BB%D1%8C%D1%86%D0%B0%D0%BC%D0%B8;;&amp;img_url=http://www.infoniac.ru/upload/medialibrary/473/4733382206f488c588dbd3bce4bd47ea.jpg&amp;pos=57&amp;uinfo=sw-1007-sh-643-fw-782-fh-448-pd-1&amp;rpt=simage" TargetMode="External"/><Relationship Id="rId4" Type="http://schemas.openxmlformats.org/officeDocument/2006/relationships/hyperlink" Target="http://images.yandex.ru/yandsearch?text=%D0%BC%D0%B5%D0%B6%D0%B1%D1%80%D0%BE%D0%B2%D0%BD%D0%B0%D1%8F%20%D0%BE%D0%B1%D0%BB%D0%B0%D1%81%D1%82%D1%8C:%20%D0%BF%D0%BE%D1%82%D1%80%D0%B8%D1%82%D0%B5%20%D1%8D%D1%82%D0%BE%20%D0%BC%D0%B5%D1%81%D1%82%D0%BE%20%D0%BC%D0%B5%D0%B4%D0%BB%D0%B5%D0%BD%D0%BD%D1%8B%D0%BC%D0%B8%20%D0%BA%D1%80%D1%83%D0%B3%D0%BE%D0%B2%D1%8B%D0%BC%D0%B8%20%D0%B4%D0%B2%D0%B8%D0%B6%D0%B5%D0%BD%D0%B8%D1%8F%D0%BC%D0%B8&amp;img_url=http://www.excimerclinic.ru/upload/image/through-fingers.gif&amp;pos=3&amp;uinfo=sw-1007-sh-643-fw-782-fh-448-pd-1&amp;rpt=simage" TargetMode="External"/><Relationship Id="rId9" Type="http://schemas.openxmlformats.org/officeDocument/2006/relationships/image" Target="../media/image31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.jpeg"/><Relationship Id="rId7" Type="http://schemas.openxmlformats.org/officeDocument/2006/relationships/image" Target="../media/image35.jpeg"/><Relationship Id="rId2" Type="http://schemas.openxmlformats.org/officeDocument/2006/relationships/hyperlink" Target="http://images.yandex.ru/yandsearch?text=%D1%80%D0%BE%D0%B4%D0%B8%D1%82%D0%B5%D0%BB%D0%B8%20%D0%B2%20%D0%BA%D0%B0%D1%80%D1%82%D0%B8%D0%BD%D0%BA%D0%B0%D1%85&amp;img_url=http://elanskaya.edusite.ru/images/p43_63.jpg&amp;pos=0&amp;uinfo=sw-1007-sh-643-fw-782-fh-448-pd-1&amp;rpt=simag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yandex.ru/yandsearch?p=1&amp;text=%D0%A3%D0%BF%D1%80%D0%B0%D0%B6%D0%BD%D0%B5%D0%BD%D0%B8%D0%B5%20%22%D0%9A%D1%80%D1%83%D1%82%D0%B8%D1%82%D1%8C%D1%81%D1%8F%C2%BB&amp;img_url=http://www.bodypro.ru/private/bodyline/shop_load/48/trenager2.jpg&amp;pos=51&amp;uinfo=sw-1007-sh-643-fw-782-fh-448-pd-1&amp;rpt=simage" TargetMode="External"/><Relationship Id="rId5" Type="http://schemas.openxmlformats.org/officeDocument/2006/relationships/image" Target="../media/image34.jpeg"/><Relationship Id="rId4" Type="http://schemas.openxmlformats.org/officeDocument/2006/relationships/hyperlink" Target="http://images.yandex.ru/yandsearch?p=1&amp;text=%D0%A3%D0%BF%D1%80%D0%B0%D0%B6%D0%BD%D0%B5%D0%BD%D0%B8%D0%B5%20%22%D0%9B%D1%8B%D0%B6%D0%BD%D0%B8%D0%BA&amp;img_url=http://zatumanom.ru/img/i/articles/wo102_3-5.gif&amp;pos=42&amp;uinfo=sw-1007-sh-643-fw-782-fh-448-pd-1&amp;rpt=simage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38.jpeg"/><Relationship Id="rId2" Type="http://schemas.openxmlformats.org/officeDocument/2006/relationships/hyperlink" Target="http://images.yandex.ru/yandsearch?text=%D1%80%D0%BE%D0%B4%D0%B8%D1%82%D0%B5%D0%BB%D0%B8%20%D0%B2%20%D0%BA%D0%B0%D1%80%D1%82%D0%B8%D0%BD%D0%BA%D0%B0%D1%85&amp;img_url=http://elanskaya.edusite.ru/images/p43_63.jpg&amp;pos=0&amp;uinfo=sw-1007-sh-643-fw-782-fh-448-pd-1&amp;rpt=simag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yandex.ru/yandsearch?text=%D0%BF%D0%BE%D0%B5%D1%82&amp;img_url=http://bestsmileys.ru/giab16019.gif&amp;pos=3&amp;uinfo=sw-1007-sh-643-fw-782-fh-448-pd-1&amp;rpt=simage" TargetMode="External"/><Relationship Id="rId5" Type="http://schemas.openxmlformats.org/officeDocument/2006/relationships/image" Target="../media/image37.jpeg"/><Relationship Id="rId4" Type="http://schemas.openxmlformats.org/officeDocument/2006/relationships/hyperlink" Target="http://images.yandex.ru/yandsearch?text=%D0%BF%D0%BE%D0%B5%D1%82&amp;img_url=http://www.cartoonclipartfree.com/Cliparts_Free/Berufe_Free/Cartoon-Clipart-Free-21.gif&amp;pos=2&amp;uinfo=sw-1007-sh-643-fw-782-fh-448-pd-1&amp;rpt=simage" TargetMode="Externa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yandex.ru/yandsearch?text=%D1%82%D0%BE%D1%87%D0%BA%D0%B0%20%D0%91%D0%BE%D0%B6%D0%B5%D1%81%D1%82%D0%B2%D0%B5%D0%BD%D0%BD%D1%8B%D0%B5%20%D0%B2%D0%BE%D1%80%D0%BE%D1%82%D0%B0%C2%BB&amp;img_url=http://www.zdorow.dn.ua/massag/Akupunktura/chen-man.jpg&amp;pos=4&amp;uinfo=sw-1007-sh-643-fw-782-fh-448-pd-1&amp;rpt=simage" TargetMode="External"/><Relationship Id="rId3" Type="http://schemas.openxmlformats.org/officeDocument/2006/relationships/image" Target="../media/image3.jpeg"/><Relationship Id="rId7" Type="http://schemas.openxmlformats.org/officeDocument/2006/relationships/image" Target="../media/image41.jpeg"/><Relationship Id="rId2" Type="http://schemas.openxmlformats.org/officeDocument/2006/relationships/hyperlink" Target="http://images.yandex.ru/yandsearch?text=%D1%80%D0%BE%D0%B4%D0%B8%D1%82%D0%B5%D0%BB%D0%B8%20%D0%B2%20%D0%BA%D0%B0%D1%80%D1%82%D0%B8%D0%BD%D0%BA%D0%B0%D1%85&amp;img_url=http://elanskaya.edusite.ru/images/p43_63.jpg&amp;pos=0&amp;uinfo=sw-1007-sh-643-fw-782-fh-448-pd-1&amp;rpt=simag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yandex.ru/yandsearch?text=%C2%AB%D0%B0%D0%BD%D1%82%D0%B8%D1%81%D1%82%D1%80%D0%B5%D1%81%D1%81%D0%BE%D0%B2%D0%B0%D1%8F%20%D1%82%D0%BE%D1%87%D0%BA%D0%B0%C2%BB%20&amp;img_url=http://viva-olga.ru/wp-content/uploads/2012/12/original1.gif&amp;pos=0&amp;uinfo=sw-1007-sh-643-fw-782-fh-448-pd-1&amp;rpt=simage" TargetMode="External"/><Relationship Id="rId5" Type="http://schemas.openxmlformats.org/officeDocument/2006/relationships/image" Target="../media/image40.jpeg"/><Relationship Id="rId4" Type="http://schemas.openxmlformats.org/officeDocument/2006/relationships/image" Target="../media/image39.jpeg"/><Relationship Id="rId9" Type="http://schemas.openxmlformats.org/officeDocument/2006/relationships/image" Target="../media/image4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text=%D1%80%D0%BE%D0%B4%D0%B8%D1%82%D0%B5%D0%BB%D0%B8%20%D0%B2%20%D0%BA%D0%B0%D1%80%D1%82%D0%B8%D0%BD%D0%BA%D0%B0%D1%85&amp;img_url=http://elanskaya.edusite.ru/images/p43_63.jpg&amp;pos=0&amp;uinfo=sw-1007-sh-643-fw-782-fh-448-pd-1&amp;rpt=simage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yandex.ru/yandsearch?text=%D0%A1%D1%85%D0%B2%D0%B0%D1%82%D0%B8%D1%82%D0%B5%20%D0%B8%20%D0%BF%D0%BB%D0%BE%D1%82%D0%BD%D0%BE%20%D1%81%D0%BE%D0%B6%D0%BC%D0%B8%D1%82%D0%B5%20%D0%BC%D1%8B%D1%88%D1%86%D1%8B%20%D0%BF%D1%80%D0%B0%D0%B2%D0%BE%D0%B3%D0%BE%20%D0%BF%D0%BB%D0%B5%D1%87%D0%B0%20%D0%BB%D0%B5%D0%B2%D0%BE%D0%B9%20%D1%80%D1%83%D0%BA%D0%BE%D0%B9.%20%D0%9F%D0%BE%D0%B2%D0%B5%D1%80%D0%BD%D0%B8%D1%82%D0%B5%20%D0%B3%D0%BE%D0%BB%D0%BE%D0%B2%D1%83%20%D0%B8%20%D0%BF%D0%BE%D1%81%D0%BC%D0%BE%D1%82%D1%80%D0%B8%D1%82%D0%B5%20%D0%BD%D0%B0%D0%B7%D0%B0%D0%B4%20%D1%87%D0%B5%D1%80%D0%B5%D0%B7%20%D0%BF%D0%BB%D0%B5%D1%87%D0%BE&amp;img_url=http://www.dou1554.edusite.ru/images/0202102.png&amp;pos=9&amp;uinfo=sw-1007-sh-643-fw-782-fh-448-pd-1&amp;rpt=simage" TargetMode="External"/><Relationship Id="rId13" Type="http://schemas.openxmlformats.org/officeDocument/2006/relationships/image" Target="../media/image47.jpeg"/><Relationship Id="rId3" Type="http://schemas.openxmlformats.org/officeDocument/2006/relationships/image" Target="../media/image3.jpeg"/><Relationship Id="rId7" Type="http://schemas.openxmlformats.org/officeDocument/2006/relationships/image" Target="../media/image44.jpeg"/><Relationship Id="rId12" Type="http://schemas.openxmlformats.org/officeDocument/2006/relationships/hyperlink" Target="http://images.yandex.ru/yandsearch?text=%D0%A0%D1%83%D0%BA%D0%B8%20%D1%81%D0%BB%D0%BE%D0%B6%D0%B8%D1%82%D1%8C%20%D0%B7%D0%B0%20%D1%81%D0%BF%D0%B8%D0%BD%D0%BE%D0%B9%20%D0%B2%20%D0%B7%D0%B0%D0%BC%D0%BE%D0%BA%20%D0%B8%20%D0%BF%D0%BE%D1%82%D1%8F%D0%BD%D1%83%D1%82%D1%8C%D1%81%D1%8F,%20%D0%BD%D0%B0%D0%BF%D1%80%D1%8F%D0%B3%D0%B0%D1%8F%20%D1%81%D0%BF%D0%B8%D0%BD%D1%83&amp;img_url=http://www.kulina.ru/images1/2004_10_04/58.jpg&amp;pos=4&amp;uinfo=sw-1007-sh-643-fw-782-fh-448-pd-1&amp;rpt=simage" TargetMode="External"/><Relationship Id="rId2" Type="http://schemas.openxmlformats.org/officeDocument/2006/relationships/hyperlink" Target="http://images.yandex.ru/yandsearch?text=%D1%80%D0%BE%D0%B4%D0%B8%D1%82%D0%B5%D0%BB%D0%B8%20%D0%B2%20%D0%BA%D0%B0%D1%80%D1%82%D0%B8%D0%BD%D0%BA%D0%B0%D1%85&amp;img_url=http://elanskaya.edusite.ru/images/p43_63.jpg&amp;pos=0&amp;uinfo=sw-1007-sh-643-fw-782-fh-448-pd-1&amp;rpt=simag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yandex.ru/yandsearch?text=%D1%82%D0%BE%D1%87%D0%BA%D0%B0%20%C2%AB%D0%9B%D0%B5%D1%81%D1%82%D0%BD%D0%B8%D1%86%D0%B0%20%D0%BD%D0%B5%D0%B1%D0%B5%D1%81%D0%BD%D0%BE%D0%B3%D0%BE%20%D1%85%D1%80%D0%B0%D0%BC%D0%B0%C2%BB%20(%D1%81%D0%BD%D0%B8%D0%BC%D0%B0%D0%B5%D1%82%20%D1%81%D0%BE%D1%81%D1%82%D0%BE%D1%8F%D0%BD%D0%B8%D0%B5%20%D0%B1%D0%B5%D0%B7%D1%8B%D1%81%D1%85%D0%BE%D0%B4%D0%BD%D0%BE%D1%81%D1%82%D0%B8,%20%D1%82%D0%BE%D1%81%D0%BA%D0%B8,%20%D1%83%D0%BB%D1%83%D1%87%D1%88%D0%B0%D0%B5%D1%82%20%D0%BD%D0%B0%D1%81%D1%82%D1%80%D0%BE%D0%B5%D0%BD%D0%B8%D0%B5)&amp;img_url=http://meditation-portal.com/wp-content/uploads/2011/08/x_496485731.jpg&amp;pos=4&amp;uinfo=sw-1007-sh-643-fw-782-fh-448-pd-1&amp;rpt=simage" TargetMode="External"/><Relationship Id="rId11" Type="http://schemas.openxmlformats.org/officeDocument/2006/relationships/image" Target="../media/image46.jpeg"/><Relationship Id="rId5" Type="http://schemas.openxmlformats.org/officeDocument/2006/relationships/image" Target="../media/image43.jpeg"/><Relationship Id="rId15" Type="http://schemas.openxmlformats.org/officeDocument/2006/relationships/image" Target="../media/image48.jpeg"/><Relationship Id="rId10" Type="http://schemas.openxmlformats.org/officeDocument/2006/relationships/hyperlink" Target="http://images.yandex.ru/yandsearch?text=%D0%A3%D0%BF%D1%80%D0%B0%D0%B6%D0%BD%D0%B5%D0%BD%D0%B8%D0%B5%20%C2%AB%20%D0%9A%D1%80%D1%8E%D0%BA%D0%B8%C2%BB%20&amp;img_url=http://samoozdorovlenie.ru/wp-content/uploads/2011/10/%D0%BA%D1%80%D1%8E%D0%BA%D0%B8.jpg&amp;pos=0&amp;uinfo=sw-1007-sh-643-fw-0-fh-448-pd-1&amp;rpt=simage" TargetMode="External"/><Relationship Id="rId4" Type="http://schemas.openxmlformats.org/officeDocument/2006/relationships/hyperlink" Target="http://images.yandex.ru/yandsearch?text=%D1%82%D0%BE%D1%87%D0%BA%D0%B0%20%C2%AB%D0%9C%D1%83%D0%B4%D1%80%D0%B0%20%D0%B7%D0%B5%D0%BC%D0%BB%D0%B8%C2%BB%20%C2%BB&amp;img_url=http://savepic.ru/3211988m.jpg&amp;pos=1&amp;uinfo=sw-1007-sh-643-fw-782-fh-448-pd-1&amp;rpt=simage" TargetMode="External"/><Relationship Id="rId9" Type="http://schemas.openxmlformats.org/officeDocument/2006/relationships/image" Target="../media/image45.jpeg"/><Relationship Id="rId14" Type="http://schemas.openxmlformats.org/officeDocument/2006/relationships/hyperlink" Target="http://images.yandex.ru/yandsearch?text=%D0%A3%D0%BF%D1%80%D0%B0%D0%B6%D0%BD%D0%B5%D0%BD%D0%B8%D0%B5%C2%AB%D1%81%D0%BB%D0%BE%D0%BD%C2%BB&amp;img_url=http://www.teenclub.ru/uploads/uprazhneniya%20slon%20i%20sova.JPG&amp;pos=1&amp;uinfo=sw-1007-sh-643-fw-782-fh-448-pd-1&amp;rpt=simage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mages.yandex.ru/yandsearch?text=%D1%80%D0%BE%D0%B4%D0%B8%D1%82%D0%B5%D0%BB%D0%B8%20%D0%B2%20%D0%BA%D0%B0%D1%80%D1%82%D0%B8%D0%BD%D0%BA%D0%B0%D1%85&amp;img_url=http://elanskaya.edusite.ru/images/p43_63.jpg&amp;pos=0&amp;uinfo=sw-1007-sh-643-fw-782-fh-448-pd-1&amp;rpt=simage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49.jpeg"/><Relationship Id="rId4" Type="http://schemas.openxmlformats.org/officeDocument/2006/relationships/hyperlink" Target="mailto:hr1-school@mail.ru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mages.yandex.ru/yandsearch?text=%D1%80%D0%BE%D0%B4%D0%B8%D1%82%D0%B5%D0%BB%D0%B8%20%D0%B2%20%D0%BA%D0%B0%D1%80%D1%82%D0%B8%D0%BD%D0%BA%D0%B0%D1%85&amp;img_url=http://elanskaya.edusite.ru/images/p43_63.jpg&amp;pos=0&amp;uinfo=sw-1007-sh-643-fw-782-fh-448-pd-1&amp;rpt=simage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mages.yandex.ru/yandsearch?text=%D1%80%D0%BE%D0%B4%D0%B8%D1%82%D0%B5%D0%BB%D0%B8%20%D0%B2%20%D0%BA%D0%B0%D1%80%D1%82%D0%B8%D0%BD%D0%BA%D0%B0%D1%85&amp;img_url=http://elanskaya.edusite.ru/images/p43_63.jpg&amp;pos=0&amp;uinfo=sw-1007-sh-643-fw-782-fh-448-pd-1&amp;rpt=simage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mages.yandex.ru/yandsearch?text=%D1%80%D0%BE%D0%B4%D0%B8%D1%82%D0%B5%D0%BB%D0%B8%20%D0%B2%20%D0%BA%D0%B0%D1%80%D1%82%D0%B8%D0%BD%D0%BA%D0%B0%D1%85&amp;img_url=http://elanskaya.edusite.ru/images/p43_63.jpg&amp;pos=0&amp;uinfo=sw-1007-sh-643-fw-782-fh-448-pd-1&amp;rpt=simage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mages.yandex.ru/yandsearch?text=%D1%80%D0%BE%D0%B4%D0%B8%D1%82%D0%B5%D0%BB%D0%B8%20%D0%B2%20%D0%BA%D0%B0%D1%80%D1%82%D0%B8%D0%BD%D0%BA%D0%B0%D1%85&amp;img_url=http://elanskaya.edusite.ru/images/p43_63.jpg&amp;pos=0&amp;uinfo=sw-1007-sh-643-fw-782-fh-448-pd-1&amp;rpt=simage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hyperlink" Target="http://images.yandex.ru/yandsearch?text=4.%D0%92%D1%8B%D0%BF%D1%80%D1%8F%D0%BC%D0%B8%D1%82%D0%B5%D1%81%D1%8C,%20%D0%BF%D0%BE%D1%81%D1%82%D0%B0%D0%B2%D1%8C%D1%82%D0%B5%20%D0%BD%D0%BE%D0%B3%D0%B8%20%D0%BD%D0%B0%20%D1%88%D0%B8%D1%80%D0%B8%D0%BD%D1%83%20%D0%BF%D0%BB%D0%B5%D1%87%20%D0%B8%20%D0%BD%D0%B0%20%D0%B2%D1%8B%D0%B4%D0%BE%D1%85%D0%B5%20%D0%BD%D0%B0%D0%BA%D0%BB%D0%BE%D0%BD%D0%B8%D1%82%D0%B5%D1%81%D1%8C,%20%D1%80%D0%B0%D1%81%D1%81%D0%BB%D0%B0%D0%B1%D0%BB%D1%8F%D1%8F%20&amp;img_url=http://medkarta.com/pic/md/20081009104314.jpg&amp;pos=2&amp;uinfo=sw-1007-sh-643-fw-782-fh-448-pd-1&amp;rpt=simage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mages.yandex.ru/yandsearch?text=%D1%80%D0%BE%D0%B4%D0%B8%D1%82%D0%B5%D0%BB%D0%B8%20%D0%B2%20%D0%BA%D0%B0%D1%80%D1%82%D0%B8%D0%BD%D0%BA%D0%B0%D1%85&amp;img_url=http://elanskaya.edusite.ru/images/p43_63.jpg&amp;pos=0&amp;uinfo=sw-1007-sh-643-fw-782-fh-448-pd-1&amp;rpt=simage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mages.yandex.ru/yandsearch?text=%D1%80%D0%BE%D0%B4%D0%B8%D1%82%D0%B5%D0%BB%D0%B8%20%D0%B2%20%D0%BA%D0%B0%D1%80%D1%82%D0%B8%D0%BD%D0%BA%D0%B0%D1%85&amp;img_url=http://elanskaya.edusite.ru/images/p43_63.jpg&amp;pos=0&amp;uinfo=sw-1007-sh-643-fw-782-fh-448-pd-1&amp;rpt=simage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hyperlink" Target="http://images.yandex.ru/yandsearch?text=%D1%82%D0%B5%D0%BB%D0%B5%D1%81%D0%BD%D0%B0%D1%8F%20%D1%82%D0%B5%D1%80%D0%B0%D0%BF%D0%B8%D1%8F&amp;img_url=http://wexler.ru/books/getcover/id/1be1e38e-76ab-e111-aab7-001e67105065/size/small&amp;pos=7&amp;uinfo=sw-1007-sh-643-fw-782-fh-448-pd-1&amp;rpt=simage" TargetMode="Externa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text=%D1%80%D0%BE%D0%B4%D0%B8%D1%82%D0%B5%D0%BB%D0%B8%20%D0%B2%20%D0%BA%D0%B0%D1%80%D1%82%D0%B8%D0%BD%D0%BA%D0%B0%D1%85&amp;img_url=http://elanskaya.edusite.ru/images/p43_63.jpg&amp;pos=0&amp;uinfo=sw-1007-sh-643-fw-782-fh-448-pd-1&amp;rpt=simage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836712"/>
            <a:ext cx="7772400" cy="2448272"/>
          </a:xfrm>
        </p:spPr>
        <p:txBody>
          <a:bodyPr>
            <a:norm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Телесно-ориентированная терапия при работе со стрессами родителей, в том числе детей с ограниченными возможностями здоровья, как инновационный метод профилактики социального сиротства.</a:t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4048" y="3573017"/>
            <a:ext cx="3880520" cy="1828518"/>
          </a:xfrm>
        </p:spPr>
        <p:txBody>
          <a:bodyPr>
            <a:normAutofit/>
          </a:bodyPr>
          <a:lstStyle/>
          <a:p>
            <a:pPr algn="r">
              <a:lnSpc>
                <a:spcPct val="90000"/>
              </a:lnSpc>
            </a:pPr>
            <a:r>
              <a:rPr lang="ru-RU" sz="1900" b="1" u="sng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МКОУ </a:t>
            </a:r>
            <a:r>
              <a:rPr lang="ru-RU" sz="1900" b="1" u="sng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Хреновская</a:t>
            </a:r>
            <a:r>
              <a:rPr lang="ru-RU" sz="1900" b="1" u="sng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СОШ № 1</a:t>
            </a:r>
          </a:p>
          <a:p>
            <a:pPr algn="r"/>
            <a:r>
              <a:rPr lang="en-US" sz="19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E-mail</a:t>
            </a:r>
            <a:r>
              <a:rPr lang="ru-RU" sz="19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19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hr1-school@mail.ru</a:t>
            </a:r>
            <a:endParaRPr lang="en-US" sz="19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en-US" sz="19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9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Телефон: 8-47-350-6-12-65 </a:t>
            </a:r>
          </a:p>
          <a:p>
            <a:pPr algn="r">
              <a:lnSpc>
                <a:spcPct val="90000"/>
              </a:lnSpc>
            </a:pPr>
            <a:r>
              <a:rPr lang="ru-RU" sz="19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Подготовила </a:t>
            </a:r>
            <a:r>
              <a:rPr lang="ru-RU" sz="19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педагог-психолог </a:t>
            </a:r>
          </a:p>
          <a:p>
            <a:pPr algn="r">
              <a:lnSpc>
                <a:spcPct val="90000"/>
              </a:lnSpc>
            </a:pPr>
            <a:r>
              <a:rPr lang="ru-RU" sz="19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Моргунова Эльвира Николаевна</a:t>
            </a:r>
          </a:p>
          <a:p>
            <a:endParaRPr lang="ru-RU" dirty="0"/>
          </a:p>
        </p:txBody>
      </p:sp>
      <p:pic>
        <p:nvPicPr>
          <p:cNvPr id="1028" name="Picture 4" descr="http://im7-tub-ru.yandex.net/i?id=733890-65-72&amp;n=21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553" y="2852936"/>
            <a:ext cx="3024336" cy="2548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im7-tub-ru.yandex.net/i?id=93381199-67-72&amp;n=21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5270795"/>
            <a:ext cx="1560959" cy="130806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535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582837"/>
            <a:ext cx="8229600" cy="432048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Антистрессовая гимнастика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Picture 6" descr="http://im7-tub-ru.yandex.net/i?id=93381199-67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60648"/>
            <a:ext cx="1284535" cy="107642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Объект 4"/>
          <p:cNvPicPr>
            <a:picLocks noGrp="1"/>
          </p:cNvPicPr>
          <p:nvPr>
            <p:ph idx="1"/>
          </p:nvPr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054126"/>
            <a:ext cx="906785" cy="1299056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242389" y="1556792"/>
            <a:ext cx="4054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 </a:t>
            </a:r>
            <a:r>
              <a:rPr lang="ru-RU" sz="2400" b="1" dirty="0" smtClean="0"/>
              <a:t>1.Упражнение «Заземление»</a:t>
            </a:r>
            <a:endParaRPr lang="ru-RU" sz="2400" dirty="0"/>
          </a:p>
        </p:txBody>
      </p:sp>
      <p:pic>
        <p:nvPicPr>
          <p:cNvPr id="8196" name="Picture 4" descr="http://im7-tub-ru.yandex.net/i?id=561311702-50-72&amp;n=21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8430" y="5229200"/>
            <a:ext cx="19240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E:\стресс\iCAW7VMLF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2558" y="2492896"/>
            <a:ext cx="14287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07504" y="2276872"/>
            <a:ext cx="878497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2.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Кисть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левой руки плотно обхватите кистью правой руки. Делайте активные круговые «умывающие» движения в вертикальной плоскости. Поменяйте руки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Интенсивно потрите ладони друг об друга до ощущения тепла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Захватите мизинец левой руки (у основания пальца) в кулак правой руки. Медленно, выкручивающим движением (словно снимаете кольцо с пальца), стяните кулак с пальца. Проделайте упражнение со всеми пальцами по очереди. Затем поменяйте руки.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61729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2" name="Picture 6" descr="http://im2-tub-ru.yandex.net/i?id=229244918-00-72&amp;n=21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36" t="19110" r="48509"/>
          <a:stretch/>
        </p:blipFill>
        <p:spPr bwMode="auto">
          <a:xfrm>
            <a:off x="8066930" y="5445224"/>
            <a:ext cx="1077070" cy="1155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 descr="http://im7-tub-ru.yandex.net/i?id=93381199-67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20563"/>
            <a:ext cx="1318561" cy="1104939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872716"/>
            <a:ext cx="8286780" cy="5796644"/>
          </a:xfrm>
        </p:spPr>
        <p:txBody>
          <a:bodyPr>
            <a:normAutofit fontScale="70000" lnSpcReduction="20000"/>
          </a:bodyPr>
          <a:lstStyle/>
          <a:p>
            <a:r>
              <a:rPr lang="ru-RU" sz="3100" b="1" dirty="0">
                <a:solidFill>
                  <a:schemeClr val="tx1"/>
                </a:solidFill>
              </a:rPr>
              <a:t>5. Указательный и средний палец правой руки поместите в основание мизинца левой руки. Плавно растягивайте мизинец вверх в вертикальной плоскости. Проделайте упражнение со всеми пальцами по очереди. Затем поменяйте руки.</a:t>
            </a:r>
          </a:p>
          <a:p>
            <a:r>
              <a:rPr lang="ru-RU" sz="3100" b="1" dirty="0" smtClean="0">
                <a:solidFill>
                  <a:schemeClr val="tx1"/>
                </a:solidFill>
              </a:rPr>
              <a:t>6</a:t>
            </a:r>
            <a:r>
              <a:rPr lang="ru-RU" sz="3100" b="1" dirty="0">
                <a:solidFill>
                  <a:schemeClr val="tx1"/>
                </a:solidFill>
              </a:rPr>
              <a:t>. Обхватите запястье левой руки кистью правой руки и сделайте несколько круговых растирающих движений. Потом поменяйте руки.</a:t>
            </a:r>
          </a:p>
          <a:p>
            <a:r>
              <a:rPr lang="ru-RU" sz="3100" b="1" dirty="0" smtClean="0">
                <a:solidFill>
                  <a:schemeClr val="tx1"/>
                </a:solidFill>
              </a:rPr>
              <a:t>7</a:t>
            </a:r>
            <a:r>
              <a:rPr lang="ru-RU" sz="3100" b="1" dirty="0">
                <a:solidFill>
                  <a:schemeClr val="tx1"/>
                </a:solidFill>
              </a:rPr>
              <a:t>. Обхватите запястье левой руки кистью правой руки и поворачивайте кисть по часовой стрелке, затем против часовой стрелки. Поменяйте руки.</a:t>
            </a:r>
          </a:p>
          <a:p>
            <a:r>
              <a:rPr lang="ru-RU" sz="3100" b="1" dirty="0" smtClean="0">
                <a:solidFill>
                  <a:schemeClr val="tx1"/>
                </a:solidFill>
              </a:rPr>
              <a:t>8</a:t>
            </a:r>
            <a:r>
              <a:rPr lang="ru-RU" sz="3100" b="1" dirty="0">
                <a:solidFill>
                  <a:schemeClr val="tx1"/>
                </a:solidFill>
              </a:rPr>
              <a:t>. Массируйте в течение 1,5–2 минут средним пальцем против часовой стрелки точку «</a:t>
            </a:r>
            <a:r>
              <a:rPr lang="ru-RU" sz="3100" b="1" dirty="0" err="1">
                <a:solidFill>
                  <a:schemeClr val="tx1"/>
                </a:solidFill>
              </a:rPr>
              <a:t>нэй-гуань</a:t>
            </a:r>
            <a:r>
              <a:rPr lang="ru-RU" sz="3100" b="1" dirty="0">
                <a:solidFill>
                  <a:schemeClr val="tx1"/>
                </a:solidFill>
              </a:rPr>
              <a:t>» (антистрессовая точка), расположенную на три пальца выше лучезапястного сустава по центральной линии предплечья. Обеими руками по очереди.</a:t>
            </a:r>
          </a:p>
          <a:p>
            <a:r>
              <a:rPr lang="ru-RU" sz="3100" b="1" dirty="0" smtClean="0">
                <a:solidFill>
                  <a:schemeClr val="tx1"/>
                </a:solidFill>
              </a:rPr>
              <a:t>9</a:t>
            </a:r>
            <a:r>
              <a:rPr lang="ru-RU" sz="3100" b="1" dirty="0">
                <a:solidFill>
                  <a:schemeClr val="tx1"/>
                </a:solidFill>
              </a:rPr>
              <a:t>. Установите руки прижав ладони на уровне груди, и давите ими навстречу друг другу. Сожмите руки в кулаки, сохраняя напряжение в руках. Резко на выдохе опустите туловище вниз, сбросьте напряжение, расслабьте руки. Максимально расслабьтесь.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9220" name="Picture 4" descr="http://im2-tub-ru.yandex.net/i?id=229244918-00-72&amp;n=21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122" t="18859"/>
          <a:stretch/>
        </p:blipFill>
        <p:spPr bwMode="auto">
          <a:xfrm>
            <a:off x="8063345" y="2258290"/>
            <a:ext cx="907270" cy="1159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61658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34351" y="1337074"/>
            <a:ext cx="8658130" cy="5044254"/>
          </a:xfrm>
        </p:spPr>
        <p:txBody>
          <a:bodyPr>
            <a:normAutofit fontScale="92500"/>
          </a:bodyPr>
          <a:lstStyle/>
          <a:p>
            <a:r>
              <a:rPr lang="ru-RU" sz="2800" dirty="0">
                <a:solidFill>
                  <a:schemeClr val="tx1"/>
                </a:solidFill>
              </a:rPr>
              <a:t>10. </a:t>
            </a:r>
            <a:r>
              <a:rPr lang="ru-RU" sz="2800" b="1" dirty="0">
                <a:solidFill>
                  <a:schemeClr val="tx1"/>
                </a:solidFill>
              </a:rPr>
              <a:t>Разотрите подушечками пальцев снизу вверх и в стороны воротниковую зону.</a:t>
            </a:r>
          </a:p>
          <a:p>
            <a:r>
              <a:rPr lang="ru-RU" sz="2800" b="1" dirty="0">
                <a:solidFill>
                  <a:schemeClr val="tx1"/>
                </a:solidFill>
              </a:rPr>
              <a:t>11. Движением снизу вверх руками, сцепленными в замок, «снимите» с шеи и головы воображаемую «каску неврастеника». Голова сразу </a:t>
            </a:r>
            <a:r>
              <a:rPr lang="ru-RU" sz="2800" b="1" dirty="0" smtClean="0">
                <a:solidFill>
                  <a:schemeClr val="tx1"/>
                </a:solidFill>
              </a:rPr>
              <a:t>почувствует </a:t>
            </a:r>
            <a:r>
              <a:rPr lang="ru-RU" sz="2800" b="1" dirty="0">
                <a:solidFill>
                  <a:schemeClr val="tx1"/>
                </a:solidFill>
              </a:rPr>
              <a:t>облегчение!</a:t>
            </a:r>
          </a:p>
          <a:p>
            <a:r>
              <a:rPr lang="ru-RU" sz="2800" b="1" dirty="0" smtClean="0">
                <a:solidFill>
                  <a:schemeClr val="tx1"/>
                </a:solidFill>
              </a:rPr>
              <a:t>12</a:t>
            </a:r>
            <a:r>
              <a:rPr lang="ru-RU" sz="2800" b="1" dirty="0">
                <a:solidFill>
                  <a:schemeClr val="tx1"/>
                </a:solidFill>
              </a:rPr>
              <a:t>. В течение минуты растирайте подушечками пальцев </a:t>
            </a:r>
            <a:r>
              <a:rPr lang="ru-RU" sz="2800" b="1" dirty="0" smtClean="0">
                <a:solidFill>
                  <a:schemeClr val="tx1"/>
                </a:solidFill>
              </a:rPr>
              <a:t>точки.</a:t>
            </a:r>
          </a:p>
          <a:p>
            <a:endParaRPr lang="ru-RU" sz="2800" b="1" dirty="0">
              <a:solidFill>
                <a:schemeClr val="tx1"/>
              </a:solidFill>
            </a:endParaRPr>
          </a:p>
          <a:p>
            <a:r>
              <a:rPr lang="ru-RU" sz="2800" b="1" dirty="0">
                <a:solidFill>
                  <a:schemeClr val="tx1"/>
                </a:solidFill>
              </a:rPr>
              <a:t>13. Смещайте кожу лба средним пальцем (с обеих сторон по очереди).</a:t>
            </a:r>
          </a:p>
          <a:p>
            <a:r>
              <a:rPr lang="ru-RU" sz="2800" b="1" dirty="0" smtClean="0">
                <a:solidFill>
                  <a:schemeClr val="tx1"/>
                </a:solidFill>
              </a:rPr>
              <a:t>14</a:t>
            </a:r>
            <a:r>
              <a:rPr lang="ru-RU" sz="2800" b="1" dirty="0">
                <a:solidFill>
                  <a:schemeClr val="tx1"/>
                </a:solidFill>
              </a:rPr>
              <a:t>. Проглаживайте большим пальцем надбровные дуги.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4" name="Picture 6" descr="http://im7-tub-ru.yandex.net/i?id=93381199-67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350" y="260648"/>
            <a:ext cx="1284535" cy="107642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E:\стресс\iCARM28HX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260648"/>
            <a:ext cx="2055574" cy="1284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ttp://im8-tub-ru.yandex.net/i?id=115126864-14-72&amp;n=21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6648" y="4005064"/>
            <a:ext cx="3657600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61335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6945" y="1772816"/>
            <a:ext cx="8658130" cy="36004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1"/>
                </a:solidFill>
              </a:rPr>
              <a:t>1.</a:t>
            </a:r>
            <a:r>
              <a:rPr lang="ru-RU" sz="3600" b="1" dirty="0">
                <a:solidFill>
                  <a:schemeClr val="tx1"/>
                </a:solidFill>
              </a:rPr>
              <a:t> Упражнение «Успокаивающее дыхание» </a:t>
            </a:r>
            <a:endParaRPr lang="ru-RU" sz="3600" b="1" dirty="0" smtClean="0">
              <a:solidFill>
                <a:schemeClr val="tx1"/>
              </a:solidFill>
            </a:endParaRPr>
          </a:p>
          <a:p>
            <a:r>
              <a:rPr lang="ru-RU" sz="3600" b="1" dirty="0" smtClean="0">
                <a:solidFill>
                  <a:schemeClr val="tx1"/>
                </a:solidFill>
              </a:rPr>
              <a:t>2.</a:t>
            </a:r>
            <a:r>
              <a:rPr lang="ru-RU" sz="3600" b="1" dirty="0">
                <a:solidFill>
                  <a:schemeClr val="tx1"/>
                </a:solidFill>
              </a:rPr>
              <a:t> Упражнение «Выдыхание усталости</a:t>
            </a:r>
            <a:r>
              <a:rPr lang="ru-RU" sz="3600" b="1" dirty="0" smtClean="0">
                <a:solidFill>
                  <a:schemeClr val="tx1"/>
                </a:solidFill>
              </a:rPr>
              <a:t>»</a:t>
            </a:r>
          </a:p>
          <a:p>
            <a:r>
              <a:rPr lang="ru-RU" sz="3600" b="1" dirty="0" smtClean="0">
                <a:solidFill>
                  <a:schemeClr val="tx1"/>
                </a:solidFill>
              </a:rPr>
              <a:t>3.</a:t>
            </a:r>
            <a:r>
              <a:rPr lang="ru-RU" sz="3600" b="1" dirty="0">
                <a:solidFill>
                  <a:schemeClr val="tx1"/>
                </a:solidFill>
              </a:rPr>
              <a:t> Упражнение «Зевок» </a:t>
            </a:r>
            <a:endParaRPr lang="ru-RU" sz="3600" b="1" dirty="0" smtClean="0">
              <a:solidFill>
                <a:schemeClr val="tx1"/>
              </a:solidFill>
            </a:endParaRPr>
          </a:p>
          <a:p>
            <a:r>
              <a:rPr lang="ru-RU" sz="3600" b="1" dirty="0" smtClean="0">
                <a:solidFill>
                  <a:schemeClr val="tx1"/>
                </a:solidFill>
              </a:rPr>
              <a:t>4.</a:t>
            </a:r>
            <a:r>
              <a:rPr lang="ru-RU" sz="3600" b="1" dirty="0">
                <a:solidFill>
                  <a:schemeClr val="tx1"/>
                </a:solidFill>
              </a:rPr>
              <a:t> Упражнение «Пресс» </a:t>
            </a:r>
            <a:endParaRPr lang="ru-RU" sz="3600" b="1" dirty="0" smtClean="0">
              <a:solidFill>
                <a:schemeClr val="tx1"/>
              </a:solidFill>
            </a:endParaRPr>
          </a:p>
          <a:p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619672" y="622666"/>
            <a:ext cx="7149480" cy="714408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ДЫХАТЕЛЬНЫЕ УПРАЖНЕНИЯ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Picture 6" descr="http://im7-tub-ru.yandex.net/i?id=93381199-67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350" y="260648"/>
            <a:ext cx="1284535" cy="107642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6" name="Picture 2" descr="E:\стресс\iCAD0QOWZ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5049933"/>
            <a:ext cx="2279526" cy="1639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 descr="http://im8-tub-ru.yandex.net/i?id=250691645-24-72&amp;n=21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0634" y="3465090"/>
            <a:ext cx="1071563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4" name="Picture 10" descr="http://im2-tub-ru.yandex.net/i?id=439462206-46-72&amp;n=21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4890" y="4893826"/>
            <a:ext cx="248602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1193" y="1871290"/>
            <a:ext cx="1436503" cy="12964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6142" y="3522025"/>
            <a:ext cx="2221845" cy="15969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391981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34350" y="1337074"/>
            <a:ext cx="8730137" cy="5260278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 </a:t>
            </a:r>
            <a:r>
              <a:rPr lang="ru-RU" sz="3000" b="1" dirty="0">
                <a:solidFill>
                  <a:schemeClr val="tx1"/>
                </a:solidFill>
              </a:rPr>
              <a:t>«</a:t>
            </a:r>
            <a:r>
              <a:rPr lang="ru-RU" sz="3000" b="1" dirty="0" smtClean="0">
                <a:solidFill>
                  <a:schemeClr val="tx1"/>
                </a:solidFill>
              </a:rPr>
              <a:t>экспресс-метод»</a:t>
            </a:r>
          </a:p>
          <a:p>
            <a:r>
              <a:rPr lang="ru-RU" dirty="0">
                <a:solidFill>
                  <a:schemeClr val="tx1"/>
                </a:solidFill>
              </a:rPr>
              <a:t>Этот комплекс можно выполнить прямо на месте, за столом, практически незаметно для окружающих.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1. Так сильно, как можете, напрягите пальцы ног. Затем расслабьте их.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2. Напрягите и расслабьте ступни ног и лодыжки.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3. Напрягите и расслабьте икры.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4. Напрягите и расслабьте колени.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5. Напрягите и расслабьте бедра.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6. Напрягите и расслабьте ягодичные мышцы.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7. Напрягите и расслабьте живот.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8. Расслабьте спину и плечи.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9. Расслабьте кисти рук.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10. Расслабьте предплечья.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11. Расслабьте шею.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12. Расслабьте лицевые мышцы.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13. Посидите спокойно несколько минут, наслаждаясь полным покоем. Когда вам покажется, что медленно плывете, — вы полностью расслабились.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331640" y="510829"/>
            <a:ext cx="7509520" cy="576064"/>
          </a:xfrm>
        </p:spPr>
        <p:txBody>
          <a:bodyPr>
            <a:normAutofit fontScale="90000"/>
          </a:bodyPr>
          <a:lstStyle/>
          <a:p>
            <a:r>
              <a:rPr lang="ru-RU" sz="3600" b="1" dirty="0"/>
              <a:t>УПРАЖНЕНИЯ НА ИЗМЕНЕНИЕ ТОНУСА РАЗЛИЧНЫХ ГРУПП </a:t>
            </a:r>
            <a:r>
              <a:rPr lang="ru-RU" sz="3600" b="1" dirty="0" smtClean="0"/>
              <a:t>МЫШЦ</a:t>
            </a:r>
            <a:endParaRPr lang="ru-RU" dirty="0"/>
          </a:p>
        </p:txBody>
      </p:sp>
      <p:pic>
        <p:nvPicPr>
          <p:cNvPr id="4" name="Picture 6" descr="http://im7-tub-ru.yandex.net/i?id=93381199-67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350" y="260648"/>
            <a:ext cx="1284535" cy="107642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0" name="Picture 2" descr="E:\стресс\iCAO1B9YJ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5019" y="4162248"/>
            <a:ext cx="1873753" cy="1426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http://im5-tub-ru.yandex.net/i?id=490392054-40-72&amp;n=21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0397" y="2794889"/>
            <a:ext cx="1581498" cy="1332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34686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://im7-tub-ru.yandex.net/i?id=93381199-67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350" y="260648"/>
            <a:ext cx="1284535" cy="107642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2" name="Picture 6" descr="http://www.r-trends.ru/netcat_files/Image/f4.jp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9857" y="3429000"/>
            <a:ext cx="885549" cy="1160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5813" y="404664"/>
            <a:ext cx="8352927" cy="5798490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ru-RU" sz="2800" b="1" dirty="0">
                <a:solidFill>
                  <a:schemeClr val="bg1"/>
                </a:solidFill>
              </a:rPr>
              <a:t>Следующий комплекс очень прост </a:t>
            </a:r>
            <a:endParaRPr lang="ru-RU" sz="28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и </a:t>
            </a:r>
            <a:r>
              <a:rPr lang="ru-RU" sz="2800" b="1" dirty="0">
                <a:solidFill>
                  <a:schemeClr val="bg1"/>
                </a:solidFill>
              </a:rPr>
              <a:t>эффективен, для его выполнения </a:t>
            </a:r>
            <a:endParaRPr lang="ru-RU" sz="28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вам </a:t>
            </a:r>
            <a:r>
              <a:rPr lang="ru-RU" sz="2800" b="1" dirty="0">
                <a:solidFill>
                  <a:schemeClr val="bg1"/>
                </a:solidFill>
              </a:rPr>
              <a:t>не потребуется ничего, кроме стены</a:t>
            </a:r>
            <a:r>
              <a:rPr lang="ru-RU" sz="2800" dirty="0" smtClean="0">
                <a:solidFill>
                  <a:schemeClr val="bg1"/>
                </a:solidFill>
              </a:rPr>
              <a:t>.</a:t>
            </a:r>
          </a:p>
          <a:p>
            <a:pPr algn="ctr"/>
            <a:endParaRPr lang="ru-RU" sz="2800" dirty="0">
              <a:solidFill>
                <a:schemeClr val="bg1"/>
              </a:solidFill>
            </a:endParaRPr>
          </a:p>
          <a:p>
            <a:pPr algn="r"/>
            <a:endParaRPr lang="ru-RU" dirty="0">
              <a:solidFill>
                <a:schemeClr val="tx1"/>
              </a:solidFill>
            </a:endParaRPr>
          </a:p>
          <a:p>
            <a:r>
              <a:rPr lang="ru-RU" dirty="0">
                <a:solidFill>
                  <a:schemeClr val="tx1"/>
                </a:solidFill>
              </a:rPr>
              <a:t>1. Нахмурьте лоб, сильно напрягите лобные мышцы на 10 секунд; расслабьте их тоже на 10 секунд. Повторите упражнение быстрее, напрягая и расслабляя лобные мышцы с интервалом в 1 секунду. Фиксируйте свои ощущения в каждый момент времени.</a:t>
            </a:r>
          </a:p>
          <a:p>
            <a:r>
              <a:rPr lang="ru-RU" dirty="0">
                <a:solidFill>
                  <a:schemeClr val="tx1"/>
                </a:solidFill>
              </a:rPr>
              <a:t>2. Крепко зажмурьтесь, напрягите веки на 10 секунд, затем расслабьте — тоже на 10 секунд. Повторите упражнение быстрее.</a:t>
            </a:r>
          </a:p>
          <a:p>
            <a:r>
              <a:rPr lang="ru-RU" dirty="0">
                <a:solidFill>
                  <a:schemeClr val="tx1"/>
                </a:solidFill>
              </a:rPr>
              <a:t>3. </a:t>
            </a:r>
            <a:r>
              <a:rPr lang="ru-RU" dirty="0" smtClean="0">
                <a:solidFill>
                  <a:schemeClr val="tx1"/>
                </a:solidFill>
              </a:rPr>
              <a:t>Наморщите нос </a:t>
            </a:r>
            <a:r>
              <a:rPr lang="ru-RU" dirty="0">
                <a:solidFill>
                  <a:schemeClr val="tx1"/>
                </a:solidFill>
              </a:rPr>
              <a:t>на 10 секунд. Расслабьте. Повторите быстрее.</a:t>
            </a:r>
          </a:p>
          <a:p>
            <a:r>
              <a:rPr lang="ru-RU" dirty="0">
                <a:solidFill>
                  <a:schemeClr val="tx1"/>
                </a:solidFill>
              </a:rPr>
              <a:t>4. Крепко сожмите губы. Расслабьте. Повторите быстрее.</a:t>
            </a:r>
          </a:p>
          <a:p>
            <a:r>
              <a:rPr lang="ru-RU" dirty="0">
                <a:solidFill>
                  <a:schemeClr val="tx1"/>
                </a:solidFill>
              </a:rPr>
              <a:t>5. Сильно упритесь затылком в стену, пол или кровать. Расслабьтесь. Повторите быстрее.</a:t>
            </a:r>
          </a:p>
          <a:p>
            <a:r>
              <a:rPr lang="ru-RU" dirty="0">
                <a:solidFill>
                  <a:schemeClr val="tx1"/>
                </a:solidFill>
              </a:rPr>
              <a:t>6. Упритесь в стену левой лопаткой, пожмите плечами. Расслабьтесь. Повторите быстрее.</a:t>
            </a:r>
          </a:p>
          <a:p>
            <a:r>
              <a:rPr lang="ru-RU" dirty="0">
                <a:solidFill>
                  <a:schemeClr val="tx1"/>
                </a:solidFill>
              </a:rPr>
              <a:t>7. Упритесь в стену правой лопаткой, </a:t>
            </a:r>
            <a:r>
              <a:rPr lang="ru-RU" dirty="0" smtClean="0">
                <a:solidFill>
                  <a:schemeClr val="tx1"/>
                </a:solidFill>
              </a:rPr>
              <a:t>пожмите плечами. </a:t>
            </a:r>
            <a:r>
              <a:rPr lang="ru-RU" dirty="0">
                <a:solidFill>
                  <a:schemeClr val="tx1"/>
                </a:solidFill>
              </a:rPr>
              <a:t>Расслабьтесь. Повторите быстрее.</a:t>
            </a:r>
          </a:p>
        </p:txBody>
      </p:sp>
      <p:pic>
        <p:nvPicPr>
          <p:cNvPr id="14340" name="Picture 4" descr="http://im5-tub-ru.yandex.net/i?id=198358701-55-72&amp;n=21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1361269"/>
            <a:ext cx="1841625" cy="1275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4" name="Picture 8" descr="http://hudeem-tyt.ru/uploads/images/7/e/6/8/27/51496f6f5a.jpg">
            <a:hlinkClick r:id="rId8"/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122" b="55348"/>
          <a:stretch/>
        </p:blipFill>
        <p:spPr bwMode="auto">
          <a:xfrm>
            <a:off x="8197900" y="5733256"/>
            <a:ext cx="927388" cy="101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35498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 descr="http://im5-tub-ru.yandex.net/i?id=46628062-60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D1DFF9"/>
              </a:clrFrom>
              <a:clrTo>
                <a:srgbClr val="D1DFF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332" y="2924944"/>
            <a:ext cx="1060302" cy="739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4" name="Picture 2" descr="http://im5-tub-ru.yandex.net/i?id=194627653-47-72&amp;n=21">
            <a:hlinkClick r:id="rId4"/>
          </p:cNvPr>
          <p:cNvPicPr>
            <a:picLocks noChangeAspect="1" noChangeArrowheads="1"/>
          </p:cNvPicPr>
          <p:nvPr/>
        </p:nvPicPr>
        <p:blipFill rotWithShape="1">
          <a:blip r:embed="rId5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021" b="30883"/>
          <a:stretch/>
        </p:blipFill>
        <p:spPr bwMode="auto">
          <a:xfrm>
            <a:off x="7380312" y="1514306"/>
            <a:ext cx="1578573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34351" y="1988840"/>
            <a:ext cx="8724534" cy="4392488"/>
          </a:xfrm>
        </p:spPr>
        <p:txBody>
          <a:bodyPr>
            <a:normAutofit fontScale="92500"/>
          </a:bodyPr>
          <a:lstStyle/>
          <a:p>
            <a:pPr lvl="0"/>
            <a:r>
              <a:rPr lang="ru-RU" b="1" dirty="0">
                <a:solidFill>
                  <a:schemeClr val="tx1"/>
                </a:solidFill>
              </a:rPr>
              <a:t>Упражнение «Самомассаж</a:t>
            </a:r>
            <a:r>
              <a:rPr lang="ru-RU" b="1" dirty="0" smtClean="0">
                <a:solidFill>
                  <a:schemeClr val="tx1"/>
                </a:solidFill>
              </a:rPr>
              <a:t>».</a:t>
            </a:r>
            <a:r>
              <a:rPr lang="ru-RU" b="1" i="1" dirty="0">
                <a:solidFill>
                  <a:schemeClr val="tx1"/>
                </a:solidFill>
              </a:rPr>
              <a:t> </a:t>
            </a:r>
            <a:endParaRPr lang="ru-RU" b="1" i="1" dirty="0" smtClean="0">
              <a:solidFill>
                <a:schemeClr val="tx1"/>
              </a:solidFill>
            </a:endParaRPr>
          </a:p>
          <a:p>
            <a:pPr lvl="0"/>
            <a:r>
              <a:rPr lang="ru-RU" b="1" i="1" dirty="0" smtClean="0">
                <a:solidFill>
                  <a:schemeClr val="tx1"/>
                </a:solidFill>
              </a:rPr>
              <a:t>межбровная </a:t>
            </a:r>
            <a:r>
              <a:rPr lang="ru-RU" b="1" i="1" dirty="0">
                <a:solidFill>
                  <a:schemeClr val="tx1"/>
                </a:solidFill>
              </a:rPr>
              <a:t>область: </a:t>
            </a:r>
            <a:r>
              <a:rPr lang="ru-RU" b="1" dirty="0">
                <a:solidFill>
                  <a:schemeClr val="tx1"/>
                </a:solidFill>
              </a:rPr>
              <a:t>потрите это место медленными круговыми движениями;</a:t>
            </a:r>
          </a:p>
          <a:p>
            <a:pPr lvl="0"/>
            <a:r>
              <a:rPr lang="ru-RU" b="1" i="1" dirty="0">
                <a:solidFill>
                  <a:schemeClr val="tx1"/>
                </a:solidFill>
              </a:rPr>
              <a:t>задняя часть шеи: </a:t>
            </a:r>
            <a:r>
              <a:rPr lang="ru-RU" b="1" dirty="0">
                <a:solidFill>
                  <a:schemeClr val="tx1"/>
                </a:solidFill>
              </a:rPr>
              <a:t>мягко сожмите несколько раз одной рукой;</a:t>
            </a:r>
          </a:p>
          <a:p>
            <a:pPr lvl="0"/>
            <a:r>
              <a:rPr lang="ru-RU" b="1" i="1" dirty="0" smtClean="0">
                <a:solidFill>
                  <a:schemeClr val="tx1"/>
                </a:solidFill>
              </a:rPr>
              <a:t>челюсть: </a:t>
            </a:r>
            <a:r>
              <a:rPr lang="ru-RU" b="1" dirty="0" smtClean="0">
                <a:solidFill>
                  <a:schemeClr val="tx1"/>
                </a:solidFill>
              </a:rPr>
              <a:t>потрите с обеих сторон место, где заканчиваются задние зубы;</a:t>
            </a:r>
          </a:p>
          <a:p>
            <a:pPr lvl="0"/>
            <a:r>
              <a:rPr lang="ru-RU" b="1" i="1" dirty="0" smtClean="0">
                <a:solidFill>
                  <a:schemeClr val="tx1"/>
                </a:solidFill>
              </a:rPr>
              <a:t>плечи</a:t>
            </a:r>
            <a:r>
              <a:rPr lang="ru-RU" b="1" i="1" dirty="0">
                <a:solidFill>
                  <a:schemeClr val="tx1"/>
                </a:solidFill>
              </a:rPr>
              <a:t>: </a:t>
            </a:r>
            <a:r>
              <a:rPr lang="ru-RU" b="1" dirty="0">
                <a:solidFill>
                  <a:schemeClr val="tx1"/>
                </a:solidFill>
              </a:rPr>
              <a:t>помассируйте верхнюю часть плеч всеми пятью пальцами</a:t>
            </a:r>
            <a:r>
              <a:rPr lang="ru-RU" b="1" dirty="0" smtClean="0">
                <a:solidFill>
                  <a:schemeClr val="tx1"/>
                </a:solidFill>
              </a:rPr>
              <a:t>;</a:t>
            </a:r>
          </a:p>
          <a:p>
            <a:pPr marL="0" lvl="0" indent="0">
              <a:buNone/>
            </a:pPr>
            <a:endParaRPr lang="ru-RU" b="1" dirty="0">
              <a:solidFill>
                <a:schemeClr val="tx1"/>
              </a:solidFill>
            </a:endParaRPr>
          </a:p>
          <a:p>
            <a:pPr lvl="0"/>
            <a:r>
              <a:rPr lang="ru-RU" b="1" i="1" dirty="0">
                <a:solidFill>
                  <a:schemeClr val="tx1"/>
                </a:solidFill>
              </a:rPr>
              <a:t>ступни ног: </a:t>
            </a:r>
            <a:r>
              <a:rPr lang="ru-RU" b="1" dirty="0">
                <a:solidFill>
                  <a:schemeClr val="tx1"/>
                </a:solidFill>
              </a:rPr>
              <a:t>если вы много ходите, отдохните немного и потрите ноющие ступни перед тем, как идти дальше.</a:t>
            </a:r>
          </a:p>
          <a:p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4" name="Picture 6" descr="http://im7-tub-ru.yandex.net/i?id=93381199-67-72&amp;n=21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350" y="260648"/>
            <a:ext cx="1284535" cy="107642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36451" y="476672"/>
            <a:ext cx="6612013" cy="1252728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Упражнение на изменение тонуса мимической </a:t>
            </a:r>
            <a:r>
              <a:rPr lang="ru-RU" b="1" dirty="0" smtClean="0"/>
              <a:t>мускулатуры</a:t>
            </a:r>
            <a:endParaRPr lang="ru-RU" dirty="0"/>
          </a:p>
        </p:txBody>
      </p:sp>
      <p:pic>
        <p:nvPicPr>
          <p:cNvPr id="13318" name="Picture 6" descr="http://im6-tub-ru.yandex.net/i?id=175392885-06-72&amp;n=21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4729" y="3664690"/>
            <a:ext cx="690563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0" name="Picture 8" descr="http://im2-tub-ru.yandex.net/i?id=622621834-25-72&amp;n=21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8382" y="4581129"/>
            <a:ext cx="848735" cy="5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2" name="Picture 10" descr="http://im5-tub-ru.yandex.net/i?id=37241091-15-72&amp;n=21">
            <a:hlinkClick r:id="rId12"/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8921" y="5517231"/>
            <a:ext cx="1330229" cy="1224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90588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://im7-tub-ru.yandex.net/i?id=93381199-67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350" y="260648"/>
            <a:ext cx="1284535" cy="107642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34350" y="620688"/>
            <a:ext cx="8658129" cy="5976664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sz="3500" b="1" dirty="0" err="1" smtClean="0">
                <a:solidFill>
                  <a:schemeClr val="bg1"/>
                </a:solidFill>
              </a:rPr>
              <a:t>Синхрогимнастика</a:t>
            </a:r>
            <a:endParaRPr lang="ru-RU" sz="3500" b="1" dirty="0" smtClean="0">
              <a:solidFill>
                <a:schemeClr val="bg1"/>
              </a:solidFill>
            </a:endParaRPr>
          </a:p>
          <a:p>
            <a:r>
              <a:rPr lang="ru-RU" b="1" dirty="0" smtClean="0">
                <a:solidFill>
                  <a:schemeClr val="tx1"/>
                </a:solidFill>
              </a:rPr>
              <a:t>Упражнение </a:t>
            </a:r>
            <a:r>
              <a:rPr lang="ru-RU" b="1" dirty="0">
                <a:solidFill>
                  <a:schemeClr val="tx1"/>
                </a:solidFill>
              </a:rPr>
              <a:t>"Хлест руками по спине"</a:t>
            </a:r>
          </a:p>
          <a:p>
            <a:r>
              <a:rPr lang="ru-RU" b="1" dirty="0">
                <a:solidFill>
                  <a:schemeClr val="tx1"/>
                </a:solidFill>
              </a:rPr>
              <a:t>упражнение, вызывающее взрывной эффект раскрепощения. Уже через 30-60 секунд голова проясняется, происходит прилив энергии и уверенности в себе, хочется ходить прямо, расправив </a:t>
            </a:r>
            <a:r>
              <a:rPr lang="ru-RU" dirty="0">
                <a:solidFill>
                  <a:schemeClr val="tx1"/>
                </a:solidFill>
              </a:rPr>
              <a:t>плечи, появляется готовность к совершению ранее «неподъемных» действий</a:t>
            </a:r>
            <a:r>
              <a:rPr lang="ru-RU" dirty="0" smtClean="0">
                <a:solidFill>
                  <a:schemeClr val="tx1"/>
                </a:solidFill>
              </a:rPr>
              <a:t>!</a:t>
            </a:r>
          </a:p>
          <a:p>
            <a:r>
              <a:rPr lang="ru-RU" b="1" dirty="0">
                <a:solidFill>
                  <a:schemeClr val="tx1"/>
                </a:solidFill>
              </a:rPr>
              <a:t>Упражнение "</a:t>
            </a:r>
            <a:r>
              <a:rPr lang="ru-RU" b="1" dirty="0" smtClean="0">
                <a:solidFill>
                  <a:schemeClr val="tx1"/>
                </a:solidFill>
              </a:rPr>
              <a:t>Лыжник»</a:t>
            </a:r>
            <a:endParaRPr lang="ru-RU" dirty="0">
              <a:solidFill>
                <a:schemeClr val="tx1"/>
              </a:solidFill>
            </a:endParaRPr>
          </a:p>
          <a:p>
            <a:r>
              <a:rPr lang="ru-RU" dirty="0">
                <a:solidFill>
                  <a:schemeClr val="tx1"/>
                </a:solidFill>
              </a:rPr>
              <a:t>Данное упражнение состоит из взмахов руками вверх-вниз и синхронных подъемов и опусканий пяток. Отчасти, оно напоминает движения лыжника, поэтому так и называется «Лыжник». 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ru-RU" b="1" dirty="0">
                <a:solidFill>
                  <a:schemeClr val="tx1"/>
                </a:solidFill>
              </a:rPr>
              <a:t>Упражнение "</a:t>
            </a:r>
            <a:r>
              <a:rPr lang="ru-RU" b="1" dirty="0" smtClean="0">
                <a:solidFill>
                  <a:schemeClr val="tx1"/>
                </a:solidFill>
              </a:rPr>
              <a:t>Крутиться»</a:t>
            </a:r>
            <a:endParaRPr lang="ru-RU" dirty="0">
              <a:solidFill>
                <a:schemeClr val="tx1"/>
              </a:solidFill>
            </a:endParaRPr>
          </a:p>
          <a:p>
            <a:r>
              <a:rPr lang="ru-RU" dirty="0">
                <a:solidFill>
                  <a:schemeClr val="tx1"/>
                </a:solidFill>
              </a:rPr>
              <a:t>Встаньте, как вам удобно, расслабьте тело и начните поворачивать свой корпус вправо-влево, руки при этом свободно следуют за движением тела туда-сюда – болтаются. Вот так и стойте себе, крутитесь и думайте о своих проблемах. 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8434" name="Picture 2" descr="http://im7-tub-ru.yandex.net/i?id=99195546-53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2" y="3356992"/>
            <a:ext cx="84772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6" name="Picture 4" descr="http://im4-tub-ru.yandex.net/i?id=878288292-32-72&amp;n=21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9FFFF"/>
              </a:clrFrom>
              <a:clrTo>
                <a:srgbClr val="F9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4340518"/>
            <a:ext cx="784476" cy="1176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1159" y="332656"/>
            <a:ext cx="1043161" cy="124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321036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34350" y="1628800"/>
            <a:ext cx="8658129" cy="4824536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. Звук «и» вибрирует глотку и гортань, звук «ы» вызывает вибрацию головного мозга, звуки «а» и «о» — область груди, «э» и «</a:t>
            </a:r>
            <a:r>
              <a:rPr lang="ru-RU" b="1" dirty="0" err="1">
                <a:solidFill>
                  <a:schemeClr val="tx1"/>
                </a:solidFill>
              </a:rPr>
              <a:t>оу</a:t>
            </a:r>
            <a:r>
              <a:rPr lang="ru-RU" b="1" dirty="0">
                <a:solidFill>
                  <a:schemeClr val="tx1"/>
                </a:solidFill>
              </a:rPr>
              <a:t>» — легких, сердца, печени, желудка. Вибрация звуком оказывает благоприятное воздействие на все органы, особенно на сердечнососудистую систему, усиливает защитно-адаптационные реакции организма.</a:t>
            </a:r>
          </a:p>
          <a:p>
            <a:r>
              <a:rPr lang="ru-RU" b="1" dirty="0">
                <a:solidFill>
                  <a:schemeClr val="tx1"/>
                </a:solidFill>
              </a:rPr>
              <a:t>Для снятия психического напряжения, негативных эмоциональных состояний рекомендуется напевать звукосочетание «м-</a:t>
            </a:r>
            <a:r>
              <a:rPr lang="ru-RU" b="1" dirty="0" err="1">
                <a:solidFill>
                  <a:schemeClr val="tx1"/>
                </a:solidFill>
              </a:rPr>
              <a:t>пом</a:t>
            </a:r>
            <a:r>
              <a:rPr lang="ru-RU" b="1" dirty="0">
                <a:solidFill>
                  <a:schemeClr val="tx1"/>
                </a:solidFill>
              </a:rPr>
              <a:t>-</a:t>
            </a:r>
            <a:r>
              <a:rPr lang="ru-RU" b="1" dirty="0" err="1">
                <a:solidFill>
                  <a:schemeClr val="tx1"/>
                </a:solidFill>
              </a:rPr>
              <a:t>пэээ</a:t>
            </a:r>
            <a:r>
              <a:rPr lang="ru-RU" b="1" dirty="0">
                <a:solidFill>
                  <a:schemeClr val="tx1"/>
                </a:solidFill>
              </a:rPr>
              <a:t>»: «м-</a:t>
            </a:r>
            <a:r>
              <a:rPr lang="ru-RU" b="1" dirty="0" err="1">
                <a:solidFill>
                  <a:schemeClr val="tx1"/>
                </a:solidFill>
              </a:rPr>
              <a:t>пом</a:t>
            </a:r>
            <a:r>
              <a:rPr lang="ru-RU" b="1" dirty="0">
                <a:solidFill>
                  <a:schemeClr val="tx1"/>
                </a:solidFill>
              </a:rPr>
              <a:t>» — коротко, «</a:t>
            </a:r>
            <a:r>
              <a:rPr lang="ru-RU" b="1" dirty="0" err="1">
                <a:solidFill>
                  <a:schemeClr val="tx1"/>
                </a:solidFill>
              </a:rPr>
              <a:t>пэээ</a:t>
            </a:r>
            <a:r>
              <a:rPr lang="ru-RU" b="1" dirty="0">
                <a:solidFill>
                  <a:schemeClr val="tx1"/>
                </a:solidFill>
              </a:rPr>
              <a:t>» — растянуто.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03648" y="338328"/>
            <a:ext cx="7283152" cy="1252728"/>
          </a:xfrm>
        </p:spPr>
        <p:txBody>
          <a:bodyPr>
            <a:normAutofit fontScale="90000"/>
          </a:bodyPr>
          <a:lstStyle/>
          <a:p>
            <a:r>
              <a:rPr lang="ru-RU" b="1" dirty="0" err="1"/>
              <a:t>Звукодвигательные</a:t>
            </a:r>
            <a:r>
              <a:rPr lang="ru-RU" b="1" dirty="0"/>
              <a:t> </a:t>
            </a:r>
            <a:r>
              <a:rPr lang="ru-RU" b="1" dirty="0" smtClean="0"/>
              <a:t>упражнения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Picture 6" descr="http://im7-tub-ru.yandex.net/i?id=93381199-67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350" y="260648"/>
            <a:ext cx="1284535" cy="107642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2" name="Picture 2" descr="http://im0-tub-ru.yandex.net/i?id=108274055-10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5157192"/>
            <a:ext cx="1572766" cy="1572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4" descr="http://im2-tub-ru.yandex.net/i?id=208341613-30-72&amp;n=21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5229200"/>
            <a:ext cx="156210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227025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34350" y="1337074"/>
            <a:ext cx="8658129" cy="5332286"/>
          </a:xfrm>
        </p:spPr>
        <p:txBody>
          <a:bodyPr>
            <a:normAutofit lnSpcReduction="10000"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Упражнение «</a:t>
            </a:r>
            <a:r>
              <a:rPr lang="ru-RU" b="1" dirty="0" err="1">
                <a:solidFill>
                  <a:schemeClr val="tx1"/>
                </a:solidFill>
              </a:rPr>
              <a:t>Антистресс</a:t>
            </a:r>
            <a:r>
              <a:rPr lang="ru-RU" b="1" dirty="0">
                <a:solidFill>
                  <a:schemeClr val="tx1"/>
                </a:solidFill>
              </a:rPr>
              <a:t>»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Для </a:t>
            </a:r>
            <a:r>
              <a:rPr lang="ru-RU" dirty="0">
                <a:solidFill>
                  <a:schemeClr val="tx1"/>
                </a:solidFill>
              </a:rPr>
              <a:t>этого в течение трех секунд надавливайте на «антистрессовую» точку, которая находится под подбородком.</a:t>
            </a:r>
          </a:p>
          <a:p>
            <a:r>
              <a:rPr lang="ru-RU" b="1" dirty="0">
                <a:solidFill>
                  <a:schemeClr val="tx1"/>
                </a:solidFill>
              </a:rPr>
              <a:t>Упражнение «Точки»</a:t>
            </a:r>
            <a:r>
              <a:rPr lang="ru-RU" dirty="0">
                <a:solidFill>
                  <a:schemeClr val="tx1"/>
                </a:solidFill>
              </a:rPr>
              <a:t> Удобно сядьте на стул и положите ладони на колени. Пальцы рук при этом прижаты друг к </a:t>
            </a:r>
            <a:r>
              <a:rPr lang="ru-RU" dirty="0" smtClean="0">
                <a:solidFill>
                  <a:schemeClr val="tx1"/>
                </a:solidFill>
              </a:rPr>
              <a:t>другу </a:t>
            </a:r>
            <a:r>
              <a:rPr lang="ru-RU" dirty="0">
                <a:solidFill>
                  <a:schemeClr val="tx1"/>
                </a:solidFill>
              </a:rPr>
              <a:t>и полностью охватывают коленную чашечку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</a:p>
          <a:p>
            <a:r>
              <a:rPr lang="ru-RU" i="1" dirty="0"/>
              <a:t>5.1Похлопывание по коленям, щекам.</a:t>
            </a:r>
            <a:endParaRPr lang="ru-RU" dirty="0"/>
          </a:p>
          <a:p>
            <a:r>
              <a:rPr lang="ru-RU" i="1" dirty="0"/>
              <a:t>5.2.Поглаживание.</a:t>
            </a:r>
            <a:endParaRPr lang="ru-RU" dirty="0"/>
          </a:p>
          <a:p>
            <a:r>
              <a:rPr lang="ru-RU" i="1" dirty="0"/>
              <a:t>5.3. «антистрессовая точка» </a:t>
            </a:r>
            <a:endParaRPr lang="ru-RU" dirty="0"/>
          </a:p>
          <a:p>
            <a:r>
              <a:rPr lang="ru-RU" i="1" dirty="0"/>
              <a:t>.</a:t>
            </a:r>
            <a:r>
              <a:rPr lang="ru-RU" dirty="0"/>
              <a:t> </a:t>
            </a:r>
          </a:p>
          <a:p>
            <a:r>
              <a:rPr lang="ru-RU" i="1" dirty="0"/>
              <a:t>5.4. « Божественные ворота»( снимает крайнюю раздраженность) </a:t>
            </a:r>
            <a:endParaRPr lang="ru-RU" dirty="0"/>
          </a:p>
          <a:p>
            <a:r>
              <a:rPr lang="ru-RU" i="1" dirty="0"/>
              <a:t> </a:t>
            </a:r>
            <a:endParaRPr lang="ru-RU" dirty="0"/>
          </a:p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518885" y="651942"/>
            <a:ext cx="7178259" cy="685132"/>
          </a:xfrm>
        </p:spPr>
        <p:txBody>
          <a:bodyPr>
            <a:normAutofit fontScale="90000"/>
          </a:bodyPr>
          <a:lstStyle/>
          <a:p>
            <a:r>
              <a:rPr lang="ru-RU" sz="3100" b="1" dirty="0"/>
              <a:t>ВОЗДЕЙСТВИЕ НА БИОЛОГИЧЕСКИ АКТИВНЫЕ ТОЧКИ ОРГАНИЗМА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Picture 6" descr="http://im7-tub-ru.yandex.net/i?id=93381199-67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350" y="260648"/>
            <a:ext cx="1284535" cy="107642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0" name="Picture 2" descr="http://im7-tub-ru.yandex.net/i?id=131591810-71-72&amp;n=2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5682" y="1772815"/>
            <a:ext cx="1034790" cy="1304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2" name="Picture 4" descr="http://im2-tub-ru.yandex.net/i?id=44229184-06-72&amp;n=2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8584" y="3212976"/>
            <a:ext cx="57150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4" name="Picture 6" descr="http://im3-tub-ru.yandex.net/i?id=286877662-60-72&amp;n=21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5711" y="4229303"/>
            <a:ext cx="885335" cy="824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6" name="Picture 8" descr="http://im0-tub-ru.yandex.net/i?id=463555010-62-72&amp;n=21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5445224"/>
            <a:ext cx="2284272" cy="1050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51070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http://im7-tub-ru.yandex.net/i?id=93381199-67-72&amp;n=21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60648"/>
            <a:ext cx="1284535" cy="107642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34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4509120"/>
            <a:ext cx="948841" cy="1152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8750"/>
            <a:ext cx="8229600" cy="749300"/>
          </a:xfrm>
        </p:spPr>
        <p:txBody>
          <a:bodyPr/>
          <a:lstStyle/>
          <a:p>
            <a:r>
              <a:rPr lang="ru-RU" sz="4000" b="1" dirty="0">
                <a:latin typeface="Book Antiqua" pitchFamily="18" charset="0"/>
              </a:rPr>
              <a:t>Стресс и его особенности. 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0862" y="798861"/>
            <a:ext cx="8751618" cy="5760640"/>
          </a:xfrm>
        </p:spPr>
        <p:txBody>
          <a:bodyPr>
            <a:normAutofit/>
          </a:bodyPr>
          <a:lstStyle/>
          <a:p>
            <a:pPr marL="0" indent="0" algn="r">
              <a:lnSpc>
                <a:spcPct val="80000"/>
              </a:lnSpc>
              <a:buNone/>
            </a:pPr>
            <a:r>
              <a:rPr lang="ru-RU" b="1" i="1" dirty="0" smtClean="0">
                <a:solidFill>
                  <a:schemeClr val="tx1"/>
                </a:solidFill>
                <a:latin typeface="Book Antiqua" pitchFamily="18" charset="0"/>
              </a:rPr>
              <a:t>«</a:t>
            </a:r>
            <a:r>
              <a:rPr lang="ru-RU" b="1" i="1" dirty="0">
                <a:solidFill>
                  <a:schemeClr val="tx1"/>
                </a:solidFill>
                <a:latin typeface="Book Antiqua" pitchFamily="18" charset="0"/>
              </a:rPr>
              <a:t>Человек страдает не столько от того</a:t>
            </a:r>
            <a:r>
              <a:rPr lang="ru-RU" b="1" i="1" dirty="0" smtClean="0">
                <a:solidFill>
                  <a:schemeClr val="tx1"/>
                </a:solidFill>
                <a:latin typeface="Book Antiqua" pitchFamily="18" charset="0"/>
              </a:rPr>
              <a:t>,</a:t>
            </a:r>
          </a:p>
          <a:p>
            <a:pPr marL="0" indent="0" algn="r">
              <a:lnSpc>
                <a:spcPct val="80000"/>
              </a:lnSpc>
              <a:buNone/>
            </a:pPr>
            <a:r>
              <a:rPr lang="ru-RU" b="1" i="1" dirty="0" smtClean="0">
                <a:solidFill>
                  <a:schemeClr val="tx1"/>
                </a:solidFill>
                <a:latin typeface="Book Antiqua" pitchFamily="18" charset="0"/>
              </a:rPr>
              <a:t> </a:t>
            </a:r>
            <a:r>
              <a:rPr lang="ru-RU" b="1" i="1" dirty="0">
                <a:solidFill>
                  <a:schemeClr val="tx1"/>
                </a:solidFill>
                <a:latin typeface="Book Antiqua" pitchFamily="18" charset="0"/>
              </a:rPr>
              <a:t>что происходит, сколько   от того</a:t>
            </a:r>
            <a:r>
              <a:rPr lang="ru-RU" b="1" i="1" dirty="0" smtClean="0">
                <a:solidFill>
                  <a:schemeClr val="tx1"/>
                </a:solidFill>
                <a:latin typeface="Book Antiqua" pitchFamily="18" charset="0"/>
              </a:rPr>
              <a:t>,</a:t>
            </a:r>
          </a:p>
          <a:p>
            <a:pPr marL="0" indent="0" algn="r">
              <a:lnSpc>
                <a:spcPct val="80000"/>
              </a:lnSpc>
              <a:buNone/>
            </a:pPr>
            <a:r>
              <a:rPr lang="ru-RU" b="1" i="1" dirty="0" smtClean="0">
                <a:solidFill>
                  <a:schemeClr val="tx1"/>
                </a:solidFill>
                <a:latin typeface="Book Antiqua" pitchFamily="18" charset="0"/>
              </a:rPr>
              <a:t> </a:t>
            </a:r>
            <a:r>
              <a:rPr lang="ru-RU" b="1" i="1" dirty="0">
                <a:solidFill>
                  <a:schemeClr val="tx1"/>
                </a:solidFill>
                <a:latin typeface="Book Antiqua" pitchFamily="18" charset="0"/>
              </a:rPr>
              <a:t>как он </a:t>
            </a:r>
            <a:r>
              <a:rPr lang="ru-RU" b="1" i="1" dirty="0" smtClean="0">
                <a:solidFill>
                  <a:schemeClr val="tx1"/>
                </a:solidFill>
                <a:latin typeface="Book Antiqua" pitchFamily="18" charset="0"/>
              </a:rPr>
              <a:t>оценивает то</a:t>
            </a:r>
            <a:r>
              <a:rPr lang="ru-RU" b="1" i="1" dirty="0">
                <a:solidFill>
                  <a:schemeClr val="tx1"/>
                </a:solidFill>
                <a:latin typeface="Book Antiqua" pitchFamily="18" charset="0"/>
              </a:rPr>
              <a:t>, что происходит».   </a:t>
            </a:r>
            <a:r>
              <a:rPr lang="ru-RU" b="1" i="1" dirty="0" smtClean="0">
                <a:solidFill>
                  <a:schemeClr val="tx1"/>
                </a:solidFill>
                <a:latin typeface="Book Antiqua" pitchFamily="18" charset="0"/>
              </a:rPr>
              <a:t>                            </a:t>
            </a:r>
            <a:r>
              <a:rPr lang="ru-RU" b="1" i="1" dirty="0">
                <a:solidFill>
                  <a:schemeClr val="tx1"/>
                </a:solidFill>
                <a:latin typeface="Book Antiqua" pitchFamily="18" charset="0"/>
              </a:rPr>
              <a:t>Монтень</a:t>
            </a:r>
          </a:p>
          <a:p>
            <a:pPr>
              <a:lnSpc>
                <a:spcPct val="80000"/>
              </a:lnSpc>
            </a:pPr>
            <a:endParaRPr lang="ru-RU" sz="2400" b="1" i="1" dirty="0" smtClean="0">
              <a:solidFill>
                <a:schemeClr val="tx1"/>
              </a:solidFill>
              <a:latin typeface="Book Antiqua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2400" b="1" i="1" dirty="0" smtClean="0">
                <a:solidFill>
                  <a:schemeClr val="tx1"/>
                </a:solidFill>
                <a:latin typeface="Book Antiqua" pitchFamily="18" charset="0"/>
              </a:rPr>
              <a:t>В </a:t>
            </a:r>
            <a:r>
              <a:rPr lang="ru-RU" sz="2400" b="1" i="1" dirty="0">
                <a:solidFill>
                  <a:schemeClr val="tx1"/>
                </a:solidFill>
                <a:latin typeface="Book Antiqua" pitchFamily="18" charset="0"/>
              </a:rPr>
              <a:t>переводе с английского языка слово “стресс” означает “нажим, давление, напряжение”. </a:t>
            </a:r>
            <a:endParaRPr lang="ru-RU" sz="2400" b="1" i="1" dirty="0" smtClean="0">
              <a:solidFill>
                <a:schemeClr val="tx1"/>
              </a:solidFill>
              <a:latin typeface="Book Antiqua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2400" b="1" i="1" dirty="0" smtClean="0">
                <a:solidFill>
                  <a:schemeClr val="tx1"/>
                </a:solidFill>
                <a:latin typeface="Book Antiqua" pitchFamily="18" charset="0"/>
              </a:rPr>
              <a:t>Словарь </a:t>
            </a:r>
            <a:r>
              <a:rPr lang="ru-RU" sz="2400" b="1" i="1" dirty="0">
                <a:solidFill>
                  <a:schemeClr val="tx1"/>
                </a:solidFill>
                <a:latin typeface="Book Antiqua" pitchFamily="18" charset="0"/>
              </a:rPr>
              <a:t>дает следующее толкование стресса: “Совокупность защитных физиологических реакций, возникающих в организме животных и человека в ответ на воздействие различных неблагоприятных факторов (стрессоров</a:t>
            </a:r>
            <a:r>
              <a:rPr lang="ru-RU" sz="2400" b="1" i="1" dirty="0" smtClean="0">
                <a:solidFill>
                  <a:schemeClr val="tx1"/>
                </a:solidFill>
                <a:latin typeface="Book Antiqua" pitchFamily="18" charset="0"/>
              </a:rPr>
              <a:t>)”.</a:t>
            </a:r>
          </a:p>
          <a:p>
            <a:pPr>
              <a:lnSpc>
                <a:spcPct val="80000"/>
              </a:lnSpc>
            </a:pPr>
            <a:r>
              <a:rPr lang="ru-RU" sz="2400" b="1" i="1" dirty="0" smtClean="0">
                <a:solidFill>
                  <a:schemeClr val="tx1"/>
                </a:solidFill>
                <a:latin typeface="Book Antiqua" pitchFamily="18" charset="0"/>
              </a:rPr>
              <a:t>Первым </a:t>
            </a:r>
            <a:r>
              <a:rPr lang="ru-RU" sz="2400" b="1" i="1" dirty="0">
                <a:solidFill>
                  <a:schemeClr val="tx1"/>
                </a:solidFill>
                <a:latin typeface="Book Antiqua" pitchFamily="18" charset="0"/>
              </a:rPr>
              <a:t>же дал определение </a:t>
            </a:r>
            <a:r>
              <a:rPr lang="ru-RU" sz="2400" b="1" i="1" dirty="0" smtClean="0">
                <a:solidFill>
                  <a:schemeClr val="tx1"/>
                </a:solidFill>
                <a:latin typeface="Book Antiqua" pitchFamily="18" charset="0"/>
              </a:rPr>
              <a:t>стресса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2400" b="1" i="1" dirty="0" smtClean="0">
                <a:solidFill>
                  <a:schemeClr val="tx1"/>
                </a:solidFill>
                <a:latin typeface="Book Antiqua" pitchFamily="18" charset="0"/>
              </a:rPr>
              <a:t> </a:t>
            </a:r>
            <a:r>
              <a:rPr lang="ru-RU" sz="2400" b="1" i="1" dirty="0">
                <a:solidFill>
                  <a:schemeClr val="tx1"/>
                </a:solidFill>
                <a:latin typeface="Book Antiqua" pitchFamily="18" charset="0"/>
              </a:rPr>
              <a:t>канадский физиолог Ганс </a:t>
            </a:r>
            <a:r>
              <a:rPr lang="ru-RU" sz="2400" b="1" i="1" dirty="0" err="1">
                <a:solidFill>
                  <a:schemeClr val="tx1"/>
                </a:solidFill>
                <a:latin typeface="Book Antiqua" pitchFamily="18" charset="0"/>
              </a:rPr>
              <a:t>Селье</a:t>
            </a:r>
            <a:r>
              <a:rPr lang="ru-RU" sz="2400" b="1" i="1" dirty="0">
                <a:solidFill>
                  <a:schemeClr val="tx1"/>
                </a:solidFill>
                <a:latin typeface="Book Antiqua" pitchFamily="18" charset="0"/>
              </a:rPr>
              <a:t>. 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2400" b="1" i="1" dirty="0" smtClean="0">
                <a:solidFill>
                  <a:schemeClr val="tx1"/>
                </a:solidFill>
                <a:latin typeface="Book Antiqua" pitchFamily="18" charset="0"/>
              </a:rPr>
              <a:t>  Согласно </a:t>
            </a:r>
            <a:r>
              <a:rPr lang="ru-RU" sz="2400" b="1" i="1" dirty="0">
                <a:solidFill>
                  <a:schemeClr val="tx1"/>
                </a:solidFill>
                <a:latin typeface="Book Antiqua" pitchFamily="18" charset="0"/>
              </a:rPr>
              <a:t>его определению, стресс - это все, что ведет к </a:t>
            </a:r>
            <a:r>
              <a:rPr lang="ru-RU" sz="2400" b="1" i="1" dirty="0" smtClean="0">
                <a:solidFill>
                  <a:schemeClr val="tx1"/>
                </a:solidFill>
                <a:latin typeface="Book Antiqua" pitchFamily="18" charset="0"/>
              </a:rPr>
              <a:t>  быстрому </a:t>
            </a:r>
            <a:r>
              <a:rPr lang="ru-RU" sz="2400" b="1" i="1" dirty="0">
                <a:solidFill>
                  <a:schemeClr val="tx1"/>
                </a:solidFill>
                <a:latin typeface="Book Antiqua" pitchFamily="18" charset="0"/>
              </a:rPr>
              <a:t>старению организма или вызывает болезни.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79460771"/>
      </p:ext>
    </p:extLst>
  </p:cSld>
  <p:clrMapOvr>
    <a:masterClrMapping/>
  </p:clrMapOvr>
  <p:transition spd="med" advClick="0" advTm="35922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34350" y="1337074"/>
            <a:ext cx="8658129" cy="5188270"/>
          </a:xfrm>
        </p:spPr>
        <p:txBody>
          <a:bodyPr/>
          <a:lstStyle/>
          <a:p>
            <a:r>
              <a:rPr lang="ru-RU" b="1" i="1" dirty="0">
                <a:solidFill>
                  <a:schemeClr val="tx1"/>
                </a:solidFill>
              </a:rPr>
              <a:t>«Мудра земли</a:t>
            </a:r>
            <a:r>
              <a:rPr lang="ru-RU" b="1" i="1" dirty="0" smtClean="0">
                <a:solidFill>
                  <a:schemeClr val="tx1"/>
                </a:solidFill>
              </a:rPr>
              <a:t>»</a:t>
            </a:r>
          </a:p>
          <a:p>
            <a:endParaRPr lang="ru-RU" b="1" i="1" dirty="0" smtClean="0">
              <a:solidFill>
                <a:schemeClr val="tx1"/>
              </a:solidFill>
            </a:endParaRPr>
          </a:p>
          <a:p>
            <a:r>
              <a:rPr lang="ru-RU" b="1" i="1" dirty="0" smtClean="0">
                <a:solidFill>
                  <a:schemeClr val="tx1"/>
                </a:solidFill>
              </a:rPr>
              <a:t>«</a:t>
            </a:r>
            <a:r>
              <a:rPr lang="ru-RU" b="1" i="1" dirty="0">
                <a:solidFill>
                  <a:schemeClr val="tx1"/>
                </a:solidFill>
              </a:rPr>
              <a:t>Лестница небесного храма» </a:t>
            </a:r>
            <a:endParaRPr lang="ru-RU" b="1" i="1" dirty="0" smtClean="0">
              <a:solidFill>
                <a:schemeClr val="tx1"/>
              </a:solidFill>
            </a:endParaRPr>
          </a:p>
          <a:p>
            <a:endParaRPr lang="ru-RU" b="1" i="1" dirty="0" smtClean="0">
              <a:solidFill>
                <a:schemeClr val="tx1"/>
              </a:solidFill>
            </a:endParaRPr>
          </a:p>
          <a:p>
            <a:r>
              <a:rPr lang="ru-RU" b="1" i="1" dirty="0" smtClean="0">
                <a:solidFill>
                  <a:schemeClr val="tx1"/>
                </a:solidFill>
              </a:rPr>
              <a:t>«</a:t>
            </a:r>
            <a:r>
              <a:rPr lang="ru-RU" b="1" i="1" dirty="0">
                <a:solidFill>
                  <a:schemeClr val="tx1"/>
                </a:solidFill>
              </a:rPr>
              <a:t>Сова и совенок</a:t>
            </a:r>
            <a:r>
              <a:rPr lang="ru-RU" b="1" i="1" dirty="0" smtClean="0">
                <a:solidFill>
                  <a:schemeClr val="tx1"/>
                </a:solidFill>
              </a:rPr>
              <a:t>»</a:t>
            </a:r>
          </a:p>
          <a:p>
            <a:r>
              <a:rPr lang="ru-RU" b="1" i="1" dirty="0" smtClean="0">
                <a:solidFill>
                  <a:schemeClr val="tx1"/>
                </a:solidFill>
              </a:rPr>
              <a:t>« </a:t>
            </a:r>
            <a:r>
              <a:rPr lang="ru-RU" b="1" i="1" dirty="0">
                <a:solidFill>
                  <a:schemeClr val="tx1"/>
                </a:solidFill>
              </a:rPr>
              <a:t>Крюки» </a:t>
            </a:r>
            <a:endParaRPr lang="ru-RU" b="1" i="1" dirty="0" smtClean="0">
              <a:solidFill>
                <a:schemeClr val="tx1"/>
              </a:solidFill>
            </a:endParaRPr>
          </a:p>
          <a:p>
            <a:endParaRPr lang="ru-RU" b="1" i="1" dirty="0" smtClean="0">
              <a:solidFill>
                <a:schemeClr val="tx1"/>
              </a:solidFill>
            </a:endParaRPr>
          </a:p>
          <a:p>
            <a:endParaRPr lang="ru-RU" b="1" i="1" dirty="0" smtClean="0">
              <a:solidFill>
                <a:schemeClr val="tx1"/>
              </a:solidFill>
            </a:endParaRPr>
          </a:p>
          <a:p>
            <a:r>
              <a:rPr lang="ru-RU" b="1" i="1" dirty="0" smtClean="0">
                <a:solidFill>
                  <a:schemeClr val="tx1"/>
                </a:solidFill>
              </a:rPr>
              <a:t>Упражнение </a:t>
            </a:r>
            <a:r>
              <a:rPr lang="ru-RU" b="1" i="1" dirty="0">
                <a:solidFill>
                  <a:schemeClr val="tx1"/>
                </a:solidFill>
              </a:rPr>
              <a:t>«расслабление»</a:t>
            </a:r>
            <a:endParaRPr lang="ru-RU" b="1" dirty="0">
              <a:solidFill>
                <a:schemeClr val="tx1"/>
              </a:solidFill>
            </a:endParaRPr>
          </a:p>
          <a:p>
            <a:endParaRPr lang="ru-RU" b="1" i="1" dirty="0" smtClean="0">
              <a:solidFill>
                <a:schemeClr val="tx1"/>
              </a:solidFill>
            </a:endParaRPr>
          </a:p>
          <a:p>
            <a:r>
              <a:rPr lang="ru-RU" b="1" i="1" dirty="0" smtClean="0">
                <a:solidFill>
                  <a:schemeClr val="tx1"/>
                </a:solidFill>
              </a:rPr>
              <a:t>«</a:t>
            </a:r>
            <a:r>
              <a:rPr lang="ru-RU" b="1" i="1" dirty="0">
                <a:solidFill>
                  <a:schemeClr val="tx1"/>
                </a:solidFill>
              </a:rPr>
              <a:t>Слон</a:t>
            </a:r>
            <a:r>
              <a:rPr lang="ru-RU" b="1" i="1" dirty="0" smtClean="0">
                <a:solidFill>
                  <a:schemeClr val="tx1"/>
                </a:solidFill>
              </a:rPr>
              <a:t>»</a:t>
            </a:r>
          </a:p>
        </p:txBody>
      </p:sp>
      <p:pic>
        <p:nvPicPr>
          <p:cNvPr id="4" name="Picture 6" descr="http://im7-tub-ru.yandex.net/i?id=93381199-67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350" y="260648"/>
            <a:ext cx="1284535" cy="107642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6" name="Picture 2" descr="http://im5-tub-ru.yandex.net/i?id=312027284-20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622700"/>
            <a:ext cx="1584176" cy="1159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8" name="Picture 4" descr="http://im8-tub-ru.yandex.net/i?id=198270261-42-72&amp;n=21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6880" y="1202278"/>
            <a:ext cx="1740518" cy="1298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0" name="Picture 6" descr="http://im3-tub-ru.yandex.net/i?id=246098360-53-72&amp;n=21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5945" y="2693242"/>
            <a:ext cx="1629945" cy="1629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2" name="Picture 8" descr="http://im5-tub-ru.yandex.net/i?id=323806602-56-72&amp;n=21">
            <a:hlinkClick r:id="rId10"/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7763" y="3454968"/>
            <a:ext cx="1611941" cy="1415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4" name="Picture 10" descr="http://im4-tub-ru.yandex.net/i?id=551477459-03-72&amp;n=21">
            <a:hlinkClick r:id="rId12"/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975" y="4253253"/>
            <a:ext cx="2141832" cy="1639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8" name="Picture 14" descr="http://im3-tub-ru.yandex.net/i?id=364700176-06-72&amp;n=21">
            <a:hlinkClick r:id="rId14"/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8416" y="5252036"/>
            <a:ext cx="1273544" cy="1282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494662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554088" y="1337074"/>
            <a:ext cx="6145499" cy="1728192"/>
          </a:xfrm>
        </p:spPr>
        <p:txBody>
          <a:bodyPr>
            <a:noAutofit/>
          </a:bodyPr>
          <a:lstStyle/>
          <a:p>
            <a:r>
              <a:rPr lang="ru-RU" b="1" dirty="0">
                <a:solidFill>
                  <a:schemeClr val="tx1"/>
                </a:solidFill>
                <a:latin typeface="Monotype Corsiva" pitchFamily="66" charset="0"/>
                <a:cs typeface="Times New Roman" pitchFamily="18" charset="0"/>
              </a:rPr>
              <a:t>Телесно-ориентированная терапия при работе со стрессами родителей, в том числе детей с ограниченными возможностями здоровья, как инновационный метод профилактики социального сиротства.</a:t>
            </a:r>
            <a:br>
              <a:rPr lang="ru-RU" b="1" dirty="0">
                <a:solidFill>
                  <a:schemeClr val="tx1"/>
                </a:solidFill>
                <a:latin typeface="Monotype Corsiva" pitchFamily="66" charset="0"/>
                <a:cs typeface="Times New Roman" pitchFamily="18" charset="0"/>
              </a:rPr>
            </a:br>
            <a:endParaRPr lang="ru-RU" dirty="0">
              <a:solidFill>
                <a:schemeClr val="tx1"/>
              </a:solidFill>
              <a:latin typeface="Monotype Corsiva" pitchFamily="66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70384" y="316513"/>
            <a:ext cx="8229600" cy="964696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5" name="Picture 6" descr="http://im7-tub-ru.yandex.net/i?id=93381199-67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350" y="260648"/>
            <a:ext cx="1284535" cy="107642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232258" y="4725144"/>
            <a:ext cx="4572000" cy="13942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lnSpc>
                <a:spcPct val="90000"/>
              </a:lnSpc>
            </a:pPr>
            <a:r>
              <a:rPr lang="ru-RU" b="1" u="sng" dirty="0">
                <a:latin typeface="Times New Roman" pitchFamily="18" charset="0"/>
                <a:cs typeface="Times New Roman" pitchFamily="18" charset="0"/>
              </a:rPr>
              <a:t>МКОУ </a:t>
            </a:r>
            <a:r>
              <a:rPr lang="ru-RU" b="1" u="sng" dirty="0" err="1">
                <a:latin typeface="Times New Roman" pitchFamily="18" charset="0"/>
                <a:cs typeface="Times New Roman" pitchFamily="18" charset="0"/>
              </a:rPr>
              <a:t>Хреновская</a:t>
            </a:r>
            <a:r>
              <a:rPr lang="ru-RU" b="1" u="sng" dirty="0">
                <a:latin typeface="Times New Roman" pitchFamily="18" charset="0"/>
                <a:cs typeface="Times New Roman" pitchFamily="18" charset="0"/>
              </a:rPr>
              <a:t> СОШ № 1</a:t>
            </a:r>
          </a:p>
          <a:p>
            <a:pPr algn="r"/>
            <a:r>
              <a:rPr lang="en-US" b="1" dirty="0">
                <a:latin typeface="Times New Roman" pitchFamily="18" charset="0"/>
                <a:cs typeface="Times New Roman" pitchFamily="18" charset="0"/>
              </a:rPr>
              <a:t>E-mail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b="1" dirty="0">
                <a:latin typeface="Times New Roman" pitchFamily="18" charset="0"/>
                <a:cs typeface="Times New Roman" pitchFamily="18" charset="0"/>
                <a:hlinkClick r:id="rId4"/>
              </a:rPr>
              <a:t>hr1-school@mail.ru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en-US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Телефон: 8-47-350-6-12-65 </a:t>
            </a:r>
          </a:p>
          <a:p>
            <a:pPr algn="r">
              <a:lnSpc>
                <a:spcPct val="90000"/>
              </a:lnSpc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Подготовила педагог-психолог </a:t>
            </a:r>
          </a:p>
          <a:p>
            <a:pPr algn="r">
              <a:lnSpc>
                <a:spcPct val="90000"/>
              </a:lnSpc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Моргунова Эльвира Николаевна</a:t>
            </a:r>
          </a:p>
        </p:txBody>
      </p:sp>
      <p:pic>
        <p:nvPicPr>
          <p:cNvPr id="19458" name="Picture 2" descr="E:\стресс\iCAYG333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350" y="3360719"/>
            <a:ext cx="3761586" cy="3187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59" name="Picture 3" descr="E:\стресс\iCAF4X3FF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5037" y="2564904"/>
            <a:ext cx="2145833" cy="1893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914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://im7-tub-ru.yandex.net/i?id=93381199-67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350" y="260648"/>
            <a:ext cx="1284535" cy="107642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34350" y="260648"/>
            <a:ext cx="8730137" cy="6480720"/>
          </a:xfrm>
        </p:spPr>
        <p:txBody>
          <a:bodyPr>
            <a:noAutofit/>
          </a:bodyPr>
          <a:lstStyle/>
          <a:p>
            <a:pPr algn="r"/>
            <a:r>
              <a:rPr lang="ru-RU" sz="2800" b="1" dirty="0">
                <a:solidFill>
                  <a:schemeClr val="tx1"/>
                </a:solidFill>
              </a:rPr>
              <a:t>Исследования показали, что родители детей с особыми потребностями переживают стресс в ответ на события, перечисленные по убыванию их значимости: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♦ </a:t>
            </a:r>
            <a:r>
              <a:rPr lang="ru-RU" sz="2800" dirty="0">
                <a:solidFill>
                  <a:schemeClr val="tx1"/>
                </a:solidFill>
              </a:rPr>
              <a:t>проблемы поведения ребенка;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♦ </a:t>
            </a:r>
            <a:r>
              <a:rPr lang="ru-RU" sz="2800" dirty="0">
                <a:solidFill>
                  <a:schemeClr val="tx1"/>
                </a:solidFill>
              </a:rPr>
              <a:t>ночные беспокойства;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♦ </a:t>
            </a:r>
            <a:r>
              <a:rPr lang="ru-RU" sz="2800" dirty="0">
                <a:solidFill>
                  <a:schemeClr val="tx1"/>
                </a:solidFill>
              </a:rPr>
              <a:t>социальная изоляция;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♦ </a:t>
            </a:r>
            <a:r>
              <a:rPr lang="ru-RU" sz="2800" dirty="0">
                <a:solidFill>
                  <a:schemeClr val="tx1"/>
                </a:solidFill>
              </a:rPr>
              <a:t>нарушение взаимопонимания в семье;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♦ </a:t>
            </a:r>
            <a:r>
              <a:rPr lang="ru-RU" sz="2800" dirty="0">
                <a:solidFill>
                  <a:schemeClr val="tx1"/>
                </a:solidFill>
              </a:rPr>
              <a:t>множественные нарушения у ребенка;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♦ </a:t>
            </a:r>
            <a:r>
              <a:rPr lang="ru-RU" sz="2800" dirty="0">
                <a:solidFill>
                  <a:schemeClr val="tx1"/>
                </a:solidFill>
              </a:rPr>
              <a:t>заболевания и состояние здоровья ребенка;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♦ </a:t>
            </a:r>
            <a:r>
              <a:rPr lang="ru-RU" sz="2800" dirty="0">
                <a:solidFill>
                  <a:schemeClr val="tx1"/>
                </a:solidFill>
              </a:rPr>
              <a:t>проблемы с внешностью ребенка;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♦ </a:t>
            </a:r>
            <a:r>
              <a:rPr lang="ru-RU" sz="2800" dirty="0">
                <a:solidFill>
                  <a:schemeClr val="tx1"/>
                </a:solidFill>
              </a:rPr>
              <a:t>материальная обеспеченность.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76616" y="338328"/>
            <a:ext cx="7810183" cy="125272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0" name="Picture 2" descr="E:\стресс\iCA3I5W4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5085184"/>
            <a:ext cx="2193032" cy="1644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6803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692696"/>
            <a:ext cx="8424936" cy="4464496"/>
          </a:xfrm>
        </p:spPr>
        <p:txBody>
          <a:bodyPr>
            <a:noAutofit/>
          </a:bodyPr>
          <a:lstStyle/>
          <a:p>
            <a:pPr algn="r"/>
            <a:r>
              <a:rPr lang="ru-RU" sz="2800" b="1" dirty="0">
                <a:solidFill>
                  <a:schemeClr val="tx1"/>
                </a:solidFill>
              </a:rPr>
              <a:t>Способность семьи справиться с кризисом и адаптироваться к ситуации </a:t>
            </a:r>
            <a:r>
              <a:rPr lang="ru-RU" sz="2800" b="1" dirty="0" smtClean="0">
                <a:solidFill>
                  <a:schemeClr val="tx1"/>
                </a:solidFill>
              </a:rPr>
              <a:t>зависит </a:t>
            </a:r>
            <a:r>
              <a:rPr lang="ru-RU" sz="2800" b="1" dirty="0">
                <a:solidFill>
                  <a:schemeClr val="tx1"/>
                </a:solidFill>
              </a:rPr>
              <a:t>от сложного взаимодействия следующих факторов</a:t>
            </a:r>
            <a:r>
              <a:rPr lang="ru-RU" sz="2800" b="1" dirty="0" smtClean="0">
                <a:solidFill>
                  <a:schemeClr val="tx1"/>
                </a:solidFill>
              </a:rPr>
              <a:t>:</a:t>
            </a:r>
          </a:p>
          <a:p>
            <a:pPr algn="r"/>
            <a:endParaRPr lang="ru-RU" sz="2800" b="1" dirty="0">
              <a:solidFill>
                <a:schemeClr val="tx1"/>
              </a:solidFill>
            </a:endParaRPr>
          </a:p>
          <a:p>
            <a:r>
              <a:rPr lang="ru-RU" sz="2800" dirty="0" smtClean="0">
                <a:solidFill>
                  <a:schemeClr val="tx1"/>
                </a:solidFill>
              </a:rPr>
              <a:t>♦ </a:t>
            </a:r>
            <a:r>
              <a:rPr lang="ru-RU" sz="2800" dirty="0">
                <a:solidFill>
                  <a:schemeClr val="tx1"/>
                </a:solidFill>
              </a:rPr>
              <a:t>предшествующий опыт воспитания или общения со своими или чужими </a:t>
            </a:r>
            <a:r>
              <a:rPr lang="ru-RU" sz="2800" dirty="0" smtClean="0">
                <a:solidFill>
                  <a:schemeClr val="tx1"/>
                </a:solidFill>
              </a:rPr>
              <a:t>детьми </a:t>
            </a:r>
            <a:r>
              <a:rPr lang="ru-RU" sz="2800" dirty="0">
                <a:solidFill>
                  <a:schemeClr val="tx1"/>
                </a:solidFill>
              </a:rPr>
              <a:t>с особыми потребностями;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♦ поддержка </a:t>
            </a:r>
            <a:r>
              <a:rPr lang="ru-RU" sz="2800" dirty="0">
                <a:solidFill>
                  <a:schemeClr val="tx1"/>
                </a:solidFill>
              </a:rPr>
              <a:t>со стороны друзей и членов семьи;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♦ </a:t>
            </a:r>
            <a:r>
              <a:rPr lang="ru-RU" sz="2800" dirty="0">
                <a:solidFill>
                  <a:schemeClr val="tx1"/>
                </a:solidFill>
              </a:rPr>
              <a:t>доступность программ сопровождения (значимость которых, кстати, не </a:t>
            </a:r>
            <a:r>
              <a:rPr lang="ru-RU" sz="2800" dirty="0" smtClean="0">
                <a:solidFill>
                  <a:schemeClr val="tx1"/>
                </a:solidFill>
              </a:rPr>
              <a:t>уменьшается </a:t>
            </a:r>
            <a:r>
              <a:rPr lang="ru-RU" sz="2800" dirty="0">
                <a:solidFill>
                  <a:schemeClr val="tx1"/>
                </a:solidFill>
              </a:rPr>
              <a:t>с возрастом ребенка</a:t>
            </a:r>
            <a:r>
              <a:rPr lang="ru-RU" sz="2800" dirty="0" smtClean="0">
                <a:solidFill>
                  <a:schemeClr val="tx1"/>
                </a:solidFill>
              </a:rPr>
              <a:t>).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4" name="Picture 6" descr="http://im7-tub-ru.yandex.net/i?id=93381199-67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350" y="260648"/>
            <a:ext cx="1284535" cy="107642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E:\стресс\iCAHIRTPJ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5301208"/>
            <a:ext cx="151447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1889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271736"/>
            <a:ext cx="8640960" cy="690168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200" b="1" dirty="0">
                <a:solidFill>
                  <a:schemeClr val="bg1"/>
                </a:solidFill>
              </a:rPr>
              <a:t>Стресс в нашей </a:t>
            </a:r>
            <a:r>
              <a:rPr lang="ru-RU" sz="3200" b="1" dirty="0" smtClean="0">
                <a:solidFill>
                  <a:schemeClr val="bg1"/>
                </a:solidFill>
              </a:rPr>
              <a:t>жизни</a:t>
            </a:r>
          </a:p>
          <a:p>
            <a:pPr marL="0" indent="0" algn="ctr">
              <a:buNone/>
            </a:pPr>
            <a:r>
              <a:rPr lang="ru-RU" sz="3200" b="1" dirty="0" smtClean="0">
                <a:solidFill>
                  <a:schemeClr val="bg1"/>
                </a:solidFill>
              </a:rPr>
              <a:t> </a:t>
            </a:r>
            <a:r>
              <a:rPr lang="ru-RU" sz="3200" b="1" dirty="0">
                <a:solidFill>
                  <a:schemeClr val="bg1"/>
                </a:solidFill>
              </a:rPr>
              <a:t>(памятка для родителей</a:t>
            </a:r>
            <a:r>
              <a:rPr lang="ru-RU" sz="3200" b="1" dirty="0" smtClean="0">
                <a:solidFill>
                  <a:schemeClr val="bg1"/>
                </a:solidFill>
              </a:rPr>
              <a:t>)</a:t>
            </a:r>
          </a:p>
          <a:p>
            <a:pPr algn="r"/>
            <a:endParaRPr lang="ru-RU" b="1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1</a:t>
            </a:r>
            <a:r>
              <a:rPr lang="ru-RU" dirty="0">
                <a:solidFill>
                  <a:schemeClr val="tx1"/>
                </a:solidFill>
              </a:rPr>
              <a:t>. В </a:t>
            </a:r>
            <a:r>
              <a:rPr lang="ru-RU" dirty="0" smtClean="0">
                <a:solidFill>
                  <a:schemeClr val="tx1"/>
                </a:solidFill>
              </a:rPr>
              <a:t>острой стрессовой ситуации не следует принимать (или пытаться принимать) никаких ответственных решений.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2. Медленно сосчитайте до десяти.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3.Займитесь </a:t>
            </a:r>
            <a:r>
              <a:rPr lang="ru-RU" dirty="0">
                <a:solidFill>
                  <a:schemeClr val="tx1"/>
                </a:solidFill>
              </a:rPr>
              <a:t>своим </a:t>
            </a:r>
            <a:r>
              <a:rPr lang="ru-RU" dirty="0" smtClean="0">
                <a:solidFill>
                  <a:schemeClr val="tx1"/>
                </a:solidFill>
              </a:rPr>
              <a:t>дыханием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Дальнейшие </a:t>
            </a:r>
            <a:r>
              <a:rPr lang="ru-RU" dirty="0">
                <a:solidFill>
                  <a:schemeClr val="tx1"/>
                </a:solidFill>
              </a:rPr>
              <a:t>события могут развиваться в двух направлениях.</a:t>
            </a:r>
          </a:p>
          <a:p>
            <a:r>
              <a:rPr lang="ru-RU" dirty="0">
                <a:solidFill>
                  <a:schemeClr val="tx1"/>
                </a:solidFill>
              </a:rPr>
              <a:t>а) Стрессовая ситуация застигла вас в помещении:</a:t>
            </a:r>
          </a:p>
          <a:p>
            <a:r>
              <a:rPr lang="ru-RU" dirty="0">
                <a:solidFill>
                  <a:schemeClr val="tx1"/>
                </a:solidFill>
              </a:rPr>
              <a:t>1.	Встаньте, если это нужно, и, извинившись, выйдите из помещения. Воспользуйтесь любым шансом, чтобы смочить лоб, виски и артерии на руках холодной водой.</a:t>
            </a:r>
          </a:p>
          <a:p>
            <a:r>
              <a:rPr lang="ru-RU" dirty="0">
                <a:solidFill>
                  <a:schemeClr val="tx1"/>
                </a:solidFill>
              </a:rPr>
              <a:t>2.	Медленно осмотритесь по </a:t>
            </a:r>
            <a:r>
              <a:rPr lang="ru-RU" dirty="0" smtClean="0">
                <a:solidFill>
                  <a:schemeClr val="tx1"/>
                </a:solidFill>
              </a:rPr>
              <a:t>сторонам.</a:t>
            </a:r>
            <a:endParaRPr lang="ru-RU" dirty="0">
              <a:solidFill>
                <a:schemeClr val="tx1"/>
              </a:solidFill>
            </a:endParaRPr>
          </a:p>
          <a:p>
            <a:r>
              <a:rPr lang="ru-RU" dirty="0">
                <a:solidFill>
                  <a:schemeClr val="tx1"/>
                </a:solidFill>
              </a:rPr>
              <a:t>3.	Затем посмотрите в окно на небо. </a:t>
            </a:r>
            <a:endParaRPr lang="ru-RU" dirty="0" smtClean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6" name="Picture 6" descr="http://im7-tub-ru.yandex.net/i?id=93381199-67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60648"/>
            <a:ext cx="1284535" cy="107642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E:\стресс\iCAE83NIG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2636912"/>
            <a:ext cx="1682446" cy="1716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9215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://im7-tub-ru.yandex.net/i?id=93381199-67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60648"/>
            <a:ext cx="1284535" cy="107642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2"/>
          <p:cNvSpPr>
            <a:spLocks noGrp="1"/>
          </p:cNvSpPr>
          <p:nvPr>
            <p:ph idx="1"/>
          </p:nvPr>
        </p:nvSpPr>
        <p:spPr>
          <a:xfrm>
            <a:off x="251521" y="260648"/>
            <a:ext cx="8640960" cy="6408712"/>
          </a:xfrm>
        </p:spPr>
        <p:txBody>
          <a:bodyPr>
            <a:normAutofit fontScale="92500"/>
          </a:bodyPr>
          <a:lstStyle/>
          <a:p>
            <a:pPr algn="r"/>
            <a:r>
              <a:rPr lang="ru-RU" dirty="0" smtClean="0">
                <a:solidFill>
                  <a:schemeClr val="bg1"/>
                </a:solidFill>
              </a:rPr>
              <a:t>4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  <a:r>
              <a:rPr lang="ru-RU" dirty="0" smtClean="0">
                <a:solidFill>
                  <a:schemeClr val="bg1"/>
                </a:solidFill>
              </a:rPr>
              <a:t>Выпрямитесь</a:t>
            </a:r>
            <a:r>
              <a:rPr lang="ru-RU" dirty="0">
                <a:solidFill>
                  <a:schemeClr val="bg1"/>
                </a:solidFill>
              </a:rPr>
              <a:t>, поставьте ноги на ширину плеч и на выдохе наклонитесь, расслабляя шею и плечи, так</a:t>
            </a:r>
            <a:r>
              <a:rPr lang="ru-RU" dirty="0" smtClean="0">
                <a:solidFill>
                  <a:schemeClr val="bg1"/>
                </a:solidFill>
              </a:rPr>
              <a:t>,</a:t>
            </a:r>
          </a:p>
          <a:p>
            <a:pPr algn="r"/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>
                <a:solidFill>
                  <a:schemeClr val="bg1"/>
                </a:solidFill>
              </a:rPr>
              <a:t>чтобы голова и руки свободно свисали к полу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</a:p>
          <a:p>
            <a:pPr algn="r"/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>
                <a:solidFill>
                  <a:schemeClr val="bg1"/>
                </a:solidFill>
              </a:rPr>
              <a:t>Дышите глубже, следите за своим дыханием. Продолжайте </a:t>
            </a:r>
            <a:r>
              <a:rPr lang="ru-RU" dirty="0">
                <a:solidFill>
                  <a:schemeClr val="tx1"/>
                </a:solidFill>
              </a:rPr>
              <a:t>делать это в течение 1—2 минут. Затем медленно выпрямитесь; действуйте осторожно, чтобы не закружилась голова</a:t>
            </a:r>
            <a:r>
              <a:rPr lang="ru-RU" dirty="0">
                <a:solidFill>
                  <a:schemeClr val="bg1"/>
                </a:solidFill>
              </a:rPr>
              <a:t>.</a:t>
            </a:r>
          </a:p>
          <a:p>
            <a:r>
              <a:rPr lang="ru-RU" dirty="0">
                <a:solidFill>
                  <a:schemeClr val="tx1"/>
                </a:solidFill>
              </a:rPr>
              <a:t>б</a:t>
            </a:r>
            <a:r>
              <a:rPr lang="ru-RU" b="1" dirty="0">
                <a:solidFill>
                  <a:schemeClr val="tx1"/>
                </a:solidFill>
              </a:rPr>
              <a:t>) Стрессовая ситуация застигла вас где-либо вне помещения</a:t>
            </a:r>
            <a:r>
              <a:rPr lang="ru-RU" dirty="0">
                <a:solidFill>
                  <a:schemeClr val="tx1"/>
                </a:solidFill>
              </a:rPr>
              <a:t>:</a:t>
            </a:r>
          </a:p>
          <a:p>
            <a:r>
              <a:rPr lang="ru-RU" dirty="0">
                <a:solidFill>
                  <a:schemeClr val="tx1"/>
                </a:solidFill>
              </a:rPr>
              <a:t>1. Осмотритесь по </a:t>
            </a:r>
            <a:r>
              <a:rPr lang="ru-RU" dirty="0" smtClean="0">
                <a:solidFill>
                  <a:schemeClr val="tx1"/>
                </a:solidFill>
              </a:rPr>
              <a:t>сторонам.</a:t>
            </a:r>
            <a:endParaRPr lang="ru-RU" dirty="0">
              <a:solidFill>
                <a:schemeClr val="tx1"/>
              </a:solidFill>
            </a:endParaRPr>
          </a:p>
          <a:p>
            <a:r>
              <a:rPr lang="ru-RU" dirty="0">
                <a:solidFill>
                  <a:schemeClr val="tx1"/>
                </a:solidFill>
              </a:rPr>
              <a:t>2. Детально рассмотрите небо, называя про себя все, что видите.</a:t>
            </a:r>
          </a:p>
          <a:p>
            <a:r>
              <a:rPr lang="ru-RU" dirty="0">
                <a:solidFill>
                  <a:schemeClr val="tx1"/>
                </a:solidFill>
              </a:rPr>
              <a:t>3. Найдите какой-нибудь мелкий предмет (листок, ветку, камень) и внимательно рассмотрите его. Разглядывайте предмет не менее четырех минут, знакомясь с его формой, цветом, структурой таким образом, чтобы суметь четко представить его с закрытыми глазами.</a:t>
            </a:r>
          </a:p>
          <a:p>
            <a:r>
              <a:rPr lang="ru-RU" dirty="0">
                <a:solidFill>
                  <a:schemeClr val="tx1"/>
                </a:solidFill>
              </a:rPr>
              <a:t>4. Если есть возможность выпить воды, воспользуйтесь ею — сконцентрируйте свое внимание на ощущениях, когда вода будет течь по горлу.</a:t>
            </a:r>
          </a:p>
        </p:txBody>
      </p:sp>
      <p:pic>
        <p:nvPicPr>
          <p:cNvPr id="20484" name="Picture 4" descr="http://im6-tub-ru.yandex.net/i?id=325015004-11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6735" y="620688"/>
            <a:ext cx="648783" cy="861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70790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548680"/>
            <a:ext cx="8496945" cy="5798491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solidFill>
                  <a:schemeClr val="bg1"/>
                </a:solidFill>
              </a:rPr>
              <a:t>Существует несколько правил</a:t>
            </a:r>
            <a:r>
              <a:rPr lang="ru-RU" sz="2800" b="1" dirty="0" smtClean="0">
                <a:solidFill>
                  <a:schemeClr val="bg1"/>
                </a:solidFill>
              </a:rPr>
              <a:t>,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 </a:t>
            </a:r>
            <a:r>
              <a:rPr lang="ru-RU" sz="2800" b="1" dirty="0">
                <a:solidFill>
                  <a:schemeClr val="bg1"/>
                </a:solidFill>
              </a:rPr>
              <a:t>которые помогут бороться со стрессом. </a:t>
            </a:r>
          </a:p>
          <a:p>
            <a:r>
              <a:rPr lang="ru-RU" dirty="0">
                <a:solidFill>
                  <a:schemeClr val="tx1"/>
                </a:solidFill>
              </a:rPr>
              <a:t>Во-первых, не нужно запускать ситуации, которые приводят к накоплению стресса. </a:t>
            </a:r>
          </a:p>
          <a:p>
            <a:r>
              <a:rPr lang="ru-RU" dirty="0">
                <a:solidFill>
                  <a:schemeClr val="tx1"/>
                </a:solidFill>
              </a:rPr>
              <a:t>Во-вторых, следует помнить о том, что стресс особенно хорошо накапливается тогда, когда мы полностью концентрируем внимание на том, что его вызывает.</a:t>
            </a:r>
          </a:p>
          <a:p>
            <a:r>
              <a:rPr lang="ru-RU" dirty="0">
                <a:solidFill>
                  <a:schemeClr val="tx1"/>
                </a:solidFill>
              </a:rPr>
              <a:t> В-третьих, нужно помнить, что существует много способов снятия стресса, например физические упражнения, массаж, сон, пение, ванны с солью и расслабляющими маслами, баня, ароматерапия, расслабляющая музыка, аутотренинг и другие. И вот об одной из них мы поговорим сегодня подробнее…</a:t>
            </a:r>
          </a:p>
          <a:p>
            <a:endParaRPr lang="ru-RU" dirty="0"/>
          </a:p>
        </p:txBody>
      </p:sp>
      <p:pic>
        <p:nvPicPr>
          <p:cNvPr id="4" name="Picture 6" descr="http://im7-tub-ru.yandex.net/i?id=93381199-67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60648"/>
            <a:ext cx="1284535" cy="107642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E:\стресс\iCAWA6JLF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5359336"/>
            <a:ext cx="191452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66641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337074"/>
            <a:ext cx="8640959" cy="5116262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Работа с телом является самым универсальным и правильным способом решить любые свои проблемы и достичь </a:t>
            </a:r>
            <a:r>
              <a:rPr lang="ru-RU" dirty="0" smtClean="0">
                <a:solidFill>
                  <a:schemeClr val="tx1"/>
                </a:solidFill>
              </a:rPr>
              <a:t>гармоничного </a:t>
            </a:r>
            <a:r>
              <a:rPr lang="ru-RU" dirty="0">
                <a:solidFill>
                  <a:schemeClr val="tx1"/>
                </a:solidFill>
              </a:rPr>
              <a:t>ощущения себя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</a:p>
          <a:p>
            <a:r>
              <a:rPr lang="ru-RU" dirty="0">
                <a:solidFill>
                  <a:schemeClr val="tx1"/>
                </a:solidFill>
              </a:rPr>
              <a:t>Следы «зажатых» чувств – предвестники всех болезней - живут в вашем теле в виде «блоков» или зон особого напряжения. Для вас эти зоны могут быть незаметны и привычны, но специалисту по телесной терапии или даже вашим знакомым они будут очень хорошо видны.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Для высвобождения заблокированной энергии, и стирания с «карты тела» следов негатива существуют приемы и упражнения телесной терапии.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Телесная терапия </a:t>
            </a:r>
          </a:p>
        </p:txBody>
      </p:sp>
      <p:pic>
        <p:nvPicPr>
          <p:cNvPr id="4" name="Picture 6" descr="http://im7-tub-ru.yandex.net/i?id=93381199-67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60648"/>
            <a:ext cx="1284535" cy="107642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E:\стресс\iCA4QC1TD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5050017"/>
            <a:ext cx="1926332" cy="1679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im6-tub-ru.yandex.net/i?id=102852575-63-72&amp;n=21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5257056"/>
            <a:ext cx="95250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67046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1556792"/>
            <a:ext cx="8712967" cy="5101158"/>
          </a:xfrm>
        </p:spPr>
        <p:txBody>
          <a:bodyPr>
            <a:noAutofit/>
          </a:bodyPr>
          <a:lstStyle/>
          <a:p>
            <a:r>
              <a:rPr lang="ru-RU" sz="1800" dirty="0"/>
              <a:t>1</a:t>
            </a:r>
            <a:r>
              <a:rPr lang="ru-RU" sz="1800" b="1" dirty="0">
                <a:solidFill>
                  <a:schemeClr val="tx1"/>
                </a:solidFill>
              </a:rPr>
              <a:t>.	опросник Т. А. Иванченко, М. А. Иванченко, Т. П. Иванченко «Инвентаризация симптомов стресса»;</a:t>
            </a:r>
          </a:p>
          <a:p>
            <a:r>
              <a:rPr lang="ru-RU" sz="1800" b="1" dirty="0">
                <a:solidFill>
                  <a:schemeClr val="tx1"/>
                </a:solidFill>
              </a:rPr>
              <a:t>2.	методику для выявления подверженности стрессу Т. А. Немчина и Дж. Тейлора;</a:t>
            </a:r>
          </a:p>
          <a:p>
            <a:r>
              <a:rPr lang="ru-RU" sz="1800" b="1" dirty="0">
                <a:solidFill>
                  <a:schemeClr val="tx1"/>
                </a:solidFill>
              </a:rPr>
              <a:t>3.	шкалу психологического стресса PSM-25 Лемура-</a:t>
            </a:r>
            <a:r>
              <a:rPr lang="ru-RU" sz="1800" b="1" dirty="0" err="1">
                <a:solidFill>
                  <a:schemeClr val="tx1"/>
                </a:solidFill>
              </a:rPr>
              <a:t>Тесье</a:t>
            </a:r>
            <a:r>
              <a:rPr lang="ru-RU" sz="1800" b="1" dirty="0">
                <a:solidFill>
                  <a:schemeClr val="tx1"/>
                </a:solidFill>
              </a:rPr>
              <a:t>-</a:t>
            </a:r>
            <a:r>
              <a:rPr lang="ru-RU" sz="1800" b="1" dirty="0" err="1">
                <a:solidFill>
                  <a:schemeClr val="tx1"/>
                </a:solidFill>
              </a:rPr>
              <a:t>Филлиона</a:t>
            </a:r>
            <a:r>
              <a:rPr lang="ru-RU" sz="1800" b="1" dirty="0">
                <a:solidFill>
                  <a:schemeClr val="tx1"/>
                </a:solidFill>
              </a:rPr>
              <a:t>;</a:t>
            </a:r>
          </a:p>
          <a:p>
            <a:r>
              <a:rPr lang="ru-RU" sz="1800" b="1" dirty="0">
                <a:solidFill>
                  <a:schemeClr val="tx1"/>
                </a:solidFill>
              </a:rPr>
              <a:t>4.	тест самооценки стрессоустойчивости С. </a:t>
            </a:r>
            <a:r>
              <a:rPr lang="ru-RU" sz="1800" b="1" dirty="0" err="1">
                <a:solidFill>
                  <a:schemeClr val="tx1"/>
                </a:solidFill>
              </a:rPr>
              <a:t>Коухена</a:t>
            </a:r>
            <a:r>
              <a:rPr lang="ru-RU" sz="1800" b="1" dirty="0">
                <a:solidFill>
                  <a:schemeClr val="tx1"/>
                </a:solidFill>
              </a:rPr>
              <a:t> и Г. </a:t>
            </a:r>
            <a:r>
              <a:rPr lang="ru-RU" sz="1800" b="1" dirty="0" err="1">
                <a:solidFill>
                  <a:schemeClr val="tx1"/>
                </a:solidFill>
              </a:rPr>
              <a:t>Виллиансона</a:t>
            </a:r>
            <a:r>
              <a:rPr lang="ru-RU" sz="1800" b="1" dirty="0">
                <a:solidFill>
                  <a:schemeClr val="tx1"/>
                </a:solidFill>
              </a:rPr>
              <a:t>;</a:t>
            </a:r>
          </a:p>
          <a:p>
            <a:r>
              <a:rPr lang="ru-RU" sz="1800" b="1" dirty="0">
                <a:solidFill>
                  <a:schemeClr val="tx1"/>
                </a:solidFill>
              </a:rPr>
              <a:t>5.	комплексную оценку проявлений стресса Ю. В. Щербатых;</a:t>
            </a:r>
          </a:p>
          <a:p>
            <a:r>
              <a:rPr lang="ru-RU" sz="1800" b="1" dirty="0">
                <a:solidFill>
                  <a:schemeClr val="tx1"/>
                </a:solidFill>
              </a:rPr>
              <a:t>6.	тест «Степень напряженности» И. А. </a:t>
            </a:r>
            <a:r>
              <a:rPr lang="ru-RU" sz="1800" b="1" dirty="0" err="1">
                <a:solidFill>
                  <a:schemeClr val="tx1"/>
                </a:solidFill>
              </a:rPr>
              <a:t>Литвинцева</a:t>
            </a:r>
            <a:r>
              <a:rPr lang="ru-RU" sz="1800" b="1" dirty="0">
                <a:solidFill>
                  <a:schemeClr val="tx1"/>
                </a:solidFill>
              </a:rPr>
              <a:t>;</a:t>
            </a:r>
          </a:p>
          <a:p>
            <a:r>
              <a:rPr lang="ru-RU" sz="1800" b="1" dirty="0">
                <a:solidFill>
                  <a:schemeClr val="tx1"/>
                </a:solidFill>
              </a:rPr>
              <a:t>7.	методику экспресс-диагностики уровня психоэмоционального напряжения (ПЭН) и его источников О. С. </a:t>
            </a:r>
            <a:r>
              <a:rPr lang="ru-RU" sz="1800" b="1" dirty="0" err="1">
                <a:solidFill>
                  <a:schemeClr val="tx1"/>
                </a:solidFill>
              </a:rPr>
              <a:t>Копниной</a:t>
            </a:r>
            <a:r>
              <a:rPr lang="ru-RU" sz="1800" b="1" dirty="0">
                <a:solidFill>
                  <a:schemeClr val="tx1"/>
                </a:solidFill>
              </a:rPr>
              <a:t>, Е. А. Суслова, Е. </a:t>
            </a:r>
            <a:r>
              <a:rPr lang="ru-RU" sz="1800" b="1" dirty="0" err="1">
                <a:solidFill>
                  <a:schemeClr val="tx1"/>
                </a:solidFill>
              </a:rPr>
              <a:t>В.Заикина</a:t>
            </a:r>
            <a:r>
              <a:rPr lang="ru-RU" sz="1800" b="1" dirty="0">
                <a:solidFill>
                  <a:schemeClr val="tx1"/>
                </a:solidFill>
              </a:rPr>
              <a:t> и др.</a:t>
            </a:r>
          </a:p>
          <a:p>
            <a:r>
              <a:rPr lang="ru-RU" sz="1800" b="1" dirty="0" smtClean="0">
                <a:solidFill>
                  <a:schemeClr val="tx1"/>
                </a:solidFill>
              </a:rPr>
              <a:t>8.Опросник </a:t>
            </a:r>
            <a:r>
              <a:rPr lang="ru-RU" sz="1800" b="1" dirty="0">
                <a:solidFill>
                  <a:schemeClr val="tx1"/>
                </a:solidFill>
              </a:rPr>
              <a:t>Т. А. Немчина «Определение нервно-психического напряжения»;</a:t>
            </a:r>
          </a:p>
          <a:p>
            <a:r>
              <a:rPr lang="ru-RU" sz="1800" b="1" dirty="0">
                <a:solidFill>
                  <a:schemeClr val="tx1"/>
                </a:solidFill>
              </a:rPr>
              <a:t>9.Шкала самооценки тревоги В. </a:t>
            </a:r>
            <a:r>
              <a:rPr lang="ru-RU" sz="1800" b="1" dirty="0" err="1">
                <a:solidFill>
                  <a:schemeClr val="tx1"/>
                </a:solidFill>
              </a:rPr>
              <a:t>Цунга</a:t>
            </a:r>
            <a:r>
              <a:rPr lang="ru-RU" sz="1800" b="1" dirty="0">
                <a:solidFill>
                  <a:schemeClr val="tx1"/>
                </a:solidFill>
              </a:rPr>
              <a:t>;</a:t>
            </a:r>
          </a:p>
          <a:p>
            <a:r>
              <a:rPr lang="ru-RU" sz="1800" b="1" dirty="0">
                <a:solidFill>
                  <a:schemeClr val="tx1"/>
                </a:solidFill>
              </a:rPr>
              <a:t>10.Шкала ситуативной тревожности Ч. Д. </a:t>
            </a:r>
            <a:r>
              <a:rPr lang="ru-RU" sz="1800" b="1" dirty="0" err="1">
                <a:solidFill>
                  <a:schemeClr val="tx1"/>
                </a:solidFill>
              </a:rPr>
              <a:t>Спилбергера</a:t>
            </a:r>
            <a:r>
              <a:rPr lang="ru-RU" sz="1800" b="1" dirty="0">
                <a:solidFill>
                  <a:schemeClr val="tx1"/>
                </a:solidFill>
              </a:rPr>
              <a:t>. </a:t>
            </a:r>
            <a:endParaRPr lang="ru-RU" sz="1800" b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1800" b="1" dirty="0" smtClean="0">
                <a:solidFill>
                  <a:schemeClr val="tx1"/>
                </a:solidFill>
              </a:rPr>
              <a:t>( </a:t>
            </a:r>
            <a:r>
              <a:rPr lang="ru-RU" sz="1800" b="1" dirty="0">
                <a:solidFill>
                  <a:schemeClr val="tx1"/>
                </a:solidFill>
              </a:rPr>
              <a:t>все тесты даны в приложении)</a:t>
            </a:r>
          </a:p>
          <a:p>
            <a:endParaRPr lang="ru-RU" sz="1800" dirty="0"/>
          </a:p>
        </p:txBody>
      </p:sp>
      <p:pic>
        <p:nvPicPr>
          <p:cNvPr id="7170" name="Picture 2" descr="E:\стресс\iCAF4X3F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5301209"/>
            <a:ext cx="1753664" cy="1547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49771" y="620688"/>
            <a:ext cx="8229600" cy="936104"/>
          </a:xfrm>
        </p:spPr>
        <p:txBody>
          <a:bodyPr>
            <a:noAutofit/>
          </a:bodyPr>
          <a:lstStyle/>
          <a:p>
            <a:r>
              <a:rPr lang="ru-RU" sz="2800" b="1" dirty="0"/>
              <a:t>Методики на определение актуального уровня стресса, выраженности нервно-психической напряженности и тревожности. 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pic>
        <p:nvPicPr>
          <p:cNvPr id="4" name="Picture 6" descr="http://im7-tub-ru.yandex.net/i?id=93381199-67-72&amp;n=21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60648"/>
            <a:ext cx="1284535" cy="107642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556598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2|6.3|8.4|5.1|5.2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1285</TotalTime>
  <Words>1581</Words>
  <Application>Microsoft Office PowerPoint</Application>
  <PresentationFormat>Экран (4:3)</PresentationFormat>
  <Paragraphs>152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Волна</vt:lpstr>
      <vt:lpstr>Телесно-ориентированная терапия при работе со стрессами родителей, в том числе детей с ограниченными возможностями здоровья, как инновационный метод профилактики социального сиротства. </vt:lpstr>
      <vt:lpstr>Стресс и его особенности. </vt:lpstr>
      <vt:lpstr>    </vt:lpstr>
      <vt:lpstr>Презентация PowerPoint</vt:lpstr>
      <vt:lpstr>Презентация PowerPoint</vt:lpstr>
      <vt:lpstr>Презентация PowerPoint</vt:lpstr>
      <vt:lpstr>Презентация PowerPoint</vt:lpstr>
      <vt:lpstr>Телесная терапия </vt:lpstr>
      <vt:lpstr>Методики на определение актуального уровня стресса, выраженности нервно-психической напряженности и тревожности.  </vt:lpstr>
      <vt:lpstr>Антистрессовая гимнастика </vt:lpstr>
      <vt:lpstr>Презентация PowerPoint</vt:lpstr>
      <vt:lpstr>Презентация PowerPoint</vt:lpstr>
      <vt:lpstr>ДЫХАТЕЛЬНЫЕ УПРАЖНЕНИЯ </vt:lpstr>
      <vt:lpstr>УПРАЖНЕНИЯ НА ИЗМЕНЕНИЕ ТОНУСА РАЗЛИЧНЫХ ГРУПП МЫШЦ</vt:lpstr>
      <vt:lpstr>Презентация PowerPoint</vt:lpstr>
      <vt:lpstr>Упражнение на изменение тонуса мимической мускулатуры</vt:lpstr>
      <vt:lpstr>Презентация PowerPoint</vt:lpstr>
      <vt:lpstr>Звукодвигательные упражнения </vt:lpstr>
      <vt:lpstr>ВОЗДЕЙСТВИЕ НА БИОЛОГИЧЕСКИ АКТИВНЫЕ ТОЧКИ ОРГАНИЗМА 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Телесно-ориентированная терапия при работе со стрессами родителей, в том числе детей с ограниченными возможностями здоровья, как инновационный метод профилактики социального сиротства. </dc:title>
  <cp:lastModifiedBy>Владислав</cp:lastModifiedBy>
  <cp:revision>51</cp:revision>
  <dcterms:modified xsi:type="dcterms:W3CDTF">2013-03-24T23:50:35Z</dcterms:modified>
</cp:coreProperties>
</file>