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10" Type="http://schemas.microsoft.com/office/2007/relationships/hdphoto" Target="../media/hdphoto4.wdp"/><Relationship Id="rId4" Type="http://schemas.openxmlformats.org/officeDocument/2006/relationships/image" Target="../media/image3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0080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УМК «Школа России»</a:t>
            </a:r>
            <a:b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</a:t>
            </a:r>
            <a:b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класс</a:t>
            </a:r>
            <a:b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</a:t>
            </a:r>
            <a:r>
              <a:rPr lang="ru-RU" sz="6000" dirty="0">
                <a:effectLst/>
                <a:latin typeface="Times New Roman"/>
                <a:ea typeface="Calibri"/>
              </a:rPr>
              <a:t>Суффикс. Зна­чение суффиксов в </a:t>
            </a:r>
            <a:r>
              <a:rPr lang="ru-RU" sz="6000" dirty="0" smtClean="0">
                <a:effectLst/>
                <a:latin typeface="Times New Roman"/>
                <a:ea typeface="Calibri"/>
              </a:rPr>
              <a:t>слове»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 bwMode="auto">
          <a:xfrm>
            <a:off x="270678" y="4293096"/>
            <a:ext cx="6181725" cy="230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3200" b="1" i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>
              <a:spcBef>
                <a:spcPts val="0"/>
              </a:spcBef>
              <a:defRPr/>
            </a:pPr>
            <a:r>
              <a:rPr lang="ru-RU" sz="3200" b="1" i="1" kern="0" dirty="0" err="1" smtClean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Барилова</a:t>
            </a:r>
            <a:r>
              <a:rPr lang="ru-RU" sz="3200" b="1" i="1" kern="0" dirty="0" smtClean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kern="0" dirty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Ю.С</a:t>
            </a:r>
            <a:r>
              <a:rPr lang="ru-RU" sz="3200" b="1" i="1" kern="0" dirty="0" smtClean="0">
                <a:solidFill>
                  <a:srgbClr val="000000"/>
                </a:solidFill>
                <a:latin typeface="Times New Roman" pitchFamily="18" charset="0"/>
                <a:cs typeface="Times New Roman" panose="02020603050405020304" pitchFamily="18" charset="0"/>
              </a:rPr>
              <a:t>.,</a:t>
            </a:r>
            <a:endParaRPr lang="ru-RU" sz="3200" b="1" i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defRPr/>
            </a:pPr>
            <a:r>
              <a:rPr lang="ru-RU" sz="3200" b="1" i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МБОУ-СОШ № 3 </a:t>
            </a:r>
          </a:p>
          <a:p>
            <a:pPr>
              <a:spcBef>
                <a:spcPts val="0"/>
              </a:spcBef>
              <a:defRPr/>
            </a:pPr>
            <a:r>
              <a:rPr lang="ru-RU" sz="3200" b="1" i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Армавира Краснодарского края</a:t>
            </a:r>
          </a:p>
        </p:txBody>
      </p:sp>
    </p:spTree>
    <p:extLst>
      <p:ext uri="{BB962C8B-B14F-4D97-AF65-F5344CB8AC3E}">
        <p14:creationId xmlns:p14="http://schemas.microsoft.com/office/powerpoint/2010/main" val="3905891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tatic.tumblr.com/d3d3cecd272a244879c657fbd7c5b6bb/747z04p/XJLmp56qr/tumblr_static_dfggfgg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6" y="100962"/>
            <a:ext cx="9162190" cy="687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67065" y="218369"/>
            <a:ext cx="5400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u="sng" dirty="0" err="1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ты́рнадцатое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</a:t>
            </a:r>
            <a:r>
              <a:rPr lang="ru-RU" u="sng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ября́</a:t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Кла́</a:t>
            </a:r>
            <a:r>
              <a:rPr lang="ru-RU" u="sng" dirty="0" err="1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ная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u="sng" dirty="0" err="1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бо́та</a:t>
            </a:r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363" y="2564904"/>
            <a:ext cx="3004132" cy="391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1043608" y="1123202"/>
            <a:ext cx="7632848" cy="1143000"/>
          </a:xfrm>
          <a:prstGeom prst="rect">
            <a:avLst/>
          </a:prstGeom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Лебедь   – лебёдушка , лебединый </a:t>
            </a:r>
            <a:r>
              <a:rPr lang="ru-RU" dirty="0" smtClean="0">
                <a:effectLst/>
                <a:latin typeface="Primo" panose="01000000000000000000" pitchFamily="2" charset="-52"/>
              </a:rPr>
              <a:t>.</a:t>
            </a:r>
            <a:endParaRPr lang="ru-RU" dirty="0">
              <a:effectLst/>
              <a:latin typeface="Primo" panose="01000000000000000000" pitchFamily="2" charset="-52"/>
            </a:endParaRPr>
          </a:p>
        </p:txBody>
      </p: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259" y="1151735"/>
            <a:ext cx="79208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637" y="1162138"/>
            <a:ext cx="504056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091" b="100000" l="0" r="100000">
                        <a14:foregroundMark x1="9901" y1="51515" x2="45545" y2="24242"/>
                        <a14:foregroundMark x1="58416" y1="33333" x2="95050" y2="575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845" y="1218495"/>
            <a:ext cx="1224136" cy="399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091" b="100000" l="0" r="100000">
                        <a14:foregroundMark x1="9901" y1="51515" x2="45545" y2="24242"/>
                        <a14:foregroundMark x1="58416" y1="33333" x2="95050" y2="575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363" y="1257312"/>
            <a:ext cx="1105330" cy="361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091" b="100000" l="0" r="100000">
                        <a14:foregroundMark x1="9901" y1="51515" x2="45545" y2="24242"/>
                        <a14:foregroundMark x1="58416" y1="33333" x2="95050" y2="575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208" y="1242022"/>
            <a:ext cx="1152128" cy="37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43284" y="1500985"/>
            <a:ext cx="306034" cy="3874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843808" y="1500985"/>
            <a:ext cx="153017" cy="3874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719693" y="1437886"/>
            <a:ext cx="635924" cy="3874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2138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720080"/>
          </a:xfrm>
        </p:spPr>
        <p:txBody>
          <a:bodyPr>
            <a:normAutofit fontScale="90000"/>
          </a:bodyPr>
          <a:lstStyle/>
          <a:p>
            <a:pPr indent="450215" algn="ctr">
              <a:spcAft>
                <a:spcPts val="0"/>
              </a:spcAft>
            </a:pPr>
            <a:r>
              <a:rPr lang="ru-RU" sz="67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6700" i="1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ик</a:t>
            </a:r>
            <a:r>
              <a:rPr lang="ru-RU" sz="67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    </a:t>
            </a:r>
            <a:r>
              <a:rPr lang="ru-RU" sz="6700" i="1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6700" i="1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ишк</a:t>
            </a:r>
            <a:r>
              <a:rPr lang="ru-RU" sz="67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     </a:t>
            </a:r>
            <a:r>
              <a:rPr lang="ru-RU" sz="6700" i="1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6700" i="1" dirty="0" err="1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ищ</a:t>
            </a:r>
            <a:r>
              <a:rPr lang="ru-RU" sz="6700" i="1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4800" dirty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4800" dirty="0">
                <a:effectLst/>
                <a:latin typeface="Times New Roman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551" y="692696"/>
            <a:ext cx="1008113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92683"/>
            <a:ext cx="1440160" cy="66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792707"/>
            <a:ext cx="1008113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6" y="0"/>
            <a:ext cx="1304300" cy="170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s://realistic.photos/items/10/03/47/89/54/livepreview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6" y="3118191"/>
            <a:ext cx="2945193" cy="2046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64143" y="5397856"/>
            <a:ext cx="2316078" cy="741708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5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омик</a:t>
            </a:r>
            <a:endParaRPr lang="ru-RU" sz="5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150" y="5359994"/>
            <a:ext cx="62545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www.mtdesign.ru/wp-content/uploads/2009/02/P1000597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5" r="12973" b="5168"/>
          <a:stretch/>
        </p:blipFill>
        <p:spPr bwMode="auto">
          <a:xfrm>
            <a:off x="3123103" y="3000470"/>
            <a:ext cx="2240985" cy="219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2694267" y="5392425"/>
            <a:ext cx="3098653" cy="741707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домишко</a:t>
            </a:r>
            <a:endParaRPr lang="ru-RU" sz="5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570" y="5225549"/>
            <a:ext cx="1216876" cy="66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http://image.shutterstock.com/z/stock-vector-cartoon-building-104099357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9" t="4651" r="4445" b="10599"/>
          <a:stretch/>
        </p:blipFill>
        <p:spPr bwMode="auto">
          <a:xfrm>
            <a:off x="6156176" y="1687068"/>
            <a:ext cx="2601066" cy="349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6046556" y="5359994"/>
            <a:ext cx="2820305" cy="741707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домище</a:t>
            </a:r>
            <a:endParaRPr lang="ru-RU" sz="5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646" y="5159969"/>
            <a:ext cx="866770" cy="66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18767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720080"/>
          </a:xfrm>
        </p:spPr>
        <p:txBody>
          <a:bodyPr>
            <a:normAutofit fontScale="90000"/>
          </a:bodyPr>
          <a:lstStyle/>
          <a:p>
            <a:pPr indent="450215" algn="ctr">
              <a:spcAft>
                <a:spcPts val="0"/>
              </a:spcAft>
            </a:pPr>
            <a:r>
              <a:rPr lang="ru-RU" sz="67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6700" i="1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щик</a:t>
            </a:r>
            <a:r>
              <a:rPr lang="ru-RU" sz="4800" dirty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4800" dirty="0">
                <a:effectLst/>
                <a:latin typeface="Times New Roman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639523"/>
            <a:ext cx="1440160" cy="66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6" y="0"/>
            <a:ext cx="1304300" cy="170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323528" y="5392424"/>
            <a:ext cx="3893957" cy="741707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каменщик</a:t>
            </a:r>
            <a:endParaRPr lang="ru-RU" sz="5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225548"/>
            <a:ext cx="1287760" cy="66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4635857" y="5392424"/>
            <a:ext cx="3893957" cy="741707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бетонщик</a:t>
            </a:r>
            <a:endParaRPr lang="ru-RU" sz="5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225548"/>
            <a:ext cx="1287760" cy="66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previews.123rf.com/images/macrovector/macrovector1403/macrovector140300615/27139909-Construction-site-mason-worker-in-helmet-building-red-brick-wall--Stock-Phot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09" y="1700808"/>
            <a:ext cx="4291594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aren.ohranatrudaitb.ru/photo/full/betonshik_2-png4f325dc2684f2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94" r="51602"/>
          <a:stretch/>
        </p:blipFill>
        <p:spPr bwMode="auto">
          <a:xfrm>
            <a:off x="4962655" y="1806942"/>
            <a:ext cx="3240359" cy="324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9577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1983" y="312738"/>
            <a:ext cx="8229600" cy="720080"/>
          </a:xfrm>
        </p:spPr>
        <p:txBody>
          <a:bodyPr>
            <a:normAutofit fontScale="90000"/>
          </a:bodyPr>
          <a:lstStyle/>
          <a:p>
            <a:pPr indent="450215" algn="ctr">
              <a:spcAft>
                <a:spcPts val="0"/>
              </a:spcAft>
            </a:pPr>
            <a:r>
              <a:rPr lang="ru-RU" sz="67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6700" i="1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ик</a:t>
            </a:r>
            <a:r>
              <a:rPr lang="ru-RU" sz="67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    </a:t>
            </a:r>
            <a:r>
              <a:rPr lang="ru-RU" sz="6700" i="1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6700" i="1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ишк</a:t>
            </a:r>
            <a:r>
              <a:rPr lang="ru-RU" sz="67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     </a:t>
            </a:r>
            <a:r>
              <a:rPr lang="ru-RU" sz="6700" i="1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6700" i="1" dirty="0" err="1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ищ</a:t>
            </a:r>
            <a:r>
              <a:rPr lang="ru-RU" sz="6700" i="1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4800" dirty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4800" dirty="0">
                <a:effectLst/>
                <a:latin typeface="Times New Roman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768" y="-22611"/>
            <a:ext cx="1008113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-150380"/>
            <a:ext cx="1440160" cy="66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129" y="-22611"/>
            <a:ext cx="1008113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6" y="0"/>
            <a:ext cx="1304300" cy="170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96747" y="2786114"/>
            <a:ext cx="2316078" cy="741708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тортик</a:t>
            </a:r>
            <a:endParaRPr lang="ru-RU" sz="5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860" y="2740676"/>
            <a:ext cx="62545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2710590" y="2767173"/>
            <a:ext cx="3232256" cy="741707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тортишко</a:t>
            </a:r>
            <a:endParaRPr lang="ru-RU" sz="5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442" y="2590230"/>
            <a:ext cx="1216876" cy="66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6137304" y="2746577"/>
            <a:ext cx="2820305" cy="741707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тортище</a:t>
            </a:r>
            <a:endParaRPr lang="ru-RU" sz="5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606" y="2590230"/>
            <a:ext cx="866770" cy="66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4666810" y="4725144"/>
            <a:ext cx="3893957" cy="741707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тортильщик</a:t>
            </a:r>
            <a:endParaRPr lang="ru-RU" sz="5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Заголовок 2"/>
          <p:cNvSpPr txBox="1">
            <a:spLocks/>
          </p:cNvSpPr>
          <p:nvPr/>
        </p:nvSpPr>
        <p:spPr>
          <a:xfrm>
            <a:off x="269776" y="3789040"/>
            <a:ext cx="8229600" cy="720080"/>
          </a:xfrm>
          <a:prstGeom prst="rect">
            <a:avLst/>
          </a:prstGeom>
        </p:spPr>
        <p:txBody>
          <a:bodyPr vert="horz" rtlCol="0" anchor="ctr">
            <a:normAutofit fontScale="25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indent="450215" algn="ctr"/>
            <a:r>
              <a:rPr lang="ru-RU" sz="240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24000" i="1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щик</a:t>
            </a:r>
            <a:r>
              <a:rPr lang="ru-RU" sz="4800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4800" dirty="0" smtClean="0">
                <a:effectLst/>
                <a:latin typeface="Times New Roman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158" y="3455665"/>
            <a:ext cx="1440160" cy="66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3927132" y="4783459"/>
            <a:ext cx="5256584" cy="62507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utoShape 2" descr="http://images.clipartlogo.com/files/ss/thumb/445/44527132/cartoon-vector-illustration_smal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4" descr="http://images.clipartlogo.com/files/ss/thumb/445/44527132/cartoon-vector-illustration_small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://previews.123rf.com/images/kanate/kanate1209/kanate120900054/15356750-Cartoon-cake-hand-drawing-Vector--Stock-Vector-birthday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9" t="7115" r="10837"/>
          <a:stretch/>
        </p:blipFill>
        <p:spPr bwMode="auto">
          <a:xfrm>
            <a:off x="6740679" y="850404"/>
            <a:ext cx="1515890" cy="188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previews.123rf.com/images/kanate/kanate1209/kanate120900048/15356742-Cartoon-cake-hand-drawing-Vector--Stock-Vector-birthday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2308" b="9538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652" b="11596"/>
          <a:stretch/>
        </p:blipFill>
        <p:spPr bwMode="auto">
          <a:xfrm>
            <a:off x="586491" y="1600444"/>
            <a:ext cx="1465229" cy="1109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t1.ftcdn.net/jpg/00/24/67/80/500_F_24678071_vyi1yOWeSFxw4wqcmdW2aa6cZ5S4fwHQ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5" t="11308" r="14509" b="8139"/>
          <a:stretch/>
        </p:blipFill>
        <p:spPr bwMode="auto">
          <a:xfrm>
            <a:off x="3974210" y="1340769"/>
            <a:ext cx="1007840" cy="124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AutoShape 12" descr="http://images.freeimages.com/images/premium/previews/2218/22182028-cake-baker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6" name="Picture 14" descr="http://images.freeimages.com/images/premium/previews/2218/22182028-cake-baker.jp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601" y="3671248"/>
            <a:ext cx="2847540" cy="24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Скругленный прямоугольник 28"/>
          <p:cNvSpPr/>
          <p:nvPr/>
        </p:nvSpPr>
        <p:spPr>
          <a:xfrm>
            <a:off x="5165121" y="4724120"/>
            <a:ext cx="3232256" cy="741707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пекарь</a:t>
            </a:r>
            <a:endParaRPr lang="ru-RU" sz="5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636" y1="69388" x2="52273" y2="28571"/>
                        <a14:foregroundMark x1="52273" y1="32653" x2="95455" y2="653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602" y="4557229"/>
            <a:ext cx="862285" cy="66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90457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396552" y="0"/>
            <a:ext cx="9540552" cy="6021288"/>
          </a:xfrm>
        </p:spPr>
        <p:txBody>
          <a:bodyPr>
            <a:normAutofit fontScale="92500"/>
          </a:bodyPr>
          <a:lstStyle/>
          <a:p>
            <a:pPr indent="449580" algn="just">
              <a:spcBef>
                <a:spcPts val="0"/>
              </a:spcBef>
            </a:pP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Суффиксы </a:t>
            </a:r>
            <a:r>
              <a:rPr lang="ru-RU" sz="4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4000" b="1" i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ист</a:t>
            </a:r>
            <a:r>
              <a:rPr lang="ru-RU" sz="4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-, -</a:t>
            </a:r>
            <a:r>
              <a:rPr lang="ru-RU" sz="4000" b="1" i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тель</a:t>
            </a:r>
            <a:r>
              <a:rPr lang="ru-RU" sz="4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-, -</a:t>
            </a:r>
            <a:r>
              <a:rPr lang="ru-RU" sz="4000" b="1" i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ик</a:t>
            </a:r>
            <a:r>
              <a:rPr lang="ru-RU" sz="4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-, -ник-, </a:t>
            </a:r>
            <a:endParaRPr lang="ru-RU" sz="4000" b="1" i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indent="0" algn="just">
              <a:spcBef>
                <a:spcPts val="0"/>
              </a:spcBef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4000" b="1" i="1" dirty="0" err="1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изм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-, -</a:t>
            </a:r>
            <a:r>
              <a:rPr lang="ru-RU" sz="4000" b="1" i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арь</a:t>
            </a:r>
            <a:r>
              <a:rPr lang="ru-RU" sz="4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40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всегда го­ворят о мужском роде.</a:t>
            </a:r>
            <a:endParaRPr lang="ru-RU" sz="4000" dirty="0">
              <a:latin typeface="Times New Roman"/>
              <a:ea typeface="Calibri"/>
              <a:cs typeface="Times New Roman"/>
            </a:endParaRPr>
          </a:p>
          <a:p>
            <a:pPr indent="449580" algn="just">
              <a:spcBef>
                <a:spcPts val="0"/>
              </a:spcBef>
            </a:pP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Суффиксы </a:t>
            </a:r>
            <a:r>
              <a:rPr lang="ru-RU" sz="40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4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ость-, -</a:t>
            </a:r>
            <a:r>
              <a:rPr lang="ru-RU" sz="4000" b="1" i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изн</a:t>
            </a:r>
            <a:r>
              <a:rPr lang="ru-RU" sz="4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-, -от- 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указывают на принадлежность слова к женскому роду.</a:t>
            </a:r>
            <a:endParaRPr lang="ru-RU" sz="4000" dirty="0">
              <a:latin typeface="Times New Roman"/>
              <a:ea typeface="Calibri"/>
              <a:cs typeface="Times New Roman"/>
            </a:endParaRPr>
          </a:p>
          <a:p>
            <a:pPr indent="449580" algn="just">
              <a:spcBef>
                <a:spcPts val="0"/>
              </a:spcBef>
            </a:pP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Суффиксы </a:t>
            </a:r>
            <a:r>
              <a:rPr lang="ru-RU" sz="4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4000" b="1" i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арь</a:t>
            </a:r>
            <a:r>
              <a:rPr lang="ru-RU" sz="4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-, -</a:t>
            </a:r>
            <a:r>
              <a:rPr lang="ru-RU" sz="4000" b="1" i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ист</a:t>
            </a:r>
            <a:r>
              <a:rPr lang="ru-RU" sz="4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-, -</a:t>
            </a:r>
            <a:r>
              <a:rPr lang="ru-RU" sz="4000" b="1" i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щик</a:t>
            </a:r>
            <a:r>
              <a:rPr lang="ru-RU" sz="4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 -ер  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указывают на профес­сию, </a:t>
            </a:r>
            <a:r>
              <a:rPr lang="ru-RU" sz="4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4000" b="1" i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ищ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— суффикс места.</a:t>
            </a:r>
            <a:endParaRPr lang="ru-RU" sz="4000" dirty="0">
              <a:latin typeface="Times New Roman"/>
              <a:ea typeface="Calibri"/>
              <a:cs typeface="Times New Roman"/>
            </a:endParaRPr>
          </a:p>
          <a:p>
            <a:pPr indent="449580" algn="just">
              <a:spcBef>
                <a:spcPts val="0"/>
              </a:spcBef>
            </a:pP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Суффиксы </a:t>
            </a:r>
            <a:r>
              <a:rPr lang="ru-RU" sz="4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4000" b="1" i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ик</a:t>
            </a:r>
            <a:r>
              <a:rPr lang="ru-RU" sz="4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(голубика, черника, клубника), </a:t>
            </a:r>
            <a:r>
              <a:rPr lang="ru-RU" sz="40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-ин- 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(барани­на, </a:t>
            </a:r>
            <a:r>
              <a:rPr lang="ru-RU" sz="4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свинина).</a:t>
            </a:r>
            <a:endParaRPr lang="ru-RU" sz="4000" dirty="0">
              <a:latin typeface="Times New Roman"/>
              <a:ea typeface="Calibri"/>
              <a:cs typeface="Times New Roman"/>
            </a:endParaRP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33663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160</TotalTime>
  <Words>132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УМК «Школа России» Русский язык 3 класс Тема: «Суффикс. Зна­чение суффиксов в слове»</vt:lpstr>
      <vt:lpstr>Четы́рнадцатое ноября́ Кла́ссная рабо́та</vt:lpstr>
      <vt:lpstr>-ик     -ишк-     -ищ- </vt:lpstr>
      <vt:lpstr>-щик </vt:lpstr>
      <vt:lpstr>-ик     -ишк-     -ищ-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Юленька</dc:creator>
  <cp:lastModifiedBy>Юленька</cp:lastModifiedBy>
  <cp:revision>20</cp:revision>
  <dcterms:created xsi:type="dcterms:W3CDTF">2016-11-12T14:09:02Z</dcterms:created>
  <dcterms:modified xsi:type="dcterms:W3CDTF">2016-12-01T18:18:41Z</dcterms:modified>
</cp:coreProperties>
</file>