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19.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application/vnd.openxmlformats-officedocument.oleObject" Extension="bin"/>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image/x-emf" Extension="emf"/>
  <Default ContentType="application/vnd.ms-excel" Extension="xls"/>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Default ContentType="application/vnd.openxmlformats-officedocument.vmlDrawing" Extension="v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9" r:id="rId4"/>
    <p:sldId id="257" r:id="rId5"/>
    <p:sldId id="260" r:id="rId6"/>
    <p:sldId id="261" r:id="rId7"/>
    <p:sldId id="258" r:id="rId8"/>
    <p:sldId id="268" r:id="rId9"/>
    <p:sldId id="267" r:id="rId10"/>
    <p:sldId id="270" r:id="rId11"/>
    <p:sldId id="271" r:id="rId12"/>
    <p:sldId id="273" r:id="rId13"/>
    <p:sldId id="275" r:id="rId14"/>
    <p:sldId id="262" r:id="rId15"/>
    <p:sldId id="264" r:id="rId16"/>
    <p:sldId id="265" r:id="rId17"/>
    <p:sldId id="263" r:id="rId18"/>
    <p:sldId id="274" r:id="rId19"/>
    <p:sldId id="276"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112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5CE36E3-6E2E-41D1-8C35-FCEF15FDBE0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2048DCF-38D6-45F6-A27E-EE70D5063C3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F26086D-47FC-4EB7-B7D4-3CF4DA418A7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B15C12D-8802-4AC1-A706-22B748CAEE4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7FBF40F-E68F-4137-B57C-A664FFA917F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19E5665-A8BB-4782-9C87-475BCB851A2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5009DF3A-B5C7-42E5-AD82-692A9DABE63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737C76E2-95E0-4C05-A137-B59593665A1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BB0BEE2C-9E03-45BF-8A7D-09C9EE37CF1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A92B7D5-DEC8-4BB4-B35C-54A2908EF62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874AC64-4CC2-4D04-BBCC-6BD9310AFA2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838C7407-DD6E-4356-BF4A-D775E54FF0B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arget="../media/image18.jpeg" Type="http://schemas.openxmlformats.org/officeDocument/2006/relationships/image"/><Relationship Id="rId1" Target="../slideLayouts/slideLayout7.xml" Type="http://schemas.openxmlformats.org/officeDocument/2006/relationships/slideLayout"/></Relationships>
</file>

<file path=ppt/slides/_rels/slide15.xml.rels><?xml version="1.0" encoding="UTF-8" standalone="yes" ?><Relationships xmlns="http://schemas.openxmlformats.org/package/2006/relationships"><Relationship Id="rId3" Target="../media/image20.jpeg" Type="http://schemas.openxmlformats.org/officeDocument/2006/relationships/image"/><Relationship Id="rId2" Target="../media/image19.jpeg" Type="http://schemas.openxmlformats.org/officeDocument/2006/relationships/image"/><Relationship Id="rId1" Target="../slideLayouts/slideLayout7.xml" Type="http://schemas.openxmlformats.org/officeDocument/2006/relationships/slideLayout"/></Relationships>
</file>

<file path=ppt/slides/_rels/slide16.xml.rels><?xml version="1.0" encoding="UTF-8" standalone="yes" ?><Relationships xmlns="http://schemas.openxmlformats.org/package/2006/relationships"><Relationship Id="rId2" Target="../media/image21.jpeg" Type="http://schemas.openxmlformats.org/officeDocument/2006/relationships/image"/><Relationship Id="rId1" Target="../slideLayouts/slideLayout7.xml" Type="http://schemas.openxmlformats.org/officeDocument/2006/relationships/slideLayout"/></Relationships>
</file>

<file path=ppt/slides/_rels/slide17.xml.rels><?xml version="1.0" encoding="UTF-8" standalone="yes" ?><Relationships xmlns="http://schemas.openxmlformats.org/package/2006/relationships"><Relationship Id="rId2" Target="../media/image22.jpeg" Type="http://schemas.openxmlformats.org/officeDocument/2006/relationships/image"/><Relationship Id="rId1" Target="../slideLayouts/slideLayout2.xml" Type="http://schemas.openxmlformats.org/officeDocument/2006/relationships/slideLayout"/></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3.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arget="../media/image2.emf" Type="http://schemas.openxmlformats.org/officeDocument/2006/relationships/image"/><Relationship Id="rId2" Target="../slideLayouts/slideLayout7.xml" Type="http://schemas.openxmlformats.org/officeDocument/2006/relationships/slideLayout"/></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oleObject" Target="../embeddings/____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oleObject" Target="../embeddings/_____Microsoft_Office_Excel_97-20032.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oleObject" Target="../embeddings/_____Microsoft_Office_Excel_97-20033.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323850" y="1412875"/>
            <a:ext cx="8496300" cy="2447925"/>
          </a:xfrm>
        </p:spPr>
        <p:txBody>
          <a:bodyPr/>
          <a:lstStyle/>
          <a:p>
            <a:pPr eaLnBrk="1" hangingPunct="1">
              <a:lnSpc>
                <a:spcPct val="130000"/>
              </a:lnSpc>
            </a:pPr>
            <a:r>
              <a:rPr lang="ru-RU" sz="4800" b="1" smtClean="0">
                <a:latin typeface="Times New Roman" pitchFamily="18" charset="0"/>
              </a:rPr>
              <a:t>Антропогенный ландшафт – </a:t>
            </a:r>
            <a:br>
              <a:rPr lang="ru-RU" sz="4800" b="1" smtClean="0">
                <a:latin typeface="Times New Roman" pitchFamily="18" charset="0"/>
              </a:rPr>
            </a:br>
            <a:r>
              <a:rPr lang="ru-RU" sz="4800" b="1" smtClean="0">
                <a:latin typeface="Times New Roman" pitchFamily="18" charset="0"/>
              </a:rPr>
              <a:t>среда обитания человека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755576" y="1772816"/>
            <a:ext cx="7772400" cy="1500187"/>
          </a:xfrm>
        </p:spPr>
        <p:txBody>
          <a:bodyPr/>
          <a:lstStyle/>
          <a:p>
            <a:r>
              <a:rPr lang="ru-RU" sz="4000" b="1" dirty="0" smtClean="0"/>
              <a:t>Но в нашем городе есть и достопримечательности. Но так же они имеет минус – это то, что у нас мало озеленения. </a:t>
            </a:r>
            <a:endParaRPr lang="ru-RU" sz="4000" b="1" dirty="0"/>
          </a:p>
        </p:txBody>
      </p:sp>
      <p:pic>
        <p:nvPicPr>
          <p:cNvPr id="4" name="Содержимое 4" descr="IMG_1499.JPG"/>
          <p:cNvPicPr>
            <a:picLocks noChangeAspect="1"/>
          </p:cNvPicPr>
          <p:nvPr/>
        </p:nvPicPr>
        <p:blipFill>
          <a:blip r:embed="rId2" cstate="print"/>
          <a:stretch>
            <a:fillRect/>
          </a:stretch>
        </p:blipFill>
        <p:spPr bwMode="auto">
          <a:xfrm rot="20152959">
            <a:off x="287786" y="3621484"/>
            <a:ext cx="3518367" cy="2160240"/>
          </a:xfrm>
          <a:prstGeom prst="rect">
            <a:avLst/>
          </a:prstGeom>
          <a:ln>
            <a:noFill/>
          </a:ln>
          <a:effectLst>
            <a:softEdge rad="112500"/>
          </a:effectLst>
        </p:spPr>
      </p:pic>
      <p:pic>
        <p:nvPicPr>
          <p:cNvPr id="5" name="Рисунок 4" descr="IMG_1457.JPG"/>
          <p:cNvPicPr>
            <a:picLocks noChangeAspect="1"/>
          </p:cNvPicPr>
          <p:nvPr/>
        </p:nvPicPr>
        <p:blipFill>
          <a:blip r:embed="rId3" cstate="print"/>
          <a:stretch>
            <a:fillRect/>
          </a:stretch>
        </p:blipFill>
        <p:spPr>
          <a:xfrm rot="20589538">
            <a:off x="6228940" y="2342015"/>
            <a:ext cx="2708504" cy="1826855"/>
          </a:xfrm>
          <a:prstGeom prst="rect">
            <a:avLst/>
          </a:prstGeom>
          <a:ln>
            <a:noFill/>
          </a:ln>
          <a:effectLst>
            <a:softEdge rad="112500"/>
          </a:effectLst>
        </p:spPr>
      </p:pic>
      <p:pic>
        <p:nvPicPr>
          <p:cNvPr id="6" name="Рисунок 5" descr="IMG_1455.JPG"/>
          <p:cNvPicPr>
            <a:picLocks noChangeAspect="1"/>
          </p:cNvPicPr>
          <p:nvPr/>
        </p:nvPicPr>
        <p:blipFill>
          <a:blip r:embed="rId4" cstate="print"/>
          <a:stretch>
            <a:fillRect/>
          </a:stretch>
        </p:blipFill>
        <p:spPr>
          <a:xfrm rot="20230269">
            <a:off x="4176382" y="4819389"/>
            <a:ext cx="3102192" cy="19277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Рисунок 3" descr="IMG_1503.JPG"/>
          <p:cNvPicPr>
            <a:picLocks noChangeAspect="1"/>
          </p:cNvPicPr>
          <p:nvPr/>
        </p:nvPicPr>
        <p:blipFill>
          <a:blip r:embed="rId2" cstate="print"/>
          <a:stretch>
            <a:fillRect/>
          </a:stretch>
        </p:blipFill>
        <p:spPr>
          <a:xfrm rot="20790658">
            <a:off x="646214" y="3382192"/>
            <a:ext cx="4233918" cy="2650064"/>
          </a:xfrm>
          <a:prstGeom prst="rect">
            <a:avLst/>
          </a:prstGeom>
          <a:ln>
            <a:noFill/>
          </a:ln>
          <a:effectLst>
            <a:softEdge rad="112500"/>
          </a:effectLst>
        </p:spPr>
      </p:pic>
      <p:sp>
        <p:nvSpPr>
          <p:cNvPr id="5" name="Текст 4"/>
          <p:cNvSpPr>
            <a:spLocks noGrp="1"/>
          </p:cNvSpPr>
          <p:nvPr>
            <p:ph type="body" idx="1"/>
          </p:nvPr>
        </p:nvSpPr>
        <p:spPr>
          <a:xfrm>
            <a:off x="1371600" y="0"/>
            <a:ext cx="7772400" cy="1500187"/>
          </a:xfrm>
        </p:spPr>
        <p:txBody>
          <a:bodyPr/>
          <a:lstStyle/>
          <a:p>
            <a:r>
              <a:rPr lang="ru-RU" b="1" i="1" dirty="0" smtClean="0"/>
              <a:t>Кинотеатр «Луч». </a:t>
            </a:r>
            <a:endParaRPr lang="ru-RU" b="1" i="1" dirty="0"/>
          </a:p>
        </p:txBody>
      </p:sp>
      <p:pic>
        <p:nvPicPr>
          <p:cNvPr id="6" name="Содержимое 3" descr="IMG_1502.JPG"/>
          <p:cNvPicPr>
            <a:picLocks noGrp="1" noChangeAspect="1"/>
          </p:cNvPicPr>
          <p:nvPr>
            <p:ph idx="1"/>
          </p:nvPr>
        </p:nvPicPr>
        <p:blipFill>
          <a:blip r:embed="rId3" cstate="print"/>
          <a:stretch>
            <a:fillRect/>
          </a:stretch>
        </p:blipFill>
        <p:spPr>
          <a:xfrm rot="363179">
            <a:off x="5039330" y="1737561"/>
            <a:ext cx="3483219" cy="495058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395536" y="332656"/>
            <a:ext cx="7772400" cy="1500187"/>
          </a:xfrm>
        </p:spPr>
        <p:txBody>
          <a:bodyPr/>
          <a:lstStyle/>
          <a:p>
            <a:r>
              <a:rPr lang="ru-RU" sz="4800" b="1" dirty="0" smtClean="0"/>
              <a:t>Спорткомплекс «Олимп»</a:t>
            </a:r>
            <a:endParaRPr lang="ru-RU" sz="4800" b="1" dirty="0"/>
          </a:p>
        </p:txBody>
      </p:sp>
      <p:pic>
        <p:nvPicPr>
          <p:cNvPr id="4" name="Содержимое 12" descr="IMG_1516.JPG"/>
          <p:cNvPicPr>
            <a:picLocks noGrp="1" noChangeAspect="1"/>
          </p:cNvPicPr>
          <p:nvPr>
            <p:ph idx="1"/>
          </p:nvPr>
        </p:nvPicPr>
        <p:blipFill>
          <a:blip r:embed="rId2" cstate="print"/>
          <a:stretch>
            <a:fillRect/>
          </a:stretch>
        </p:blipFill>
        <p:spPr>
          <a:xfrm>
            <a:off x="2627784" y="2060848"/>
            <a:ext cx="5940153" cy="445511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p:txBody>
          <a:bodyPr/>
          <a:lstStyle/>
          <a:p>
            <a:r>
              <a:rPr lang="ru-RU" sz="8000" i="1" u="sng" dirty="0" smtClean="0"/>
              <a:t>Мы бы хотели видеть в своем городе: </a:t>
            </a:r>
            <a:endParaRPr lang="ru-RU" sz="8000" i="1" u="sng" dirty="0"/>
          </a:p>
        </p:txBody>
      </p:sp>
    </p:spTree>
  </p:cSld>
  <p:clrMapOvr>
    <a:masterClrMapping/>
  </p:clrMapOvr>
  <p:timing>
    <p:tnLst>
      <p:par>
        <p:cTn id="1" dur="indefinite" restart="never" nodeType="tmRoot"/>
      </p:par>
    </p:tnLst>
  </p:timing>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10242" name="Picture 4"/>
          <p:cNvPicPr>
            <a:picLocks noChangeArrowheads="1" noChangeAspect="1"/>
          </p:cNvPicPr>
          <p:nvPr/>
        </p:nvPicPr>
        <p:blipFill>
          <a:blip cstate="print" r:embed="rId2"/>
          <a:srcRect b="25" r="-1"/>
          <a:stretch>
            <a:fillRect/>
          </a:stretch>
        </p:blipFill>
        <p:spPr bwMode="auto">
          <a:xfrm>
            <a:off x="1258888" y="260350"/>
            <a:ext cx="6481762" cy="5727700"/>
          </a:xfrm>
          <a:prstGeom prst="rect">
            <a:avLst/>
          </a:prstGeom>
          <a:ln>
            <a:noFill/>
          </a:ln>
          <a:effectLst>
            <a:softEdge rad="112500"/>
          </a:effectLst>
        </p:spPr>
      </p:pic>
      <p:sp>
        <p:nvSpPr>
          <p:cNvPr id="10243" name="Rectangle 5"/>
          <p:cNvSpPr>
            <a:spLocks noChangeArrowheads="1"/>
          </p:cNvSpPr>
          <p:nvPr/>
        </p:nvSpPr>
        <p:spPr bwMode="auto">
          <a:xfrm>
            <a:off x="1619250" y="6020078"/>
            <a:ext cx="1640577" cy="369332"/>
          </a:xfrm>
          <a:prstGeom prst="rect">
            <a:avLst/>
          </a:prstGeom>
          <a:noFill/>
          <a:ln w="9525">
            <a:noFill/>
            <a:miter lim="800000"/>
            <a:headEnd/>
            <a:tailEnd/>
          </a:ln>
        </p:spPr>
        <p:txBody>
          <a:bodyPr anchor="ctr" wrap="none">
            <a:spAutoFit/>
          </a:bodyPr>
          <a:lstStyle/>
          <a:p>
            <a:r>
              <a:rPr b="1" dirty="0" lang="ru-RU" smtClean="0">
                <a:latin charset="0" pitchFamily="18" typeface="Times New Roman"/>
              </a:rPr>
              <a:t>Велодорожки.</a:t>
            </a:r>
            <a:endParaRPr dirty="0" lang="ru-RU"/>
          </a:p>
        </p:txBody>
      </p:sp>
    </p:spTree>
  </p:cSld>
  <p:clrMapOvr>
    <a:masterClrMapping/>
  </p:clrMapOvr>
  <p:timing>
    <p:tnLst>
      <p:par>
        <p:cTn dur="indefinite" id="1" nodeType="tmRoot" restart="never"/>
      </p:par>
    </p:tnLst>
  </p:timing>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12290" name="Picture 4"/>
          <p:cNvPicPr>
            <a:picLocks noChangeArrowheads="1" noChangeAspect="1"/>
          </p:cNvPicPr>
          <p:nvPr/>
        </p:nvPicPr>
        <p:blipFill>
          <a:blip cstate="print" r:embed="rId2"/>
          <a:srcRect r="46"/>
          <a:stretch>
            <a:fillRect/>
          </a:stretch>
        </p:blipFill>
        <p:spPr bwMode="auto">
          <a:xfrm>
            <a:off x="179388" y="188913"/>
            <a:ext cx="4679950" cy="6402387"/>
          </a:xfrm>
          <a:prstGeom prst="rect">
            <a:avLst/>
          </a:prstGeom>
          <a:ln>
            <a:noFill/>
          </a:ln>
          <a:effectLst>
            <a:softEdge rad="112500"/>
          </a:effectLst>
        </p:spPr>
      </p:pic>
      <p:pic>
        <p:nvPicPr>
          <p:cNvPr id="12291" name="Picture 5"/>
          <p:cNvPicPr>
            <a:picLocks noChangeArrowheads="1" noChangeAspect="1"/>
          </p:cNvPicPr>
          <p:nvPr/>
        </p:nvPicPr>
        <p:blipFill>
          <a:blip cstate="print" r:embed="rId3"/>
          <a:srcRect r="57"/>
          <a:stretch>
            <a:fillRect/>
          </a:stretch>
        </p:blipFill>
        <p:spPr bwMode="auto">
          <a:xfrm>
            <a:off x="5164137" y="692696"/>
            <a:ext cx="3979863" cy="5400675"/>
          </a:xfrm>
          <a:prstGeom prst="rect">
            <a:avLst/>
          </a:prstGeom>
          <a:ln>
            <a:noFill/>
          </a:ln>
          <a:effectLst>
            <a:softEdge rad="112500"/>
          </a:effectLst>
        </p:spPr>
      </p:pic>
    </p:spTree>
  </p:cSld>
  <p:clrMapOvr>
    <a:masterClrMapping/>
  </p:clrMapOvr>
  <p:timing>
    <p:tnLst>
      <p:par>
        <p:cTn dur="indefinite" id="1" nodeType="tmRoot" restart="never"/>
      </p:par>
    </p:tnLst>
  </p:timing>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13314" name="Picture 4"/>
          <p:cNvPicPr>
            <a:picLocks noChangeArrowheads="1" noChangeAspect="1"/>
          </p:cNvPicPr>
          <p:nvPr/>
        </p:nvPicPr>
        <p:blipFill>
          <a:blip cstate="print" r:embed="rId2"/>
          <a:srcRect r="61"/>
          <a:stretch>
            <a:fillRect/>
          </a:stretch>
        </p:blipFill>
        <p:spPr bwMode="auto">
          <a:xfrm>
            <a:off x="179388" y="482600"/>
            <a:ext cx="8785225" cy="5959475"/>
          </a:xfrm>
          <a:prstGeom prst="rect">
            <a:avLst/>
          </a:prstGeom>
          <a:ln>
            <a:noFill/>
          </a:ln>
          <a:effectLst>
            <a:softEdge rad="112500"/>
          </a:effectLst>
        </p:spPr>
      </p:pic>
    </p:spTree>
  </p:cSld>
  <p:clrMapOvr>
    <a:masterClrMapping/>
  </p:clrMapOvr>
  <p:timing>
    <p:tnLst>
      <p:par>
        <p:cTn dur="indefinite" id="1" nodeType="tmRoot" restart="never"/>
      </p:par>
    </p:tnLst>
  </p:timing>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11266" name="Picture 4"/>
          <p:cNvPicPr>
            <a:picLocks noChangeArrowheads="1" noChangeAspect="1"/>
          </p:cNvPicPr>
          <p:nvPr/>
        </p:nvPicPr>
        <p:blipFill>
          <a:blip cstate="print" r:embed="rId2"/>
          <a:srcRect r="-64"/>
          <a:stretch>
            <a:fillRect/>
          </a:stretch>
        </p:blipFill>
        <p:spPr bwMode="auto">
          <a:xfrm>
            <a:off x="3023320" y="1268760"/>
            <a:ext cx="6120680" cy="4710946"/>
          </a:xfrm>
          <a:prstGeom prst="rect">
            <a:avLst/>
          </a:prstGeom>
          <a:ln>
            <a:noFill/>
          </a:ln>
          <a:effectLst>
            <a:softEdge rad="112500"/>
          </a:effectLst>
        </p:spPr>
      </p:pic>
      <p:sp>
        <p:nvSpPr>
          <p:cNvPr id="3" name="Заголовок 2"/>
          <p:cNvSpPr>
            <a:spLocks noGrp="1"/>
          </p:cNvSpPr>
          <p:nvPr>
            <p:ph type="title"/>
          </p:nvPr>
        </p:nvSpPr>
        <p:spPr>
          <a:xfrm>
            <a:off x="-1404664" y="260648"/>
            <a:ext cx="8229600" cy="1143000"/>
          </a:xfrm>
        </p:spPr>
        <p:txBody>
          <a:bodyPr/>
          <a:lstStyle/>
          <a:p>
            <a:r>
              <a:rPr b="1" dirty="0" lang="ru-RU" smtClean="0" sz="3200"/>
              <a:t>Единый тротуар.</a:t>
            </a:r>
            <a:endParaRPr b="1" dirty="0" lang="ru-RU" sz="3200"/>
          </a:p>
        </p:txBody>
      </p:sp>
      <p:sp>
        <p:nvSpPr>
          <p:cNvPr id="4" name="Содержимое 3"/>
          <p:cNvSpPr>
            <a:spLocks noGrp="1"/>
          </p:cNvSpPr>
          <p:nvPr>
            <p:ph idx="1"/>
          </p:nvPr>
        </p:nvSpPr>
        <p:spPr>
          <a:xfrm>
            <a:off x="457200" y="1600201"/>
            <a:ext cx="2890664" cy="2116832"/>
          </a:xfrm>
        </p:spPr>
        <p:txBody>
          <a:bodyPr/>
          <a:lstStyle/>
          <a:p>
            <a:endParaRPr dirty="0" lang="ru-RU"/>
          </a:p>
        </p:txBody>
      </p:sp>
    </p:spTree>
  </p:cSld>
  <p:clrMapOvr>
    <a:masterClrMapping/>
  </p:clrMapOvr>
  <p:timing>
    <p:tnLst>
      <p:par>
        <p:cTn dur="indefinite" id="1" nodeType="tmRoot" restart="never"/>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jpg"/>
          <p:cNvPicPr>
            <a:picLocks noChangeAspect="1"/>
          </p:cNvPicPr>
          <p:nvPr/>
        </p:nvPicPr>
        <p:blipFill>
          <a:blip r:embed="rId2" cstate="print"/>
          <a:stretch>
            <a:fillRect/>
          </a:stretch>
        </p:blipFill>
        <p:spPr>
          <a:xfrm>
            <a:off x="251520" y="980728"/>
            <a:ext cx="4104456" cy="2748519"/>
          </a:xfrm>
          <a:prstGeom prst="rect">
            <a:avLst/>
          </a:prstGeom>
          <a:ln>
            <a:noFill/>
          </a:ln>
          <a:effectLst>
            <a:softEdge rad="112500"/>
          </a:effectLst>
        </p:spPr>
      </p:pic>
      <p:sp>
        <p:nvSpPr>
          <p:cNvPr id="3" name="Заголовок 2"/>
          <p:cNvSpPr>
            <a:spLocks noGrp="1"/>
          </p:cNvSpPr>
          <p:nvPr>
            <p:ph type="title"/>
          </p:nvPr>
        </p:nvSpPr>
        <p:spPr/>
        <p:txBody>
          <a:bodyPr/>
          <a:lstStyle/>
          <a:p>
            <a:endParaRPr lang="ru-RU" dirty="0"/>
          </a:p>
        </p:txBody>
      </p:sp>
      <p:sp>
        <p:nvSpPr>
          <p:cNvPr id="4" name="Текст 3"/>
          <p:cNvSpPr>
            <a:spLocks noGrp="1"/>
          </p:cNvSpPr>
          <p:nvPr>
            <p:ph type="body" idx="1"/>
          </p:nvPr>
        </p:nvSpPr>
        <p:spPr>
          <a:xfrm>
            <a:off x="323528" y="188641"/>
            <a:ext cx="7772400" cy="720080"/>
          </a:xfrm>
        </p:spPr>
        <p:txBody>
          <a:bodyPr/>
          <a:lstStyle/>
          <a:p>
            <a:r>
              <a:rPr lang="ru-RU" sz="2800" b="1" dirty="0" smtClean="0"/>
              <a:t>ОЗЕЛЕНЕНИЕ</a:t>
            </a:r>
            <a:endParaRPr lang="ru-RU" sz="2800" b="1" dirty="0"/>
          </a:p>
        </p:txBody>
      </p:sp>
      <p:pic>
        <p:nvPicPr>
          <p:cNvPr id="5" name="Рисунок 4" descr="1352015528_11.jpg"/>
          <p:cNvPicPr>
            <a:picLocks noChangeAspect="1"/>
          </p:cNvPicPr>
          <p:nvPr/>
        </p:nvPicPr>
        <p:blipFill>
          <a:blip r:embed="rId3" cstate="print"/>
          <a:stretch>
            <a:fillRect/>
          </a:stretch>
        </p:blipFill>
        <p:spPr>
          <a:xfrm>
            <a:off x="3419872" y="4221088"/>
            <a:ext cx="3667823" cy="2448272"/>
          </a:xfrm>
          <a:prstGeom prst="rect">
            <a:avLst/>
          </a:prstGeom>
          <a:ln>
            <a:noFill/>
          </a:ln>
          <a:effectLst>
            <a:softEdge rad="112500"/>
          </a:effectLst>
        </p:spPr>
      </p:pic>
      <p:pic>
        <p:nvPicPr>
          <p:cNvPr id="6" name="Рисунок 5" descr="gazon2.jpg"/>
          <p:cNvPicPr>
            <a:picLocks noChangeAspect="1"/>
          </p:cNvPicPr>
          <p:nvPr/>
        </p:nvPicPr>
        <p:blipFill>
          <a:blip r:embed="rId4" cstate="print"/>
          <a:stretch>
            <a:fillRect/>
          </a:stretch>
        </p:blipFill>
        <p:spPr>
          <a:xfrm>
            <a:off x="5148064" y="548680"/>
            <a:ext cx="3681080" cy="276081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395536" y="188640"/>
            <a:ext cx="7772400" cy="1500187"/>
          </a:xfrm>
        </p:spPr>
        <p:txBody>
          <a:bodyPr/>
          <a:lstStyle/>
          <a:p>
            <a:r>
              <a:rPr lang="ru-RU" sz="2800" b="1" i="1" dirty="0" smtClean="0"/>
              <a:t>Давайте менять наш город к лучшему! </a:t>
            </a:r>
            <a:endParaRPr lang="ru-RU" sz="2800" b="1" i="1" dirty="0"/>
          </a:p>
        </p:txBody>
      </p:sp>
      <p:pic>
        <p:nvPicPr>
          <p:cNvPr id="4" name="Рисунок 3" descr="Всё в наших руках.jpg"/>
          <p:cNvPicPr>
            <a:picLocks noChangeAspect="1"/>
          </p:cNvPicPr>
          <p:nvPr/>
        </p:nvPicPr>
        <p:blipFill>
          <a:blip r:embed="rId2" cstate="print"/>
          <a:stretch>
            <a:fillRect/>
          </a:stretch>
        </p:blipFill>
        <p:spPr>
          <a:xfrm>
            <a:off x="5940152" y="1916832"/>
            <a:ext cx="2678500" cy="2016223"/>
          </a:xfrm>
          <a:prstGeom prst="rect">
            <a:avLst/>
          </a:prstGeom>
          <a:ln>
            <a:noFill/>
          </a:ln>
          <a:effectLst>
            <a:softEdge rad="112500"/>
          </a:effectLst>
        </p:spPr>
      </p:pic>
      <p:pic>
        <p:nvPicPr>
          <p:cNvPr id="5" name="Рисунок 4" descr="images.jpg"/>
          <p:cNvPicPr>
            <a:picLocks noChangeAspect="1"/>
          </p:cNvPicPr>
          <p:nvPr/>
        </p:nvPicPr>
        <p:blipFill>
          <a:blip r:embed="rId3" cstate="print"/>
          <a:stretch>
            <a:fillRect/>
          </a:stretch>
        </p:blipFill>
        <p:spPr>
          <a:xfrm>
            <a:off x="755576" y="1700808"/>
            <a:ext cx="3168352" cy="3168352"/>
          </a:xfrm>
          <a:prstGeom prst="rect">
            <a:avLst/>
          </a:prstGeom>
          <a:ln>
            <a:noFill/>
          </a:ln>
          <a:effectLst>
            <a:softEdge rad="112500"/>
          </a:effectLst>
        </p:spPr>
      </p:pic>
      <p:pic>
        <p:nvPicPr>
          <p:cNvPr id="6" name="Рисунок 5" descr="80b31777ed962027eda03efd540059cf.jpg"/>
          <p:cNvPicPr>
            <a:picLocks noChangeAspect="1"/>
          </p:cNvPicPr>
          <p:nvPr/>
        </p:nvPicPr>
        <p:blipFill>
          <a:blip r:embed="rId4" cstate="print"/>
          <a:stretch>
            <a:fillRect/>
          </a:stretch>
        </p:blipFill>
        <p:spPr>
          <a:xfrm>
            <a:off x="4139952" y="4077072"/>
            <a:ext cx="3161928" cy="23714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27" name="Rectangle 5"/>
          <p:cNvSpPr>
            <a:spLocks noChangeArrowheads="1"/>
          </p:cNvSpPr>
          <p:nvPr/>
        </p:nvSpPr>
        <p:spPr bwMode="auto">
          <a:xfrm>
            <a:off x="0" y="2171700"/>
            <a:ext cx="9144000" cy="0"/>
          </a:xfrm>
          <a:prstGeom prst="rect">
            <a:avLst/>
          </a:prstGeom>
          <a:noFill/>
          <a:ln w="9525">
            <a:noFill/>
            <a:miter lim="800000"/>
            <a:headEnd/>
            <a:tailEnd/>
          </a:ln>
        </p:spPr>
        <p:txBody>
          <a:bodyPr anchor="ctr" wrap="none">
            <a:spAutoFit/>
          </a:bodyPr>
          <a:lstStyle/>
          <a:p>
            <a:endParaRPr lang="ru-RU"/>
          </a:p>
        </p:txBody>
      </p:sp>
      <p:sp>
        <p:nvSpPr>
          <p:cNvPr id="1028" name="Rectangle 7"/>
          <p:cNvSpPr>
            <a:spLocks noChangeArrowheads="1"/>
          </p:cNvSpPr>
          <p:nvPr/>
        </p:nvSpPr>
        <p:spPr bwMode="auto">
          <a:xfrm>
            <a:off x="0" y="2171700"/>
            <a:ext cx="9144000" cy="0"/>
          </a:xfrm>
          <a:prstGeom prst="rect">
            <a:avLst/>
          </a:prstGeom>
          <a:noFill/>
          <a:ln w="9525">
            <a:noFill/>
            <a:miter lim="800000"/>
            <a:headEnd/>
            <a:tailEnd/>
          </a:ln>
        </p:spPr>
        <p:txBody>
          <a:bodyPr anchor="ctr" wrap="none">
            <a:spAutoFit/>
          </a:bodyPr>
          <a:lstStyle/>
          <a:p>
            <a:endParaRPr lang="ru-RU"/>
          </a:p>
        </p:txBody>
      </p:sp>
      <p:pic>
        <p:nvPicPr>
          <p:cNvPr id="1026" name="Object 6"/>
          <p:cNvPicPr>
            <a:picLocks noChangeAspect="1"/>
          </p:cNvPicPr>
          <p:nvPr/>
        </p:nvPicPr>
        <p:blipFill>
          <a:blip r:embed="rId3"/>
          <a:srcRect/>
          <a:stretch>
            <a:fillRect/>
          </a:stretch>
        </p:blipFill>
        <p:spPr bwMode="auto">
          <a:xfrm>
            <a:off x="0" y="1556792"/>
            <a:ext cx="9144000" cy="3789362"/>
          </a:xfrm>
          <a:prstGeom prst="rect"/>
          <a:noFill/>
        </p:spPr>
      </p:pic>
    </p:spTree>
  </p:cSld>
  <p:clrMapOvr>
    <a:masterClrMapping/>
  </p:clrMapOvr>
  <p:timing>
    <p:tnLst>
      <p:par>
        <p:cTn dur="indefinite" id="1" nodeType="tmRoot" restart="never"/>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sz="2000" i="1" dirty="0" smtClean="0">
                <a:latin typeface="+mn-lt"/>
              </a:rPr>
              <a:t>Проблема утилизации и переработки мусора актуальна во всём мире. Над ней работает большое количество ученых. Постоянно разрабатываются новые технологии, внедряются новые подходы. Во многих западных странах люди сами сортируют бытовой мусор перед тем, как его выбросить.</a:t>
            </a:r>
            <a:endParaRPr lang="ru-RU" sz="2000" i="1" dirty="0">
              <a:latin typeface="+mn-lt"/>
            </a:endParaRPr>
          </a:p>
        </p:txBody>
      </p:sp>
      <p:sp>
        <p:nvSpPr>
          <p:cNvPr id="6" name="Текст 5"/>
          <p:cNvSpPr>
            <a:spLocks noGrp="1"/>
          </p:cNvSpPr>
          <p:nvPr>
            <p:ph type="body" idx="1"/>
          </p:nvPr>
        </p:nvSpPr>
        <p:spPr/>
        <p:txBody>
          <a:bodyPr/>
          <a:lstStyle/>
          <a:p>
            <a:r>
              <a:rPr lang="ru-RU" b="1" i="1" dirty="0" smtClean="0"/>
              <a:t>Мы живём в городе Советский. Мы в нём родились, растём, учимся, отдыхаем. Здесь строятся новые красивые дома и другие здания. Но часто приходится видеть, как повсюду стоят мусорные баки, наполненные отходами, а вокруг валяется ещё столько, же мусора. И во всём этом роются бродячие собаки, птицы и даже люди. Тогда, наш Советский превращается в большое мусорное поле, до которого никому нет дела. Но потом приезжают большие машины. Весь мусор грузят в них и увозят. На мой вопрос: «Куда его увозят?», взрослые отвечают: «На свалку!»</a:t>
            </a:r>
          </a:p>
          <a:p>
            <a:endParaRPr lang="ru-RU" b="1" i="1" dirty="0" smtClean="0"/>
          </a:p>
          <a:p>
            <a:endParaRPr lang="ru-RU" b="1"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24091168_1209753762_Musor00"/>
          <p:cNvPicPr>
            <a:picLocks noChangeAspect="1" noChangeArrowheads="1"/>
          </p:cNvPicPr>
          <p:nvPr/>
        </p:nvPicPr>
        <p:blipFill>
          <a:blip r:embed="rId2" cstate="print"/>
          <a:srcRect/>
          <a:stretch>
            <a:fillRect/>
          </a:stretch>
        </p:blipFill>
        <p:spPr bwMode="auto">
          <a:xfrm>
            <a:off x="179389" y="2101015"/>
            <a:ext cx="3024460" cy="3788609"/>
          </a:xfrm>
          <a:prstGeom prst="rect">
            <a:avLst/>
          </a:prstGeom>
          <a:ln>
            <a:noFill/>
          </a:ln>
          <a:effectLst>
            <a:softEdge rad="112500"/>
          </a:effectLst>
        </p:spPr>
      </p:pic>
      <p:pic>
        <p:nvPicPr>
          <p:cNvPr id="7171" name="Picture 5" descr="0_77461_ea4bb904_XL"/>
          <p:cNvPicPr>
            <a:picLocks noChangeAspect="1" noChangeArrowheads="1"/>
          </p:cNvPicPr>
          <p:nvPr/>
        </p:nvPicPr>
        <p:blipFill>
          <a:blip r:embed="rId3" cstate="print"/>
          <a:srcRect/>
          <a:stretch>
            <a:fillRect/>
          </a:stretch>
        </p:blipFill>
        <p:spPr bwMode="auto">
          <a:xfrm>
            <a:off x="3707904" y="2996952"/>
            <a:ext cx="4457700" cy="3343275"/>
          </a:xfrm>
          <a:prstGeom prst="rect">
            <a:avLst/>
          </a:prstGeom>
          <a:ln>
            <a:noFill/>
          </a:ln>
          <a:effectLst>
            <a:softEdge rad="112500"/>
          </a:effectLst>
        </p:spPr>
      </p:pic>
      <p:sp>
        <p:nvSpPr>
          <p:cNvPr id="4" name="Заголовок 3"/>
          <p:cNvSpPr>
            <a:spLocks noGrp="1"/>
          </p:cNvSpPr>
          <p:nvPr>
            <p:ph type="title"/>
          </p:nvPr>
        </p:nvSpPr>
        <p:spPr/>
        <p:txBody>
          <a:bodyPr/>
          <a:lstStyle/>
          <a:p>
            <a:r>
              <a:rPr lang="ru-RU" b="1" i="1" dirty="0" smtClean="0"/>
              <a:t>Проблема мусора в нашем городе.</a:t>
            </a:r>
            <a:endParaRPr lang="ru-RU" b="1" i="1" dirty="0"/>
          </a:p>
        </p:txBody>
      </p:sp>
      <p:sp>
        <p:nvSpPr>
          <p:cNvPr id="5" name="Содержимое 4"/>
          <p:cNvSpPr>
            <a:spLocks noGrp="1"/>
          </p:cNvSpPr>
          <p:nvPr>
            <p:ph sz="half" idx="1"/>
          </p:nvPr>
        </p:nvSpPr>
        <p:spPr/>
        <p:txBody>
          <a:bodyPr/>
          <a:lstStyle/>
          <a:p>
            <a:endParaRPr lang="ru-RU" dirty="0"/>
          </a:p>
        </p:txBody>
      </p:sp>
      <p:sp>
        <p:nvSpPr>
          <p:cNvPr id="6" name="Содержимое 5"/>
          <p:cNvSpPr>
            <a:spLocks noGrp="1"/>
          </p:cNvSpPr>
          <p:nvPr>
            <p:ph sz="half" idx="2"/>
          </p:nvPr>
        </p:nvSpPr>
        <p:spPr/>
        <p:txBody>
          <a:bodyPr/>
          <a:lstStyle/>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4"/>
          <p:cNvSpPr>
            <a:spLocks noChangeArrowheads="1"/>
          </p:cNvSpPr>
          <p:nvPr/>
        </p:nvSpPr>
        <p:spPr bwMode="auto">
          <a:xfrm>
            <a:off x="592138" y="98425"/>
            <a:ext cx="7940675" cy="822325"/>
          </a:xfrm>
          <a:prstGeom prst="rect">
            <a:avLst/>
          </a:prstGeom>
          <a:noFill/>
          <a:ln w="9525">
            <a:noFill/>
            <a:miter lim="800000"/>
            <a:headEnd/>
            <a:tailEnd/>
          </a:ln>
        </p:spPr>
        <p:txBody>
          <a:bodyPr wrap="none" anchor="ctr">
            <a:spAutoFit/>
          </a:bodyPr>
          <a:lstStyle/>
          <a:p>
            <a:pPr algn="ctr"/>
            <a:r>
              <a:rPr lang="ru-RU" sz="2400" b="1">
                <a:latin typeface="Times New Roman" pitchFamily="18" charset="0"/>
              </a:rPr>
              <a:t>Оценка жителей города Советского </a:t>
            </a:r>
          </a:p>
          <a:p>
            <a:pPr algn="ctr"/>
            <a:r>
              <a:rPr lang="ru-RU" sz="2400" b="1">
                <a:latin typeface="Times New Roman" pitchFamily="18" charset="0"/>
              </a:rPr>
              <a:t>по пятибалльной шкале, чистота на период Весна-Лето.</a:t>
            </a:r>
          </a:p>
        </p:txBody>
      </p:sp>
      <p:sp>
        <p:nvSpPr>
          <p:cNvPr id="2052" name="Rectangle 6"/>
          <p:cNvSpPr>
            <a:spLocks noChangeArrowheads="1"/>
          </p:cNvSpPr>
          <p:nvPr/>
        </p:nvSpPr>
        <p:spPr bwMode="auto">
          <a:xfrm>
            <a:off x="0" y="1824038"/>
            <a:ext cx="9144000" cy="0"/>
          </a:xfrm>
          <a:prstGeom prst="rect">
            <a:avLst/>
          </a:prstGeom>
          <a:noFill/>
          <a:ln w="9525">
            <a:noFill/>
            <a:miter lim="800000"/>
            <a:headEnd/>
            <a:tailEnd/>
          </a:ln>
        </p:spPr>
        <p:txBody>
          <a:bodyPr wrap="none" anchor="ctr">
            <a:spAutoFit/>
          </a:bodyPr>
          <a:lstStyle/>
          <a:p>
            <a:endParaRPr lang="ru-RU"/>
          </a:p>
        </p:txBody>
      </p:sp>
      <p:graphicFrame>
        <p:nvGraphicFramePr>
          <p:cNvPr id="2050" name="Диаграмма 1"/>
          <p:cNvGraphicFramePr>
            <a:graphicFrameLocks/>
          </p:cNvGraphicFramePr>
          <p:nvPr/>
        </p:nvGraphicFramePr>
        <p:xfrm>
          <a:off x="684213" y="1196975"/>
          <a:ext cx="8135937" cy="4824413"/>
        </p:xfrm>
        <a:graphic>
          <a:graphicData uri="http://schemas.openxmlformats.org/presentationml/2006/ole">
            <p:oleObj spid="_x0000_s2050" name="Диаграмма" r:id="rId3" imgW="5505165" imgH="3206774" progId="Excel.Sheet.8">
              <p:embed/>
            </p:oleObj>
          </a:graphicData>
        </a:graphic>
      </p:graphicFrame>
      <p:sp>
        <p:nvSpPr>
          <p:cNvPr id="2053" name="Rectangle 7"/>
          <p:cNvSpPr>
            <a:spLocks noChangeArrowheads="1"/>
          </p:cNvSpPr>
          <p:nvPr/>
        </p:nvSpPr>
        <p:spPr bwMode="auto">
          <a:xfrm>
            <a:off x="0" y="5033963"/>
            <a:ext cx="9144000" cy="0"/>
          </a:xfrm>
          <a:prstGeom prst="rect">
            <a:avLst/>
          </a:prstGeom>
          <a:noFill/>
          <a:ln w="9525">
            <a:noFill/>
            <a:miter lim="800000"/>
            <a:headEnd/>
            <a:tailEnd/>
          </a:ln>
        </p:spPr>
        <p:txBody>
          <a:bodyPr wrap="none" anchor="ctr">
            <a:spAutoFit/>
          </a:bodyPr>
          <a:lstStyle/>
          <a:p>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4"/>
          <p:cNvSpPr>
            <a:spLocks noChangeArrowheads="1"/>
          </p:cNvSpPr>
          <p:nvPr/>
        </p:nvSpPr>
        <p:spPr bwMode="auto">
          <a:xfrm>
            <a:off x="654050" y="169863"/>
            <a:ext cx="8093075" cy="822325"/>
          </a:xfrm>
          <a:prstGeom prst="rect">
            <a:avLst/>
          </a:prstGeom>
          <a:noFill/>
          <a:ln w="9525">
            <a:noFill/>
            <a:miter lim="800000"/>
            <a:headEnd/>
            <a:tailEnd/>
          </a:ln>
        </p:spPr>
        <p:txBody>
          <a:bodyPr wrap="none" anchor="ctr">
            <a:spAutoFit/>
          </a:bodyPr>
          <a:lstStyle/>
          <a:p>
            <a:pPr algn="ctr"/>
            <a:r>
              <a:rPr lang="ru-RU" sz="2400" b="1">
                <a:latin typeface="Times New Roman" pitchFamily="18" charset="0"/>
              </a:rPr>
              <a:t>Оценка жителей города Советского </a:t>
            </a:r>
          </a:p>
          <a:p>
            <a:pPr algn="ctr"/>
            <a:r>
              <a:rPr lang="ru-RU" sz="2400" b="1">
                <a:latin typeface="Times New Roman" pitchFamily="18" charset="0"/>
              </a:rPr>
              <a:t>по пятибалльной шкале, чистота на период Осень-Зима.</a:t>
            </a:r>
            <a:r>
              <a:rPr lang="ru-RU" sz="2400">
                <a:latin typeface="Times New Roman" pitchFamily="18" charset="0"/>
              </a:rPr>
              <a:t> </a:t>
            </a:r>
          </a:p>
        </p:txBody>
      </p:sp>
      <p:sp>
        <p:nvSpPr>
          <p:cNvPr id="3076" name="Rectangle 6"/>
          <p:cNvSpPr>
            <a:spLocks noChangeArrowheads="1"/>
          </p:cNvSpPr>
          <p:nvPr/>
        </p:nvSpPr>
        <p:spPr bwMode="auto">
          <a:xfrm>
            <a:off x="0" y="1828800"/>
            <a:ext cx="9144000" cy="0"/>
          </a:xfrm>
          <a:prstGeom prst="rect">
            <a:avLst/>
          </a:prstGeom>
          <a:noFill/>
          <a:ln w="9525">
            <a:noFill/>
            <a:miter lim="800000"/>
            <a:headEnd/>
            <a:tailEnd/>
          </a:ln>
        </p:spPr>
        <p:txBody>
          <a:bodyPr wrap="none" anchor="ctr">
            <a:spAutoFit/>
          </a:bodyPr>
          <a:lstStyle/>
          <a:p>
            <a:endParaRPr lang="ru-RU"/>
          </a:p>
        </p:txBody>
      </p:sp>
      <p:graphicFrame>
        <p:nvGraphicFramePr>
          <p:cNvPr id="3074" name="Object 5"/>
          <p:cNvGraphicFramePr>
            <a:graphicFrameLocks/>
          </p:cNvGraphicFramePr>
          <p:nvPr/>
        </p:nvGraphicFramePr>
        <p:xfrm>
          <a:off x="0" y="1828800"/>
          <a:ext cx="8893175" cy="4408488"/>
        </p:xfrm>
        <a:graphic>
          <a:graphicData uri="http://schemas.openxmlformats.org/presentationml/2006/ole">
            <p:oleObj spid="_x0000_s3074" name="Диаграмма" r:id="rId3" imgW="5486400" imgH="3200481" progId="Excel.Sheet.8">
              <p:embed/>
            </p:oleObj>
          </a:graphicData>
        </a:graphic>
      </p:graphicFrame>
      <p:sp>
        <p:nvSpPr>
          <p:cNvPr id="3077" name="Rectangle 7"/>
          <p:cNvSpPr>
            <a:spLocks noChangeArrowheads="1"/>
          </p:cNvSpPr>
          <p:nvPr/>
        </p:nvSpPr>
        <p:spPr bwMode="auto">
          <a:xfrm>
            <a:off x="0" y="5029200"/>
            <a:ext cx="9144000" cy="0"/>
          </a:xfrm>
          <a:prstGeom prst="rect">
            <a:avLst/>
          </a:prstGeom>
          <a:noFill/>
          <a:ln w="9525">
            <a:noFill/>
            <a:miter lim="800000"/>
            <a:headEnd/>
            <a:tailEnd/>
          </a:ln>
        </p:spPr>
        <p:txBody>
          <a:bodyPr wrap="none" anchor="ctr">
            <a:spAutoFit/>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IMG_9947"/>
          <p:cNvPicPr>
            <a:picLocks noChangeAspect="1" noChangeArrowheads="1"/>
          </p:cNvPicPr>
          <p:nvPr/>
        </p:nvPicPr>
        <p:blipFill>
          <a:blip r:embed="rId2" cstate="print"/>
          <a:srcRect/>
          <a:stretch>
            <a:fillRect/>
          </a:stretch>
        </p:blipFill>
        <p:spPr bwMode="auto">
          <a:xfrm>
            <a:off x="323850" y="3840574"/>
            <a:ext cx="3528070" cy="2352264"/>
          </a:xfrm>
          <a:prstGeom prst="rect">
            <a:avLst/>
          </a:prstGeom>
          <a:ln>
            <a:noFill/>
          </a:ln>
          <a:effectLst>
            <a:softEdge rad="112500"/>
          </a:effectLst>
        </p:spPr>
      </p:pic>
      <p:pic>
        <p:nvPicPr>
          <p:cNvPr id="3" name="Picture 4" descr="IMG_9951"/>
          <p:cNvPicPr>
            <a:picLocks noChangeAspect="1" noChangeArrowheads="1"/>
          </p:cNvPicPr>
          <p:nvPr/>
        </p:nvPicPr>
        <p:blipFill>
          <a:blip r:embed="rId3" cstate="print"/>
          <a:srcRect/>
          <a:stretch>
            <a:fillRect/>
          </a:stretch>
        </p:blipFill>
        <p:spPr bwMode="auto">
          <a:xfrm>
            <a:off x="4211960" y="2852936"/>
            <a:ext cx="4752964" cy="3168352"/>
          </a:xfrm>
          <a:prstGeom prst="rect">
            <a:avLst/>
          </a:prstGeom>
          <a:ln>
            <a:noFill/>
          </a:ln>
          <a:effectLst>
            <a:softEdge rad="112500"/>
          </a:effectLst>
        </p:spPr>
      </p:pic>
      <p:sp>
        <p:nvSpPr>
          <p:cNvPr id="4" name="Заголовок 3"/>
          <p:cNvSpPr>
            <a:spLocks noGrp="1"/>
          </p:cNvSpPr>
          <p:nvPr>
            <p:ph type="title"/>
          </p:nvPr>
        </p:nvSpPr>
        <p:spPr/>
        <p:txBody>
          <a:bodyPr/>
          <a:lstStyle/>
          <a:p>
            <a:r>
              <a:rPr lang="ru-RU" b="1" i="1" dirty="0" smtClean="0"/>
              <a:t>Проблема дорог в нашем городе.</a:t>
            </a:r>
            <a:endParaRPr lang="ru-RU" b="1" i="1" dirty="0"/>
          </a:p>
        </p:txBody>
      </p:sp>
      <p:sp>
        <p:nvSpPr>
          <p:cNvPr id="5" name="Содержимое 4"/>
          <p:cNvSpPr>
            <a:spLocks noGrp="1"/>
          </p:cNvSpPr>
          <p:nvPr>
            <p:ph sz="half" idx="1"/>
          </p:nvPr>
        </p:nvSpPr>
        <p:spPr/>
        <p:txBody>
          <a:bodyPr/>
          <a:lstStyle/>
          <a:p>
            <a:endParaRPr lang="ru-RU" dirty="0"/>
          </a:p>
        </p:txBody>
      </p:sp>
      <p:sp>
        <p:nvSpPr>
          <p:cNvPr id="6" name="Содержимое 5"/>
          <p:cNvSpPr>
            <a:spLocks noGrp="1"/>
          </p:cNvSpPr>
          <p:nvPr>
            <p:ph sz="half" idx="2"/>
          </p:nvPr>
        </p:nvSpPr>
        <p:spPr/>
        <p:txBody>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539552" y="0"/>
            <a:ext cx="7772400" cy="1500187"/>
          </a:xfrm>
        </p:spPr>
        <p:txBody>
          <a:bodyPr/>
          <a:lstStyle/>
          <a:p>
            <a:r>
              <a:rPr lang="ru-RU" b="1" dirty="0" smtClean="0">
                <a:cs typeface="Aharoni" pitchFamily="2" charset="-79"/>
              </a:rPr>
              <a:t>Так же проблемой  в нашем городе является движение автомобилей. Особенно возле школ. </a:t>
            </a:r>
            <a:endParaRPr lang="ru-RU" b="1" dirty="0">
              <a:cs typeface="Aharoni" pitchFamily="2" charset="-79"/>
            </a:endParaRPr>
          </a:p>
        </p:txBody>
      </p:sp>
      <p:pic>
        <p:nvPicPr>
          <p:cNvPr id="5" name="Рисунок 4" descr="31080929.jpg"/>
          <p:cNvPicPr>
            <a:picLocks noChangeAspect="1"/>
          </p:cNvPicPr>
          <p:nvPr/>
        </p:nvPicPr>
        <p:blipFill>
          <a:blip r:embed="rId2" cstate="print"/>
          <a:stretch>
            <a:fillRect/>
          </a:stretch>
        </p:blipFill>
        <p:spPr>
          <a:xfrm>
            <a:off x="251520" y="3717032"/>
            <a:ext cx="3988467" cy="2664296"/>
          </a:xfrm>
          <a:prstGeom prst="rect">
            <a:avLst/>
          </a:prstGeom>
          <a:ln>
            <a:noFill/>
          </a:ln>
          <a:effectLst>
            <a:softEdge rad="112500"/>
          </a:effectLst>
        </p:spPr>
      </p:pic>
      <p:pic>
        <p:nvPicPr>
          <p:cNvPr id="6" name="Рисунок 5" descr="Doroga1.jpg"/>
          <p:cNvPicPr>
            <a:picLocks noChangeAspect="1"/>
          </p:cNvPicPr>
          <p:nvPr/>
        </p:nvPicPr>
        <p:blipFill>
          <a:blip r:embed="rId3" cstate="print"/>
          <a:stretch>
            <a:fillRect/>
          </a:stretch>
        </p:blipFill>
        <p:spPr>
          <a:xfrm>
            <a:off x="4499992" y="1772816"/>
            <a:ext cx="4441555" cy="295232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129"/>
          <p:cNvGraphicFramePr>
            <a:graphicFrameLocks noChangeAspect="1"/>
          </p:cNvGraphicFramePr>
          <p:nvPr/>
        </p:nvGraphicFramePr>
        <p:xfrm>
          <a:off x="381000" y="2468563"/>
          <a:ext cx="8534400" cy="4389437"/>
        </p:xfrm>
        <a:graphic>
          <a:graphicData uri="http://schemas.openxmlformats.org/presentationml/2006/ole">
            <p:oleObj spid="_x0000_s4098" name="Диаграмма" r:id="rId3" imgW="4667369" imgH="2400198" progId="Excel.Sheet.8">
              <p:embed/>
            </p:oleObj>
          </a:graphicData>
        </a:graphic>
      </p:graphicFrame>
      <p:sp>
        <p:nvSpPr>
          <p:cNvPr id="4099" name="Прямоугольник 2"/>
          <p:cNvSpPr>
            <a:spLocks noChangeArrowheads="1"/>
          </p:cNvSpPr>
          <p:nvPr/>
        </p:nvSpPr>
        <p:spPr bwMode="auto">
          <a:xfrm>
            <a:off x="323850" y="0"/>
            <a:ext cx="8208963" cy="2586038"/>
          </a:xfrm>
          <a:prstGeom prst="rect">
            <a:avLst/>
          </a:prstGeom>
          <a:noFill/>
          <a:ln w="9525">
            <a:noFill/>
            <a:miter lim="800000"/>
            <a:headEnd/>
            <a:tailEnd/>
          </a:ln>
        </p:spPr>
        <p:txBody>
          <a:bodyPr>
            <a:spAutoFit/>
          </a:bodyPr>
          <a:lstStyle/>
          <a:p>
            <a:r>
              <a:rPr lang="ru-RU" b="1"/>
              <a:t>Наша школа и школа №4 находятся на улицах где большое движение машин, </a:t>
            </a:r>
          </a:p>
          <a:p>
            <a:r>
              <a:rPr lang="ru-RU" b="1"/>
              <a:t>и издаётся шум:  грузовые машины 80 дБ</a:t>
            </a:r>
          </a:p>
          <a:p>
            <a:r>
              <a:rPr lang="ru-RU" b="1"/>
              <a:t>                               легковые машины 60 дБ</a:t>
            </a:r>
          </a:p>
          <a:p>
            <a:r>
              <a:rPr lang="ru-RU" b="1"/>
              <a:t>                               сигнал машины 100 дБ     </a:t>
            </a:r>
          </a:p>
          <a:p>
            <a:r>
              <a:rPr lang="ru-RU" b="1"/>
              <a:t>у школы №2 движение запрещено, но и там 13 машин за день было зафиксировано.</a:t>
            </a:r>
          </a:p>
          <a:p>
            <a:r>
              <a:rPr lang="ru-RU" b="1"/>
              <a:t>Мы подсчитали проходимость машин в часы пик, вот такие результаты у нас получились:</a:t>
            </a:r>
            <a:r>
              <a:rPr lang="ru-RU"/>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112</TotalTime>
  <Words>322</Words>
  <Application>Microsoft Office PowerPoint</Application>
  <PresentationFormat>Экран (4:3)</PresentationFormat>
  <Paragraphs>24</Paragraphs>
  <Slides>19</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19</vt:i4>
      </vt:variant>
    </vt:vector>
  </HeadingPairs>
  <TitlesOfParts>
    <vt:vector size="21" baseType="lpstr">
      <vt:lpstr>Оформление по умолчанию</vt:lpstr>
      <vt:lpstr>Диаграмма</vt:lpstr>
      <vt:lpstr>Антропогенный ландшафт –  среда обитания человека</vt:lpstr>
      <vt:lpstr>Слайд 2</vt:lpstr>
      <vt:lpstr>Проблема утилизации и переработки мусора актуальна во всём мире. Над ней работает большое количество ученых. Постоянно разрабатываются новые технологии, внедряются новые подходы. Во многих западных странах люди сами сортируют бытовой мусор перед тем, как его выбросить.</vt:lpstr>
      <vt:lpstr>Проблема мусора в нашем городе.</vt:lpstr>
      <vt:lpstr>Слайд 5</vt:lpstr>
      <vt:lpstr>Слайд 6</vt:lpstr>
      <vt:lpstr>Проблема дорог в нашем городе.</vt:lpstr>
      <vt:lpstr>Слайд 8</vt:lpstr>
      <vt:lpstr>Слайд 9</vt:lpstr>
      <vt:lpstr>Слайд 10</vt:lpstr>
      <vt:lpstr>Слайд 11</vt:lpstr>
      <vt:lpstr>Слайд 12</vt:lpstr>
      <vt:lpstr>Слайд 13</vt:lpstr>
      <vt:lpstr>Слайд 14</vt:lpstr>
      <vt:lpstr>Слайд 15</vt:lpstr>
      <vt:lpstr>Слайд 16</vt:lpstr>
      <vt:lpstr>Единый тротуар.</vt:lpstr>
      <vt:lpstr>Слайд 18</vt:lpstr>
      <vt:lpstr>Слайд 19</vt:lpstr>
    </vt:vector>
  </TitlesOfParts>
  <Company>Дом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Антропогенный ландшафт – среда обитания человека</dc:title>
  <dc:creator>User</dc:creator>
  <cp:lastModifiedBy>Дмитрий Каленюк</cp:lastModifiedBy>
  <cp:revision>11</cp:revision>
  <dcterms:created xsi:type="dcterms:W3CDTF">2012-05-21T16:37:18Z</dcterms:created>
  <dcterms:modified xsi:type="dcterms:W3CDTF">2013-04-17T12:26:20Z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980754</vt:lpwstr>
  </property>
  <property fmtid="{D5CDD505-2E9C-101B-9397-08002B2CF9AE}" name="NXPowerLiteSettings" pid="3">
    <vt:lpwstr>F7000400038000</vt:lpwstr>
  </property>
  <property fmtid="{D5CDD505-2E9C-101B-9397-08002B2CF9AE}" name="NXPowerLiteVersion" pid="4">
    <vt:lpwstr>D7.1.1</vt:lpwstr>
  </property>
</Properties>
</file>