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8" r:id="rId10"/>
    <p:sldId id="265" r:id="rId11"/>
    <p:sldId id="266" r:id="rId12"/>
    <p:sldId id="267"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200" y="-8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C9209ADA-C722-41E9-BA56-1029CF7E723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209ADA-C722-41E9-BA56-1029CF7E723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209ADA-C722-41E9-BA56-1029CF7E723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C9209ADA-C722-41E9-BA56-1029CF7E723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C9209ADA-C722-41E9-BA56-1029CF7E723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9209ADA-C722-41E9-BA56-1029CF7E723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C9209ADA-C722-41E9-BA56-1029CF7E723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209ADA-C722-41E9-BA56-1029CF7E723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209ADA-C722-41E9-BA56-1029CF7E723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209ADA-C722-41E9-BA56-1029CF7E723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48A72726-3509-44B3-B454-A05DCD8B7875}" type="datetimeFigureOut">
              <a:rPr lang="ru-RU" smtClean="0"/>
              <a:pPr/>
              <a:t>01.12.2016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9209ADA-C722-41E9-BA56-1029CF7E723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8A72726-3509-44B3-B454-A05DCD8B7875}" type="datetimeFigureOut">
              <a:rPr lang="ru-RU" smtClean="0"/>
              <a:pPr/>
              <a:t>01.12.2016</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9209ADA-C722-41E9-BA56-1029CF7E723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928802"/>
            <a:ext cx="7686700" cy="3000396"/>
          </a:xfrm>
        </p:spPr>
        <p:txBody>
          <a:bodyPr>
            <a:noAutofit/>
          </a:bodyPr>
          <a:lstStyle/>
          <a:p>
            <a:r>
              <a:rPr lang="en-US" sz="7200" dirty="0" smtClean="0">
                <a:solidFill>
                  <a:srgbClr val="FF0000"/>
                </a:solidFill>
              </a:rPr>
              <a:t>Geographical features of CANADA</a:t>
            </a:r>
            <a:r>
              <a:rPr lang="ru-RU" sz="7200" dirty="0" smtClean="0">
                <a:solidFill>
                  <a:srgbClr val="FF0000"/>
                </a:solidFill>
              </a:rPr>
              <a:t/>
            </a:r>
            <a:br>
              <a:rPr lang="ru-RU" sz="7200" dirty="0" smtClean="0">
                <a:solidFill>
                  <a:srgbClr val="FF0000"/>
                </a:solidFill>
              </a:rPr>
            </a:br>
            <a:endParaRPr lang="ru-RU" sz="7200"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097" name="Picture 1" descr="C:\Users\111\Desktop\prirodnue_dostoprimechateljnosti_kanadu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0" y="500042"/>
            <a:ext cx="8929718" cy="5909310"/>
          </a:xfrm>
          <a:prstGeom prst="rect">
            <a:avLst/>
          </a:prstGeom>
        </p:spPr>
        <p:txBody>
          <a:bodyPr wrap="square">
            <a:spAutoFit/>
          </a:bodyPr>
          <a:lstStyle/>
          <a:p>
            <a:endParaRPr lang="en-US" sz="5400" dirty="0" smtClean="0"/>
          </a:p>
          <a:p>
            <a:endParaRPr lang="en-US" sz="5400" dirty="0" smtClean="0"/>
          </a:p>
          <a:p>
            <a:endParaRPr lang="en-US" sz="5400" dirty="0" smtClean="0"/>
          </a:p>
          <a:p>
            <a:endParaRPr lang="en-US" sz="5400" dirty="0" smtClean="0"/>
          </a:p>
          <a:p>
            <a:r>
              <a:rPr lang="en-US" sz="5400" dirty="0" smtClean="0"/>
              <a:t>Natural attractions.</a:t>
            </a:r>
          </a:p>
          <a:p>
            <a:r>
              <a:rPr lang="en-US" sz="5400" dirty="0" smtClean="0"/>
              <a:t> Niagara falls , the White desert , the Iguassu Falls.</a:t>
            </a:r>
            <a:endParaRPr lang="ru-RU" sz="5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3" name="Picture 1" descr="C:\Users\111\Desktop\922920.jpg"/>
          <p:cNvPicPr>
            <a:picLocks noChangeAspect="1" noChangeArrowheads="1"/>
          </p:cNvPicPr>
          <p:nvPr/>
        </p:nvPicPr>
        <p:blipFill>
          <a:blip r:embed="rId2" cstate="print"/>
          <a:srcRect/>
          <a:stretch>
            <a:fillRect/>
          </a:stretch>
        </p:blipFill>
        <p:spPr bwMode="auto">
          <a:xfrm>
            <a:off x="1" y="1"/>
            <a:ext cx="9144000" cy="6858000"/>
          </a:xfrm>
          <a:prstGeom prst="rect">
            <a:avLst/>
          </a:prstGeom>
          <a:noFill/>
        </p:spPr>
      </p:pic>
      <p:sp>
        <p:nvSpPr>
          <p:cNvPr id="5" name="Прямоугольник 4"/>
          <p:cNvSpPr/>
          <p:nvPr/>
        </p:nvSpPr>
        <p:spPr>
          <a:xfrm>
            <a:off x="0" y="-214338"/>
            <a:ext cx="9144000" cy="1938992"/>
          </a:xfrm>
          <a:prstGeom prst="rect">
            <a:avLst/>
          </a:prstGeom>
        </p:spPr>
        <p:txBody>
          <a:bodyPr wrap="square">
            <a:spAutoFit/>
          </a:bodyPr>
          <a:lstStyle/>
          <a:p>
            <a:pPr algn="just"/>
            <a:r>
              <a:rPr lang="en-US" sz="2000" dirty="0" smtClean="0"/>
              <a:t>On the territory there are significant deposits of ore minerals; which are concentrated within the Canadian shield and the mountains of the Cordillera. Especially large reserves of iron ore, various ores of nonferrous metals (especially Nickel, ores, copper, titanium and other nonferrous metals).</a:t>
            </a:r>
          </a:p>
          <a:p>
            <a:pPr algn="just"/>
            <a:endParaRPr lang="en-US" sz="2000" dirty="0" smtClean="0"/>
          </a:p>
          <a:p>
            <a:pPr algn="just"/>
            <a:endParaRPr lang="ru-RU"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txBody>
          <a:bodyPr/>
          <a:lstStyle/>
          <a:p>
            <a:endParaRPr lang="ru-RU" dirty="0"/>
          </a:p>
        </p:txBody>
      </p:sp>
      <p:pic>
        <p:nvPicPr>
          <p:cNvPr id="2049" name="Picture 1" descr="C:\Users\111\Desktop\xfOfVIu6gjQ.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0" y="2780928"/>
            <a:ext cx="9144000" cy="3046988"/>
          </a:xfrm>
          <a:prstGeom prst="rect">
            <a:avLst/>
          </a:prstGeom>
        </p:spPr>
        <p:txBody>
          <a:bodyPr wrap="square">
            <a:spAutoFit/>
          </a:bodyPr>
          <a:lstStyle/>
          <a:p>
            <a:r>
              <a:rPr lang="en-US" sz="2400" dirty="0" smtClean="0">
                <a:solidFill>
                  <a:schemeClr val="bg2">
                    <a:lumMod val="75000"/>
                  </a:schemeClr>
                </a:solidFill>
              </a:rPr>
              <a:t>National holidays of Canada</a:t>
            </a:r>
          </a:p>
          <a:p>
            <a:r>
              <a:rPr lang="en-US" sz="2400" dirty="0" smtClean="0">
                <a:solidFill>
                  <a:schemeClr val="bg2">
                    <a:lumMod val="75000"/>
                  </a:schemeClr>
                </a:solidFill>
              </a:rPr>
              <a:t>1 and 2 January: New year.</a:t>
            </a:r>
          </a:p>
          <a:p>
            <a:r>
              <a:rPr lang="en-US" sz="2400" dirty="0" smtClean="0">
                <a:solidFill>
                  <a:schemeClr val="bg2">
                    <a:lumMod val="75000"/>
                  </a:schemeClr>
                </a:solidFill>
              </a:rPr>
              <a:t>April 14: Holy Monday.</a:t>
            </a:r>
          </a:p>
          <a:p>
            <a:r>
              <a:rPr lang="en-US" sz="2400" dirty="0" smtClean="0">
                <a:solidFill>
                  <a:schemeClr val="bg2">
                    <a:lumMod val="75000"/>
                  </a:schemeClr>
                </a:solidFill>
              </a:rPr>
              <a:t>On 16 and 17 April: Easter and Easter Monday.</a:t>
            </a:r>
          </a:p>
          <a:p>
            <a:r>
              <a:rPr lang="en-US" sz="2400" dirty="0" smtClean="0">
                <a:solidFill>
                  <a:schemeClr val="bg2">
                    <a:lumMod val="75000"/>
                  </a:schemeClr>
                </a:solidFill>
              </a:rPr>
              <a:t>Last Sunday of May: feast of the Queen Victoria ("Feast dollar"). July 1: Canada Day. Holiday for all: concerts, performances, entertainment, fireworks.</a:t>
            </a:r>
          </a:p>
          <a:p>
            <a:r>
              <a:rPr lang="en-US" sz="2400" dirty="0" smtClean="0">
                <a:solidFill>
                  <a:schemeClr val="bg2">
                    <a:lumMod val="75000"/>
                  </a:schemeClr>
                </a:solidFill>
              </a:rPr>
              <a:t>The days of Canadian culture. </a:t>
            </a:r>
            <a:endParaRPr lang="ru-RU" sz="2400" dirty="0">
              <a:solidFill>
                <a:schemeClr val="bg2">
                  <a:lumMod val="7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en-US" dirty="0" smtClean="0"/>
              <a:t>Prepared by </a:t>
            </a:r>
            <a:r>
              <a:rPr lang="ru-RU" dirty="0" smtClean="0"/>
              <a:t> </a:t>
            </a:r>
            <a:r>
              <a:rPr lang="en-US" dirty="0" err="1" smtClean="0"/>
              <a:t>Bogdanov</a:t>
            </a:r>
            <a:r>
              <a:rPr lang="en-US" smtClean="0"/>
              <a:t> A.</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8" name="Picture 4" descr="https://im0-tub-ru.yandex.net/i?id=d0b48f3602db6eb83192b9715837d0f0&amp;n=33&amp;h=215&amp;w=382"/>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en-US" dirty="0" smtClean="0"/>
              <a:t> </a:t>
            </a:r>
            <a:r>
              <a:rPr lang="en-US" dirty="0" smtClean="0">
                <a:solidFill>
                  <a:srgbClr val="FF0000"/>
                </a:solidFill>
              </a:rPr>
              <a:t>Geographical position </a:t>
            </a:r>
            <a:r>
              <a:rPr lang="en-US" dirty="0" smtClean="0"/>
              <a:t>  </a:t>
            </a:r>
          </a:p>
          <a:p>
            <a:r>
              <a:rPr lang="en-US" dirty="0" smtClean="0"/>
              <a:t>Canada is the second largest country in the world. Canada is situated in North America.   Canada is a federation of 10 provinces and 2 territories.</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10241" name="Picture 1" descr="C:\Users\111\Desktop\s2s4101.pn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9218" name="Picture 2" descr="http://moldova2canada.ru/wp-content/uploads/2014/07/montreal-skyline-fro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0" y="285728"/>
            <a:ext cx="8786842" cy="707886"/>
          </a:xfrm>
          <a:prstGeom prst="rect">
            <a:avLst/>
          </a:prstGeom>
        </p:spPr>
        <p:txBody>
          <a:bodyPr wrap="square">
            <a:spAutoFit/>
          </a:bodyPr>
          <a:lstStyle/>
          <a:p>
            <a:r>
              <a:rPr lang="en-US" sz="2000" dirty="0" smtClean="0">
                <a:solidFill>
                  <a:srgbClr val="FFFF00"/>
                </a:solidFill>
              </a:rPr>
              <a:t>The population of Canada is  28 million  people.   About 57% people speak English and  32% speak  French.</a:t>
            </a:r>
            <a:endParaRPr lang="ru-RU"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8193" name="Picture 1" descr="C:\Users\111\Desktop\Canada1.jpg"/>
          <p:cNvPicPr>
            <a:picLocks noChangeAspect="1" noChangeArrowheads="1"/>
          </p:cNvPicPr>
          <p:nvPr/>
        </p:nvPicPr>
        <p:blipFill>
          <a:blip r:embed="rId2" cstate="print"/>
          <a:srcRect/>
          <a:stretch>
            <a:fillRect/>
          </a:stretch>
        </p:blipFill>
        <p:spPr bwMode="auto">
          <a:xfrm>
            <a:off x="-1143040" y="-571528"/>
            <a:ext cx="10287039" cy="7429528"/>
          </a:xfrm>
          <a:prstGeom prst="rect">
            <a:avLst/>
          </a:prstGeom>
          <a:noFill/>
        </p:spPr>
      </p:pic>
      <p:sp>
        <p:nvSpPr>
          <p:cNvPr id="5" name="Прямоугольник 4"/>
          <p:cNvSpPr/>
          <p:nvPr/>
        </p:nvSpPr>
        <p:spPr>
          <a:xfrm>
            <a:off x="-1071602" y="-357213"/>
            <a:ext cx="10215602" cy="6370975"/>
          </a:xfrm>
          <a:prstGeom prst="rect">
            <a:avLst/>
          </a:prstGeom>
        </p:spPr>
        <p:txBody>
          <a:bodyPr wrap="square">
            <a:spAutoFit/>
          </a:bodyPr>
          <a:lstStyle/>
          <a:p>
            <a:r>
              <a:rPr lang="en-US" dirty="0" smtClean="0"/>
              <a:t> </a:t>
            </a:r>
            <a:r>
              <a:rPr lang="en-US" sz="2400" dirty="0" smtClean="0">
                <a:solidFill>
                  <a:schemeClr val="bg1"/>
                </a:solidFill>
              </a:rPr>
              <a:t>The Climate Of Canada</a:t>
            </a:r>
          </a:p>
          <a:p>
            <a:endParaRPr lang="en-US" sz="2400" dirty="0" smtClean="0">
              <a:solidFill>
                <a:schemeClr val="bg1"/>
              </a:solidFill>
            </a:endParaRPr>
          </a:p>
          <a:p>
            <a:r>
              <a:rPr lang="en-US" sz="2400" dirty="0" smtClean="0">
                <a:solidFill>
                  <a:schemeClr val="bg1"/>
                </a:solidFill>
              </a:rPr>
              <a:t> The climate of Canada is extremely diverse. Mountain ranges of the Cordillera limit the influx of Pacific air masses, but cold Arctic air penetrates freely in the southern parts of the country. On the West coast the climate is softened under the influence of the warm North Pacific current. In the Rocky mountains thee is a typical mountain climate. The most abundant precipitation falls in the West of Canada – often in excess of 2500 mm per year. The center and East of the country receive much less atmospheric moisture – not more than 500 mm per year. In the Central part, where rainfall is scarce and evaporates quickly, stretches of grassy Prairie. In the cold polar zone where the average temperature does not exceed 10C, dominated by boggy tundra. The climate of Eastern Canada is lukewarm. The average annual rainfall exceeds 1000 mm when a uniform distribution across all months of the year. The average July temperature is around 20C. Winter cold for three months the temperature stays below 0C.</a:t>
            </a:r>
            <a:endParaRPr lang="ru-RU" sz="24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7169" name="Picture 1" descr="C:\Users\111\Desktop\20141003115520000000_292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500034" y="214290"/>
            <a:ext cx="7929618" cy="3908762"/>
          </a:xfrm>
          <a:prstGeom prst="rect">
            <a:avLst/>
          </a:prstGeom>
        </p:spPr>
        <p:txBody>
          <a:bodyPr wrap="square">
            <a:spAutoFit/>
          </a:bodyPr>
          <a:lstStyle/>
          <a:p>
            <a:r>
              <a:rPr lang="en-US" sz="3200" dirty="0" smtClean="0"/>
              <a:t>Oceans rivers and lakes of Canada.</a:t>
            </a:r>
          </a:p>
          <a:p>
            <a:endParaRPr lang="en-US" sz="2000" dirty="0" smtClean="0">
              <a:solidFill>
                <a:schemeClr val="bg1"/>
              </a:solidFill>
            </a:endParaRPr>
          </a:p>
          <a:p>
            <a:r>
              <a:rPr lang="en-US" sz="2000" dirty="0" smtClean="0">
                <a:solidFill>
                  <a:schemeClr val="bg1"/>
                </a:solidFill>
              </a:rPr>
              <a:t>. </a:t>
            </a:r>
            <a:r>
              <a:rPr lang="en-US" sz="2000" dirty="0" smtClean="0"/>
              <a:t>The area of the largest Great Slave lake is 31.1 sq km .</a:t>
            </a:r>
          </a:p>
          <a:p>
            <a:r>
              <a:rPr lang="en-US" sz="2000" dirty="0" smtClean="0"/>
              <a:t> The longest river is the Mackenzie (under this name it flows out of Great Bear lake to the Arctic ocean) </a:t>
            </a:r>
          </a:p>
          <a:p>
            <a:endParaRPr lang="en-US" sz="2000" dirty="0" smtClean="0">
              <a:solidFill>
                <a:schemeClr val="bg1"/>
              </a:solidFill>
            </a:endParaRPr>
          </a:p>
          <a:p>
            <a:endParaRPr lang="en-US" sz="2000" dirty="0" smtClean="0">
              <a:solidFill>
                <a:schemeClr val="bg1"/>
              </a:solidFill>
            </a:endParaRPr>
          </a:p>
          <a:p>
            <a:r>
              <a:rPr lang="en-US" sz="3600" dirty="0" smtClean="0"/>
              <a:t> Rocky mountains.</a:t>
            </a:r>
          </a:p>
          <a:p>
            <a:endParaRPr lang="en-US" sz="2000" dirty="0" smtClean="0">
              <a:solidFill>
                <a:schemeClr val="bg1"/>
              </a:solidFill>
            </a:endParaRPr>
          </a:p>
          <a:p>
            <a:endParaRPr lang="en-US" sz="2000" dirty="0" smtClean="0">
              <a:solidFill>
                <a:schemeClr val="bg1"/>
              </a:solidFill>
            </a:endParaRPr>
          </a:p>
          <a:p>
            <a:endParaRPr lang="en-US" sz="2000" dirty="0" smtClean="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71480"/>
            <a:ext cx="8229600" cy="4709160"/>
          </a:xfrm>
        </p:spPr>
        <p:txBody>
          <a:bodyPr>
            <a:normAutofit fontScale="92500" lnSpcReduction="20000"/>
          </a:bodyPr>
          <a:lstStyle/>
          <a:p>
            <a:r>
              <a:rPr lang="en-US" dirty="0" smtClean="0"/>
              <a:t>The flora of Canada</a:t>
            </a:r>
          </a:p>
          <a:p>
            <a:endParaRPr lang="en-US" dirty="0" smtClean="0"/>
          </a:p>
          <a:p>
            <a:r>
              <a:rPr lang="en-US" dirty="0" smtClean="0"/>
              <a:t>The largest natural area of flora of the Canadian taiga and tundra is The Northern part .</a:t>
            </a:r>
          </a:p>
          <a:p>
            <a:endParaRPr lang="en-US" dirty="0" smtClean="0"/>
          </a:p>
          <a:p>
            <a:r>
              <a:rPr lang="en-US" dirty="0" smtClean="0"/>
              <a:t>In the South taiga stretches with rocks. On the coasts of oceans grow coniferous forests. The Eastern part of the country is famous for the broadleaf forests. In Western Canada stretch of the steppe zone - Prairie.</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523566"/>
          </a:xfrm>
        </p:spPr>
        <p:txBody>
          <a:bodyPr>
            <a:normAutofit/>
          </a:bodyPr>
          <a:lstStyle/>
          <a:p>
            <a:r>
              <a:rPr lang="en-US" dirty="0" smtClean="0"/>
              <a:t>Fauna of Canada is very rich and diverse. In the wild woods, you can meet  wolves, foxes, lynxes and coyotes, antelope, the species of deer. </a:t>
            </a:r>
          </a:p>
          <a:p>
            <a:r>
              <a:rPr lang="en-US" dirty="0" smtClean="0"/>
              <a:t>In Northern and Western parts of the country inhabited by bison, elk, caribou, and musk oxen, sheep, and  wild cats. The latter are considered unique animals of the country.</a:t>
            </a: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112</TotalTime>
  <Words>567</Words>
  <Application>Microsoft Office PowerPoint</Application>
  <PresentationFormat>Экран (4:3)</PresentationFormat>
  <Paragraphs>36</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Трек</vt:lpstr>
      <vt:lpstr>Geographical features of CANADA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CANADA</dc:title>
  <dc:creator>111</dc:creator>
  <cp:lastModifiedBy>User</cp:lastModifiedBy>
  <cp:revision>14</cp:revision>
  <dcterms:created xsi:type="dcterms:W3CDTF">2016-11-10T16:23:22Z</dcterms:created>
  <dcterms:modified xsi:type="dcterms:W3CDTF">2016-12-01T10:13:47Z</dcterms:modified>
</cp:coreProperties>
</file>