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Методы изучения семьи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Дерезина</a:t>
            </a:r>
            <a:r>
              <a:rPr lang="ru-RU" dirty="0" smtClean="0"/>
              <a:t> Е.М</a:t>
            </a:r>
            <a:r>
              <a:rPr lang="ru-RU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/>
              <a:t>3.Наблюдение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Педагог часто использует </a:t>
            </a:r>
            <a:r>
              <a:rPr lang="ru-RU" i="1" dirty="0" smtClean="0"/>
              <a:t>наблюдение </a:t>
            </a:r>
            <a:r>
              <a:rPr lang="ru-RU" dirty="0" smtClean="0"/>
              <a:t>как метод изучения семьи. Наблюдательный педагог подмечает многие особенности взаимоотношений взрослого и ребенка, по которым можно судить о степени их эмоциональной близости, особенностях коммуникаций. Педагог может создавать специальные ситуации для наблюдения, в которых взрослые и дети раскрываются полнее, например, при участии семьи в подготовке и проведении праздников, развлечении, организации совместного досуга.</a:t>
            </a:r>
          </a:p>
          <a:p>
            <a:r>
              <a:rPr lang="ru-RU" dirty="0" smtClean="0"/>
              <a:t>Для изучения родительских позиций педагог может предложить родителям написать </a:t>
            </a:r>
            <a:r>
              <a:rPr lang="ru-RU" i="1" dirty="0" smtClean="0"/>
              <a:t>сочинение на тему «Мой ребенок».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4.Психотерапевтические приёмы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Могут использоваться</a:t>
            </a:r>
          </a:p>
          <a:p>
            <a:pPr>
              <a:buNone/>
            </a:pPr>
            <a:r>
              <a:rPr lang="ru-RU" i="1" dirty="0" smtClean="0"/>
              <a:t>психотерапевтические приемы, </a:t>
            </a:r>
            <a:r>
              <a:rPr lang="ru-RU" dirty="0" smtClean="0"/>
              <a:t>когда</a:t>
            </a:r>
          </a:p>
          <a:p>
            <a:pPr>
              <a:buNone/>
            </a:pPr>
            <a:r>
              <a:rPr lang="ru-RU" dirty="0" smtClean="0"/>
              <a:t>педагог показывает родителям </a:t>
            </a:r>
          </a:p>
          <a:p>
            <a:pPr>
              <a:buNone/>
            </a:pPr>
            <a:r>
              <a:rPr lang="ru-RU" dirty="0" smtClean="0"/>
              <a:t>способы организации</a:t>
            </a:r>
          </a:p>
          <a:p>
            <a:pPr>
              <a:buNone/>
            </a:pPr>
            <a:r>
              <a:rPr lang="ru-RU" dirty="0" smtClean="0"/>
              <a:t>эмоционального взаимодействия</a:t>
            </a:r>
          </a:p>
          <a:p>
            <a:pPr>
              <a:buNone/>
            </a:pPr>
            <a:r>
              <a:rPr lang="ru-RU" dirty="0" smtClean="0"/>
              <a:t>с ребенком посредством</a:t>
            </a:r>
          </a:p>
          <a:p>
            <a:pPr>
              <a:buNone/>
            </a:pPr>
            <a:r>
              <a:rPr lang="ru-RU" dirty="0" err="1" smtClean="0"/>
              <a:t>арттерапии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581892_726973756e6f6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2500306"/>
            <a:ext cx="3428992" cy="435769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Методы </a:t>
            </a:r>
            <a:r>
              <a:rPr lang="ru-RU" dirty="0" err="1" smtClean="0"/>
              <a:t>психокоррекции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последнее время нередко применяются </a:t>
            </a:r>
            <a:r>
              <a:rPr lang="ru-RU" i="1" dirty="0" smtClean="0"/>
              <a:t>методы </a:t>
            </a:r>
            <a:r>
              <a:rPr lang="ru-RU" i="1" dirty="0" err="1" smtClean="0"/>
              <a:t>психокоррекции</a:t>
            </a:r>
            <a:r>
              <a:rPr lang="ru-RU" i="1" dirty="0" smtClean="0"/>
              <a:t>, </a:t>
            </a:r>
            <a:r>
              <a:rPr lang="ru-RU" dirty="0" smtClean="0"/>
              <a:t>такие как психологический тренинг, в котором участвуют члены нескольких семей, имеющих сходные проблемы.</a:t>
            </a:r>
            <a:endParaRPr lang="ru-RU" dirty="0"/>
          </a:p>
        </p:txBody>
      </p:sp>
      <p:pic>
        <p:nvPicPr>
          <p:cNvPr id="4" name="Рисунок 3" descr="Trening_VG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3643314"/>
            <a:ext cx="4071966" cy="304040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571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Сбор информации 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215370" cy="6072230"/>
          </a:xfrm>
        </p:spPr>
        <p:txBody>
          <a:bodyPr>
            <a:noAutofit/>
          </a:bodyPr>
          <a:lstStyle/>
          <a:p>
            <a:r>
              <a:rPr lang="ru-RU" sz="1800" dirty="0" smtClean="0"/>
              <a:t>♦  </a:t>
            </a:r>
            <a:r>
              <a:rPr lang="ru-RU" sz="1800" i="1" dirty="0" smtClean="0"/>
              <a:t>составе семьи, профессии;</a:t>
            </a:r>
            <a:endParaRPr lang="ru-RU" sz="1800" dirty="0" smtClean="0"/>
          </a:p>
          <a:p>
            <a:r>
              <a:rPr lang="ru-RU" sz="1800" dirty="0" smtClean="0"/>
              <a:t>♦ </a:t>
            </a:r>
            <a:r>
              <a:rPr lang="ru-RU" sz="1800" i="1" dirty="0" smtClean="0"/>
              <a:t>образовательном уровне </a:t>
            </a:r>
            <a:r>
              <a:rPr lang="ru-RU" sz="1800" dirty="0" smtClean="0"/>
              <a:t>родителей, других взрослых членов семьи, принимающих участие в воспитании ребенка; </a:t>
            </a:r>
          </a:p>
          <a:p>
            <a:r>
              <a:rPr lang="ru-RU" sz="1800" dirty="0" smtClean="0"/>
              <a:t>♦ общей </a:t>
            </a:r>
            <a:r>
              <a:rPr lang="ru-RU" sz="1800" i="1" dirty="0" smtClean="0"/>
              <a:t>семейной атмосфере;      </a:t>
            </a:r>
            <a:endParaRPr lang="ru-RU" sz="1800" dirty="0" smtClean="0"/>
          </a:p>
          <a:p>
            <a:r>
              <a:rPr lang="ru-RU" sz="1800" dirty="0" smtClean="0"/>
              <a:t>♦ семейных </a:t>
            </a:r>
            <a:r>
              <a:rPr lang="ru-RU" sz="1800" i="1" dirty="0" smtClean="0"/>
              <a:t>взаимоотношениях;</a:t>
            </a:r>
            <a:endParaRPr lang="ru-RU" sz="1800" dirty="0" smtClean="0"/>
          </a:p>
          <a:p>
            <a:r>
              <a:rPr lang="ru-RU" sz="1800" dirty="0" smtClean="0"/>
              <a:t>♦ </a:t>
            </a:r>
            <a:r>
              <a:rPr lang="ru-RU" sz="1800" i="1" dirty="0" smtClean="0"/>
              <a:t>эмоциональной близости </a:t>
            </a:r>
            <a:r>
              <a:rPr lang="ru-RU" sz="1800" dirty="0" smtClean="0"/>
              <a:t>или, наоборот, автономности каждого члена в семье;</a:t>
            </a:r>
          </a:p>
          <a:p>
            <a:r>
              <a:rPr lang="ru-RU" sz="1800" dirty="0" smtClean="0"/>
              <a:t>♦  хаотичном противоречивом </a:t>
            </a:r>
            <a:r>
              <a:rPr lang="ru-RU" sz="1800" i="1" dirty="0" smtClean="0"/>
              <a:t>характере взаимоотношений;</a:t>
            </a:r>
            <a:endParaRPr lang="ru-RU" sz="1800" dirty="0" smtClean="0"/>
          </a:p>
          <a:p>
            <a:r>
              <a:rPr lang="ru-RU" sz="1800" dirty="0" smtClean="0"/>
              <a:t>♦  </a:t>
            </a:r>
            <a:r>
              <a:rPr lang="ru-RU" sz="1800" i="1" dirty="0" smtClean="0"/>
              <a:t>приоритетах воспитания </a:t>
            </a:r>
            <a:r>
              <a:rPr lang="ru-RU" sz="1800" dirty="0" smtClean="0"/>
              <a:t>детей: здоровье, развитие нравственных качеств, способностей, дарований;</a:t>
            </a:r>
          </a:p>
          <a:p>
            <a:r>
              <a:rPr lang="ru-RU" sz="1800" dirty="0" smtClean="0"/>
              <a:t>♦  </a:t>
            </a:r>
            <a:r>
              <a:rPr lang="ru-RU" sz="1800" i="1" dirty="0" smtClean="0"/>
              <a:t>культурном уровне </a:t>
            </a:r>
            <a:r>
              <a:rPr lang="ru-RU" sz="1800" dirty="0" smtClean="0"/>
              <a:t>родителей;</a:t>
            </a:r>
          </a:p>
          <a:p>
            <a:r>
              <a:rPr lang="ru-RU" sz="1800" dirty="0" smtClean="0"/>
              <a:t>♦ </a:t>
            </a:r>
            <a:r>
              <a:rPr lang="ru-RU" sz="1800" i="1" dirty="0" smtClean="0"/>
              <a:t>уровне психолого-педагогических знаний, </a:t>
            </a:r>
            <a:r>
              <a:rPr lang="ru-RU" sz="1800" dirty="0" smtClean="0"/>
              <a:t>практических умений и навыков;</a:t>
            </a:r>
          </a:p>
          <a:p>
            <a:r>
              <a:rPr lang="ru-RU" sz="1800" dirty="0" smtClean="0"/>
              <a:t>♦  </a:t>
            </a:r>
            <a:r>
              <a:rPr lang="ru-RU" sz="1800" i="1" dirty="0" smtClean="0"/>
              <a:t>готовности к повышению своей компетентности;</a:t>
            </a:r>
            <a:endParaRPr lang="ru-RU" sz="1800" dirty="0" smtClean="0"/>
          </a:p>
          <a:p>
            <a:r>
              <a:rPr lang="ru-RU" sz="1800" dirty="0" smtClean="0"/>
              <a:t>♦ </a:t>
            </a:r>
            <a:r>
              <a:rPr lang="ru-RU" sz="1800" i="1" dirty="0" smtClean="0"/>
              <a:t>стратегиях и тактике </a:t>
            </a:r>
            <a:r>
              <a:rPr lang="ru-RU" sz="1800" dirty="0" smtClean="0"/>
              <a:t>воспитательных воздействий;</a:t>
            </a:r>
          </a:p>
          <a:p>
            <a:r>
              <a:rPr lang="ru-RU" sz="1800" dirty="0" smtClean="0"/>
              <a:t>♦  </a:t>
            </a:r>
            <a:r>
              <a:rPr lang="ru-RU" sz="1800" i="1" dirty="0" smtClean="0"/>
              <a:t>участии </a:t>
            </a:r>
            <a:r>
              <a:rPr lang="ru-RU" sz="1800" dirty="0" smtClean="0"/>
              <a:t>всех взрослых </a:t>
            </a:r>
            <a:r>
              <a:rPr lang="ru-RU" sz="1800" i="1" dirty="0" smtClean="0"/>
              <a:t>в воспитании;</a:t>
            </a:r>
            <a:endParaRPr lang="ru-RU" sz="1800" dirty="0" smtClean="0"/>
          </a:p>
          <a:p>
            <a:r>
              <a:rPr lang="ru-RU" sz="1800" dirty="0" smtClean="0"/>
              <a:t>♦ степени </a:t>
            </a:r>
            <a:r>
              <a:rPr lang="ru-RU" sz="1800" i="1" dirty="0" smtClean="0"/>
              <a:t>согласованности требований </a:t>
            </a:r>
            <a:r>
              <a:rPr lang="ru-RU" sz="1800" dirty="0" smtClean="0"/>
              <a:t>к ребенку; </a:t>
            </a:r>
          </a:p>
          <a:p>
            <a:r>
              <a:rPr lang="ru-RU" sz="1800" dirty="0" smtClean="0"/>
              <a:t>♦ наличии </a:t>
            </a:r>
            <a:r>
              <a:rPr lang="ru-RU" sz="1800" i="1" dirty="0" smtClean="0"/>
              <a:t>конфликтов </a:t>
            </a:r>
            <a:r>
              <a:rPr lang="ru-RU" sz="1800" dirty="0" smtClean="0"/>
              <a:t>по поводу воспитания;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239000" cy="6643710"/>
          </a:xfrm>
        </p:spPr>
        <p:txBody>
          <a:bodyPr>
            <a:normAutofit fontScale="47500" lnSpcReduction="20000"/>
          </a:bodyPr>
          <a:lstStyle/>
          <a:p>
            <a:r>
              <a:rPr lang="ru-RU" sz="3800" dirty="0" smtClean="0"/>
              <a:t>♦  неравномерном </a:t>
            </a:r>
            <a:r>
              <a:rPr lang="ru-RU" sz="3800" i="1" dirty="0" smtClean="0"/>
              <a:t>распределении воспитательных функций </a:t>
            </a:r>
            <a:r>
              <a:rPr lang="ru-RU" sz="3800" dirty="0" smtClean="0"/>
              <a:t>между взрослыми членами семьи;</a:t>
            </a:r>
          </a:p>
          <a:p>
            <a:r>
              <a:rPr lang="ru-RU" sz="3800" dirty="0" smtClean="0"/>
              <a:t>♦  </a:t>
            </a:r>
            <a:r>
              <a:rPr lang="ru-RU" sz="3800" i="1" dirty="0" smtClean="0"/>
              <a:t>отсутствии </a:t>
            </a:r>
            <a:r>
              <a:rPr lang="ru-RU" sz="3800" dirty="0" smtClean="0"/>
              <a:t>в семье </a:t>
            </a:r>
            <a:r>
              <a:rPr lang="ru-RU" sz="3800" i="1" dirty="0" smtClean="0"/>
              <a:t>условий </a:t>
            </a:r>
            <a:r>
              <a:rPr lang="ru-RU" sz="3800" dirty="0" smtClean="0"/>
              <a:t>для полноценного развития ребенка;</a:t>
            </a:r>
          </a:p>
          <a:p>
            <a:r>
              <a:rPr lang="ru-RU" sz="3800" dirty="0" smtClean="0"/>
              <a:t>♦ организации </a:t>
            </a:r>
            <a:r>
              <a:rPr lang="ru-RU" sz="3800" i="1" dirty="0" smtClean="0"/>
              <a:t>совместных форм деятельности </a:t>
            </a:r>
            <a:r>
              <a:rPr lang="ru-RU" sz="3800" dirty="0" smtClean="0"/>
              <a:t>в семье: активном вовлечении ребенка в семейные дела и заботы;</a:t>
            </a:r>
          </a:p>
          <a:p>
            <a:r>
              <a:rPr lang="ru-RU" sz="3800" dirty="0" smtClean="0"/>
              <a:t>♦ </a:t>
            </a:r>
            <a:r>
              <a:rPr lang="ru-RU" sz="3800" i="1" dirty="0" smtClean="0"/>
              <a:t>эпизодическом привлечении </a:t>
            </a:r>
            <a:r>
              <a:rPr lang="ru-RU" sz="3800" dirty="0" smtClean="0"/>
              <a:t>ребенка к семейным делам;</a:t>
            </a:r>
          </a:p>
          <a:p>
            <a:r>
              <a:rPr lang="ru-RU" sz="3800" dirty="0" smtClean="0"/>
              <a:t>♦ </a:t>
            </a:r>
            <a:r>
              <a:rPr lang="ru-RU" sz="3800" i="1" dirty="0" smtClean="0"/>
              <a:t>разобщенности взрослых </a:t>
            </a:r>
            <a:r>
              <a:rPr lang="ru-RU" sz="3800" dirty="0" smtClean="0"/>
              <a:t>в семейных делах, изоляции ребенка от семейных дел и забот;</a:t>
            </a:r>
          </a:p>
          <a:p>
            <a:r>
              <a:rPr lang="ru-RU" sz="3800" dirty="0" smtClean="0"/>
              <a:t>♦ отношении семьи к дошкольному учреждению, которое посещает их ребенок: безразлично относятся к детскому учреждению, не озабочены воспитанием собственного ребенка, стараются переложить все воспитательные функции на детское учреждение;</a:t>
            </a:r>
          </a:p>
          <a:p>
            <a:r>
              <a:rPr lang="ru-RU" sz="3800" dirty="0" smtClean="0"/>
              <a:t>♦ </a:t>
            </a:r>
            <a:r>
              <a:rPr lang="ru-RU" sz="3800" i="1" dirty="0" smtClean="0"/>
              <a:t>сотрудничестве со специалистами: </a:t>
            </a:r>
            <a:r>
              <a:rPr lang="ru-RU" sz="3800" dirty="0" smtClean="0"/>
              <a:t>готовы — не готовы.</a:t>
            </a:r>
          </a:p>
          <a:p>
            <a:r>
              <a:rPr lang="ru-RU" sz="3800" dirty="0" smtClean="0"/>
              <a:t>Во всех случаях диагностическая работа с родителями должна осуществляться с учетом </a:t>
            </a:r>
            <a:r>
              <a:rPr lang="ru-RU" sz="3800" i="1" dirty="0" smtClean="0"/>
              <a:t>следующих принципов:</a:t>
            </a:r>
            <a:endParaRPr lang="ru-RU" sz="3800" dirty="0" smtClean="0"/>
          </a:p>
          <a:p>
            <a:r>
              <a:rPr lang="ru-RU" sz="3800" dirty="0" smtClean="0"/>
              <a:t>♦ диагностическая информация должна интерпретироваться </a:t>
            </a:r>
            <a:r>
              <a:rPr lang="ru-RU" sz="3800" i="1" dirty="0" smtClean="0"/>
              <a:t>квалифицированными специалистами;</a:t>
            </a:r>
            <a:endParaRPr lang="ru-RU" sz="3800" dirty="0" smtClean="0"/>
          </a:p>
          <a:p>
            <a:r>
              <a:rPr lang="ru-RU" sz="3800" dirty="0" smtClean="0"/>
              <a:t>♦ полученная информация должна быть </a:t>
            </a:r>
            <a:r>
              <a:rPr lang="ru-RU" sz="3800" i="1" dirty="0" smtClean="0"/>
              <a:t>конфиденциальной;</a:t>
            </a:r>
            <a:endParaRPr lang="ru-RU" sz="3800" dirty="0" smtClean="0"/>
          </a:p>
          <a:p>
            <a:r>
              <a:rPr lang="ru-RU" sz="3800" dirty="0" smtClean="0"/>
              <a:t>♦ </a:t>
            </a:r>
            <a:r>
              <a:rPr lang="ru-RU" sz="3800" i="1" dirty="0" smtClean="0"/>
              <a:t>сообщение результатов </a:t>
            </a:r>
            <a:r>
              <a:rPr lang="ru-RU" sz="3800" dirty="0" smtClean="0"/>
              <a:t>диагностики супругам должно проводиться индивидуально с возможно более положительной оценкой вклада обоих;</a:t>
            </a:r>
          </a:p>
          <a:p>
            <a:r>
              <a:rPr lang="ru-RU" sz="3800" dirty="0" smtClean="0"/>
              <a:t>♦  родителям должна оказываться </a:t>
            </a:r>
            <a:r>
              <a:rPr lang="ru-RU" sz="3800" i="1" dirty="0" smtClean="0"/>
              <a:t>помощь в определении методов и приемов </a:t>
            </a:r>
            <a:r>
              <a:rPr lang="ru-RU" sz="3800" dirty="0" smtClean="0"/>
              <a:t>воспитания детей с отклонениями в развитии.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ИНФОРМАЦИЯ, ПОЛУЧЕННАЯ ОТ ДЕТЕЙ. 1.Проективные методики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Методика «Рисунок семьи»</a:t>
            </a:r>
          </a:p>
          <a:p>
            <a:pPr>
              <a:buNone/>
            </a:pPr>
            <a:r>
              <a:rPr lang="ru-RU" dirty="0" smtClean="0"/>
              <a:t>Этот метод используется для исследования восприятия детьми семейных взаимоотношений. </a:t>
            </a:r>
          </a:p>
          <a:p>
            <a:pPr>
              <a:buNone/>
            </a:pPr>
            <a:r>
              <a:rPr lang="ru-RU" dirty="0" smtClean="0"/>
              <a:t>Маленькие дети яснее</a:t>
            </a:r>
          </a:p>
          <a:p>
            <a:pPr>
              <a:buNone/>
            </a:pPr>
            <a:r>
              <a:rPr lang="ru-RU" dirty="0" smtClean="0"/>
              <a:t>выражают себя через действие,</a:t>
            </a:r>
          </a:p>
          <a:p>
            <a:pPr>
              <a:buNone/>
            </a:pPr>
            <a:r>
              <a:rPr lang="ru-RU" dirty="0" smtClean="0"/>
              <a:t>чем словами.</a:t>
            </a:r>
          </a:p>
          <a:p>
            <a:pPr>
              <a:buNone/>
            </a:pPr>
            <a:r>
              <a:rPr lang="ru-RU" dirty="0" smtClean="0"/>
              <a:t> Тест доступен детям с невысоким интеллектом. </a:t>
            </a:r>
          </a:p>
          <a:p>
            <a:pPr>
              <a:buNone/>
            </a:pPr>
            <a:r>
              <a:rPr lang="ru-RU" dirty="0" smtClean="0"/>
              <a:t>(Д.С. «СОВЁНОК» Илья К.)</a:t>
            </a:r>
            <a:endParaRPr lang="ru-RU" dirty="0"/>
          </a:p>
        </p:txBody>
      </p:sp>
      <p:pic>
        <p:nvPicPr>
          <p:cNvPr id="5" name="Рисунок 4" descr="IMG_20141211_1053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2500307"/>
            <a:ext cx="3214678" cy="435769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6261_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7576233" cy="521497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 кинетический рисунок семьи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Ребенку дается инструкция нарисовать каждого члена семьи, включая себя, делающего что-нибудь. </a:t>
            </a:r>
          </a:p>
          <a:p>
            <a:r>
              <a:rPr lang="ru-RU" dirty="0" smtClean="0"/>
              <a:t>Эти кинетические (изображающие действие) рисунки </a:t>
            </a:r>
          </a:p>
          <a:p>
            <a:pPr>
              <a:buNone/>
            </a:pPr>
            <a:r>
              <a:rPr lang="ru-RU" dirty="0" smtClean="0"/>
              <a:t>могут быть более </a:t>
            </a:r>
          </a:p>
          <a:p>
            <a:pPr>
              <a:buNone/>
            </a:pPr>
            <a:r>
              <a:rPr lang="ru-RU" dirty="0" smtClean="0"/>
              <a:t>информативными, </a:t>
            </a:r>
          </a:p>
          <a:p>
            <a:pPr>
              <a:buNone/>
            </a:pPr>
            <a:r>
              <a:rPr lang="ru-RU" dirty="0" smtClean="0"/>
              <a:t>чем рисунки, </a:t>
            </a:r>
          </a:p>
          <a:p>
            <a:pPr>
              <a:buNone/>
            </a:pPr>
            <a:r>
              <a:rPr lang="ru-RU" dirty="0" smtClean="0"/>
              <a:t>выполненные по</a:t>
            </a:r>
          </a:p>
          <a:p>
            <a:pPr>
              <a:buNone/>
            </a:pPr>
            <a:r>
              <a:rPr lang="ru-RU" dirty="0" smtClean="0"/>
              <a:t> традиционным </a:t>
            </a:r>
          </a:p>
          <a:p>
            <a:pPr>
              <a:buNone/>
            </a:pPr>
            <a:r>
              <a:rPr lang="ru-RU" dirty="0" smtClean="0"/>
              <a:t>инструкциям.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73558_html_m35cbdc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3143248"/>
            <a:ext cx="5500694" cy="371475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0"/>
            <a:ext cx="7239000" cy="6456363"/>
          </a:xfrm>
        </p:spPr>
        <p:txBody>
          <a:bodyPr/>
          <a:lstStyle/>
          <a:p>
            <a:r>
              <a:rPr lang="ru-RU" sz="1800" dirty="0" smtClean="0"/>
              <a:t>Подробнее о рисуночных методиках можно прочитать в книгах:</a:t>
            </a:r>
          </a:p>
          <a:p>
            <a:r>
              <a:rPr lang="ru-RU" sz="1800" dirty="0" smtClean="0"/>
              <a:t>♦  </a:t>
            </a:r>
            <a:r>
              <a:rPr lang="ru-RU" sz="1800" i="1" dirty="0" err="1" smtClean="0"/>
              <a:t>БарканА</a:t>
            </a:r>
            <a:r>
              <a:rPr lang="ru-RU" sz="1800" i="1" dirty="0" smtClean="0"/>
              <a:t>. И. </a:t>
            </a:r>
            <a:r>
              <a:rPr lang="ru-RU" sz="1800" dirty="0" smtClean="0"/>
              <a:t>Его величество ребенок. — М., 1996;</a:t>
            </a:r>
          </a:p>
          <a:p>
            <a:r>
              <a:rPr lang="ru-RU" sz="1800" dirty="0" smtClean="0"/>
              <a:t>♦  </a:t>
            </a:r>
            <a:r>
              <a:rPr lang="ru-RU" sz="1800" i="1" dirty="0" smtClean="0"/>
              <a:t>Берне Р. </a:t>
            </a:r>
            <a:r>
              <a:rPr lang="ru-RU" sz="1800" dirty="0" smtClean="0"/>
              <a:t>С, </a:t>
            </a:r>
            <a:r>
              <a:rPr lang="ru-RU" sz="1800" i="1" dirty="0" smtClean="0"/>
              <a:t>Кауфман С. </a:t>
            </a:r>
            <a:r>
              <a:rPr lang="en-US" sz="1800" i="1" dirty="0" smtClean="0"/>
              <a:t>X</a:t>
            </a:r>
            <a:r>
              <a:rPr lang="ru-RU" sz="1800" i="1" dirty="0" smtClean="0"/>
              <a:t>. </a:t>
            </a:r>
            <a:r>
              <a:rPr lang="ru-RU" sz="1800" dirty="0" smtClean="0"/>
              <a:t>Кинетический рисунок семьи. —-М., 2000;</a:t>
            </a:r>
          </a:p>
          <a:p>
            <a:r>
              <a:rPr lang="ru-RU" sz="1800" dirty="0" smtClean="0"/>
              <a:t>♦  </a:t>
            </a:r>
            <a:r>
              <a:rPr lang="ru-RU" sz="1800" i="1" dirty="0" err="1" smtClean="0"/>
              <a:t>Венгер</a:t>
            </a:r>
            <a:r>
              <a:rPr lang="ru-RU" sz="1800" i="1" dirty="0" smtClean="0"/>
              <a:t> А.Л. </a:t>
            </a:r>
            <a:r>
              <a:rPr lang="ru-RU" sz="1800" dirty="0" smtClean="0"/>
              <a:t>Психологические рисуночные тесты. — М., 2003;</a:t>
            </a:r>
          </a:p>
          <a:p>
            <a:r>
              <a:rPr lang="ru-RU" sz="1800" i="1" dirty="0" smtClean="0"/>
              <a:t>♦ Лосева В. К. </a:t>
            </a:r>
            <a:r>
              <a:rPr lang="ru-RU" sz="1800" dirty="0" smtClean="0"/>
              <a:t>Рисуем семью. — М., 1995;</a:t>
            </a:r>
          </a:p>
          <a:p>
            <a:r>
              <a:rPr lang="ru-RU" sz="1800" dirty="0" smtClean="0"/>
              <a:t>♦ </a:t>
            </a:r>
            <a:r>
              <a:rPr lang="ru-RU" sz="1800" i="1" dirty="0" err="1" smtClean="0"/>
              <a:t>Маховер</a:t>
            </a:r>
            <a:r>
              <a:rPr lang="ru-RU" sz="1800" i="1" dirty="0" smtClean="0"/>
              <a:t> К. </a:t>
            </a:r>
            <a:r>
              <a:rPr lang="ru-RU" sz="1800" dirty="0" smtClean="0"/>
              <a:t>Проективный рисунок человека. —М., 1996(2-ое издание);</a:t>
            </a:r>
          </a:p>
          <a:p>
            <a:r>
              <a:rPr lang="ru-RU" sz="1800" dirty="0" smtClean="0"/>
              <a:t>♦ </a:t>
            </a:r>
            <a:r>
              <a:rPr lang="ru-RU" sz="1800" i="1" dirty="0" err="1" smtClean="0"/>
              <a:t>Хоментаусках</a:t>
            </a:r>
            <a:r>
              <a:rPr lang="ru-RU" sz="1800" i="1" dirty="0" smtClean="0"/>
              <a:t> Г. Т</a:t>
            </a:r>
          </a:p>
          <a:p>
            <a:pPr>
              <a:buNone/>
            </a:pPr>
            <a:r>
              <a:rPr lang="ru-RU" sz="1800" dirty="0" smtClean="0"/>
              <a:t>Использование детского</a:t>
            </a:r>
          </a:p>
          <a:p>
            <a:pPr>
              <a:buNone/>
            </a:pPr>
            <a:r>
              <a:rPr lang="ru-RU" sz="1800" dirty="0" smtClean="0"/>
              <a:t> рисунка для исследования  </a:t>
            </a:r>
          </a:p>
          <a:p>
            <a:endParaRPr lang="ru-RU" dirty="0"/>
          </a:p>
        </p:txBody>
      </p:sp>
      <p:pic>
        <p:nvPicPr>
          <p:cNvPr id="5" name="Рисунок 4" descr="593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2864259"/>
            <a:ext cx="3071834" cy="399374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Игровые 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Педагог может предложить ребенку поиграть в игру « Чем я близких своих порадую, чем могу огорчить». Предлагаются два контура лица человека (хмурое и улыбающееся) и набор сюжетных картинок, отражающих и плохие, и хорошие поступки детей. Ребенку предлагается рассмотреть картинки, представить себя главным действующим лицом и затем разложить картинки.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Информация, полученная от родителей.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Целью диагностической работы с родителями является определение типа семейного воспитания, установок родителей по отношению к детям и собственной семье.</a:t>
            </a:r>
          </a:p>
          <a:p>
            <a:r>
              <a:rPr lang="ru-RU" dirty="0" smtClean="0"/>
              <a:t>Целесообразно изучить </a:t>
            </a:r>
            <a:r>
              <a:rPr lang="ru-RU" i="1" dirty="0" smtClean="0"/>
              <a:t>психологический климат </a:t>
            </a:r>
            <a:r>
              <a:rPr lang="ru-RU" dirty="0" smtClean="0"/>
              <a:t>в семье </a:t>
            </a:r>
            <a:r>
              <a:rPr lang="ru-RU" i="1" dirty="0" smtClean="0"/>
              <a:t>(тест семейной тревоги), </a:t>
            </a:r>
            <a:r>
              <a:rPr lang="ru-RU" dirty="0" smtClean="0"/>
              <a:t>родительские стили и воспитательскую компетентность родителей, ценностные ориентации, уровень притязаний, самооценку.</a:t>
            </a:r>
          </a:p>
          <a:p>
            <a:r>
              <a:rPr lang="ru-RU" dirty="0" smtClean="0"/>
              <a:t>Необходимо установить </a:t>
            </a:r>
            <a:r>
              <a:rPr lang="ru-RU" i="1" dirty="0" smtClean="0"/>
              <a:t>индивидуально-типологические </a:t>
            </a:r>
            <a:r>
              <a:rPr lang="ru-RU" dirty="0" smtClean="0"/>
              <a:t>и </a:t>
            </a:r>
            <a:r>
              <a:rPr lang="ru-RU" i="1" dirty="0" smtClean="0"/>
              <a:t>характерологические </a:t>
            </a:r>
            <a:r>
              <a:rPr lang="ru-RU" dirty="0" smtClean="0"/>
              <a:t>особенности членов семьи.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Методика комментирования картинок.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Ребенку предъявляются картинки, изображающие сцены из семейной жизни. Предлагается описать картинку (Что нарисовано?) и озвучить (например, что мама или папа говорили дочке или сыну). Ребенок рассказывает</a:t>
            </a:r>
          </a:p>
          <a:p>
            <a:pPr>
              <a:buNone/>
            </a:pPr>
            <a:r>
              <a:rPr lang="ru-RU" dirty="0" smtClean="0"/>
              <a:t> о картинке, опираясь </a:t>
            </a:r>
          </a:p>
          <a:p>
            <a:pPr>
              <a:buNone/>
            </a:pPr>
            <a:r>
              <a:rPr lang="ru-RU" dirty="0" smtClean="0"/>
              <a:t>на собственный опыт, </a:t>
            </a:r>
          </a:p>
          <a:p>
            <a:pPr>
              <a:buNone/>
            </a:pPr>
            <a:r>
              <a:rPr lang="ru-RU" dirty="0" smtClean="0"/>
              <a:t>наделяя персонажей </a:t>
            </a:r>
          </a:p>
          <a:p>
            <a:pPr>
              <a:buNone/>
            </a:pPr>
            <a:r>
              <a:rPr lang="ru-RU" dirty="0" smtClean="0"/>
              <a:t>своими переживаниями</a:t>
            </a:r>
          </a:p>
          <a:p>
            <a:pPr>
              <a:buNone/>
            </a:pPr>
            <a:r>
              <a:rPr lang="ru-RU" dirty="0" smtClean="0"/>
              <a:t> и отношениями.</a:t>
            </a:r>
          </a:p>
          <a:p>
            <a:pPr>
              <a:buNone/>
            </a:pPr>
            <a:r>
              <a:rPr lang="ru-RU" dirty="0" smtClean="0"/>
              <a:t>(Д.С. «Совёнок») </a:t>
            </a:r>
            <a:endParaRPr lang="ru-RU" dirty="0"/>
          </a:p>
        </p:txBody>
      </p:sp>
      <p:pic>
        <p:nvPicPr>
          <p:cNvPr id="4" name="Рисунок 3" descr="f_clip_image0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3477012"/>
            <a:ext cx="3286148" cy="338098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Методика завершения рассказа.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Педагог предлагает ребенку сочинить вместе рассказ: «Я придумаю начало, а ты конец». Конец рассказа придумывает ребенок в зависимости от того, как реагировала бы его собственная мама в подобной ситуации.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Методика неоконченных предложений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используется достаточно часто. Педагог предлагает ребенку «поиграть»: «Я начну предложение (фразу), а ты закончишь». Педагог играет роль ребенка, а ребенок мамы (папы). В ходе игры «ребенок» (педагог) обращается к «маме» (ребенку) с просьбами. Как и в других проективных методиках, предлагаются хорошо известные ребенку ситуации.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проективная методика Рене Жиля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414340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357298"/>
            <a:ext cx="3643338" cy="276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286256"/>
            <a:ext cx="392909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4107637"/>
            <a:ext cx="3929090" cy="275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9124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714752"/>
            <a:ext cx="4500594" cy="286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786190"/>
            <a:ext cx="457200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психодиагностического обследования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Психодиагностическое обследование проводится </a:t>
            </a:r>
            <a:r>
              <a:rPr lang="ru-RU" i="1" dirty="0" smtClean="0"/>
              <a:t>с соблюдением этических норм. </a:t>
            </a:r>
            <a:endParaRPr lang="ru-RU" dirty="0" smtClean="0"/>
          </a:p>
          <a:p>
            <a:r>
              <a:rPr lang="ru-RU" dirty="0" smtClean="0"/>
              <a:t>Специалисты должны в щадящей форме предоставлять информацию, лучше </a:t>
            </a:r>
            <a:r>
              <a:rPr lang="ru-RU" i="1" dirty="0" smtClean="0"/>
              <a:t>отдельными порциями с подчеркиванием позитивных моментов </a:t>
            </a:r>
            <a:r>
              <a:rPr lang="ru-RU" dirty="0" smtClean="0"/>
              <a:t>в процессе конструктивного общения. </a:t>
            </a:r>
          </a:p>
          <a:p>
            <a:r>
              <a:rPr lang="ru-RU" dirty="0" smtClean="0"/>
              <a:t>Родители должны получить </a:t>
            </a:r>
            <a:r>
              <a:rPr lang="ru-RU" i="1" dirty="0" smtClean="0"/>
              <a:t>информацию об источниках помощи.</a:t>
            </a:r>
            <a:endParaRPr lang="ru-RU" dirty="0" smtClean="0"/>
          </a:p>
          <a:p>
            <a:r>
              <a:rPr lang="ru-RU" dirty="0" smtClean="0"/>
              <a:t>Наиболее важной информацией для родителей являются сведения о </a:t>
            </a:r>
            <a:r>
              <a:rPr lang="ru-RU" i="1" dirty="0" smtClean="0"/>
              <a:t>возможности дополнительных нарушений </a:t>
            </a:r>
            <a:r>
              <a:rPr lang="ru-RU" dirty="0" smtClean="0"/>
              <a:t>физического и психического здоровья ребенка.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изучения семьи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err="1" smtClean="0"/>
              <a:t>Инервью</a:t>
            </a:r>
            <a:r>
              <a:rPr lang="ru-RU" i="1" dirty="0" smtClean="0"/>
              <a:t> </a:t>
            </a:r>
          </a:p>
          <a:p>
            <a:r>
              <a:rPr lang="ru-RU" i="1" dirty="0" smtClean="0"/>
              <a:t>Анкетирование</a:t>
            </a:r>
          </a:p>
          <a:p>
            <a:r>
              <a:rPr lang="ru-RU" i="1" dirty="0" smtClean="0"/>
              <a:t>Социологические опросы</a:t>
            </a:r>
          </a:p>
          <a:p>
            <a:r>
              <a:rPr lang="ru-RU" i="1" dirty="0" smtClean="0"/>
              <a:t>Наблюдение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Интервью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Интервью по </a:t>
            </a:r>
            <a:r>
              <a:rPr lang="ru-RU" dirty="0" err="1" smtClean="0"/>
              <a:t>генограмме</a:t>
            </a:r>
            <a:endParaRPr lang="ru-RU" dirty="0"/>
          </a:p>
        </p:txBody>
      </p:sp>
      <p:pic>
        <p:nvPicPr>
          <p:cNvPr id="4" name="Рисунок 3" descr="gen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3116"/>
            <a:ext cx="5786478" cy="4143404"/>
          </a:xfrm>
          <a:prstGeom prst="rect">
            <a:avLst/>
          </a:prstGeom>
        </p:spPr>
      </p:pic>
      <p:pic>
        <p:nvPicPr>
          <p:cNvPr id="5" name="Рисунок 4" descr="sym_genogramma_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642918"/>
            <a:ext cx="2643174" cy="56991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dirty="0" smtClean="0"/>
              <a:t>Интервью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857892"/>
          </a:xfrm>
        </p:spPr>
        <p:txBody>
          <a:bodyPr/>
          <a:lstStyle/>
          <a:p>
            <a:r>
              <a:rPr lang="ru-RU" dirty="0" smtClean="0"/>
              <a:t>2) Интервью-прослеживание последовательностей взаимодействия</a:t>
            </a:r>
          </a:p>
          <a:p>
            <a:r>
              <a:rPr lang="ru-RU" dirty="0" smtClean="0"/>
              <a:t>3) Циркулярное интервью </a:t>
            </a:r>
          </a:p>
          <a:p>
            <a:r>
              <a:rPr lang="ru-RU" dirty="0" smtClean="0"/>
              <a:t>4) Оценочное интервью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Анкетирование(письменный опрос)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7715304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*Контактное                            *Заочное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Типы анкет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Открытая              Закрытая             Смешанная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786314" y="150017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 flipV="1">
            <a:off x="2928926" y="1428736"/>
            <a:ext cx="42862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1643042" y="3500438"/>
            <a:ext cx="178595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821901" y="3964785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72066" y="3571876"/>
            <a:ext cx="135732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2301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1. </a:t>
            </a:r>
            <a:r>
              <a:rPr lang="ru-RU" sz="2800" dirty="0" err="1" smtClean="0"/>
              <a:t>Тест-опросник</a:t>
            </a:r>
            <a:r>
              <a:rPr lang="ru-RU" sz="2800" dirty="0" smtClean="0"/>
              <a:t> родительского отношения (ОРО), авторы А.Я.Варга, </a:t>
            </a:r>
            <a:r>
              <a:rPr lang="ru-RU" sz="2800" dirty="0" err="1" smtClean="0"/>
              <a:t>В.В.Столин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Тест-опросник</a:t>
            </a:r>
            <a:r>
              <a:rPr lang="ru-RU" dirty="0" smtClean="0"/>
              <a:t> родительского отношения (ОРО), авторы А.Я.Варга, </a:t>
            </a:r>
            <a:r>
              <a:rPr lang="ru-RU" dirty="0" err="1" smtClean="0"/>
              <a:t>В.В.Столин</a:t>
            </a:r>
            <a:r>
              <a:rPr lang="ru-RU" dirty="0" smtClean="0"/>
              <a:t>, представляет собой методику для диагностики родительского отношения у матерей, отцов, опекунов и т.д., обращающихся за психологической помощью по вопросам воспитания детей и общения с ними.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2.«Живая беседа»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7239000" cy="5527066"/>
          </a:xfrm>
        </p:spPr>
        <p:txBody>
          <a:bodyPr/>
          <a:lstStyle/>
          <a:p>
            <a:r>
              <a:rPr lang="ru-RU" i="1" dirty="0" smtClean="0"/>
              <a:t>«Живая беседа», </a:t>
            </a:r>
            <a:r>
              <a:rPr lang="ru-RU" dirty="0" smtClean="0"/>
              <a:t>структурированная, может быть не менее информативной, чем анкета, при заполнении которой возможны различные искажения. С другой стороны, метод интервью требует создания условий, располагающих</a:t>
            </a:r>
          </a:p>
          <a:p>
            <a:pPr>
              <a:buNone/>
            </a:pPr>
            <a:r>
              <a:rPr lang="ru-RU" dirty="0" smtClean="0"/>
              <a:t> к искренности родителей.</a:t>
            </a:r>
          </a:p>
          <a:p>
            <a:pPr>
              <a:buNone/>
            </a:pPr>
            <a:r>
              <a:rPr lang="ru-RU" dirty="0" smtClean="0"/>
              <a:t>! Педагогу важно уметь</a:t>
            </a:r>
          </a:p>
          <a:p>
            <a:pPr>
              <a:buNone/>
            </a:pPr>
            <a:r>
              <a:rPr lang="ru-RU" dirty="0" smtClean="0"/>
              <a:t> пользоваться </a:t>
            </a:r>
            <a:r>
              <a:rPr lang="ru-RU" i="1" dirty="0" smtClean="0"/>
              <a:t>методом</a:t>
            </a:r>
          </a:p>
          <a:p>
            <a:pPr>
              <a:buNone/>
            </a:pPr>
            <a:r>
              <a:rPr lang="ru-RU" i="1" dirty="0" smtClean="0"/>
              <a:t> </a:t>
            </a:r>
            <a:r>
              <a:rPr lang="ru-RU" i="1" dirty="0" err="1" smtClean="0"/>
              <a:t>эмпатического</a:t>
            </a:r>
            <a:r>
              <a:rPr lang="ru-RU" i="1" dirty="0" smtClean="0"/>
              <a:t> слушания </a:t>
            </a:r>
          </a:p>
          <a:p>
            <a:pPr>
              <a:buNone/>
            </a:pPr>
            <a:r>
              <a:rPr lang="ru-RU" b="1" dirty="0" smtClean="0"/>
              <a:t>(К. </a:t>
            </a:r>
            <a:r>
              <a:rPr lang="ru-RU" b="1" dirty="0" err="1" smtClean="0"/>
              <a:t>Роджерс</a:t>
            </a:r>
            <a:r>
              <a:rPr lang="ru-RU" b="1" dirty="0" smtClean="0"/>
              <a:t>, Т. Гордон)</a:t>
            </a:r>
            <a:r>
              <a:rPr lang="ru-RU" dirty="0" smtClean="0"/>
              <a:t>.</a:t>
            </a:r>
          </a:p>
        </p:txBody>
      </p:sp>
      <p:pic>
        <p:nvPicPr>
          <p:cNvPr id="4" name="Рисунок 3" descr="212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3000372"/>
            <a:ext cx="4500562" cy="385762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440</TotalTime>
  <Words>1107</Words>
  <Application>Microsoft Office PowerPoint</Application>
  <PresentationFormat>Экран (4:3)</PresentationFormat>
  <Paragraphs>121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Изящная</vt:lpstr>
      <vt:lpstr>Методы изучения семьи</vt:lpstr>
      <vt:lpstr>Информация, полученная от родителей.</vt:lpstr>
      <vt:lpstr>Условия психодиагностического обследования</vt:lpstr>
      <vt:lpstr>Методы изучения семьи</vt:lpstr>
      <vt:lpstr>Интервью</vt:lpstr>
      <vt:lpstr>Интервью</vt:lpstr>
      <vt:lpstr>Анкетирование(письменный опрос)</vt:lpstr>
      <vt:lpstr>1. Тест-опросник родительского отношения (ОРО), авторы А.Я.Варга, В.В.Столин</vt:lpstr>
      <vt:lpstr>2.«Живая беседа»</vt:lpstr>
      <vt:lpstr>3.Наблюдение</vt:lpstr>
      <vt:lpstr>4.Психотерапевтические приёмы</vt:lpstr>
      <vt:lpstr>5. Методы психокоррекции</vt:lpstr>
      <vt:lpstr>Сбор информации о:</vt:lpstr>
      <vt:lpstr>Презентация PowerPoint</vt:lpstr>
      <vt:lpstr>ИНФОРМАЦИЯ, ПОЛУЧЕННАЯ ОТ ДЕТЕЙ. 1.Проективные методики</vt:lpstr>
      <vt:lpstr>Презентация PowerPoint</vt:lpstr>
      <vt:lpstr>2 кинетический рисунок семьи</vt:lpstr>
      <vt:lpstr>Презентация PowerPoint</vt:lpstr>
      <vt:lpstr>Игровые задания </vt:lpstr>
      <vt:lpstr>Методика комментирования картинок.</vt:lpstr>
      <vt:lpstr>Методика завершения рассказа.</vt:lpstr>
      <vt:lpstr>Методика неоконченных предложений </vt:lpstr>
      <vt:lpstr>проективная методика Рене Жиля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 ДЕРЕЗИНЫХ</dc:creator>
  <cp:lastModifiedBy>Famili Derezin</cp:lastModifiedBy>
  <cp:revision>40</cp:revision>
  <dcterms:created xsi:type="dcterms:W3CDTF">2014-12-09T07:37:20Z</dcterms:created>
  <dcterms:modified xsi:type="dcterms:W3CDTF">2016-11-30T13:37:23Z</dcterms:modified>
</cp:coreProperties>
</file>