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8" r:id="rId11"/>
    <p:sldId id="289" r:id="rId12"/>
    <p:sldId id="290" r:id="rId13"/>
    <p:sldId id="294" r:id="rId14"/>
    <p:sldId id="297" r:id="rId15"/>
    <p:sldId id="298" r:id="rId16"/>
    <p:sldId id="299" r:id="rId17"/>
    <p:sldId id="301" r:id="rId18"/>
    <p:sldId id="302" r:id="rId19"/>
    <p:sldId id="303" r:id="rId20"/>
    <p:sldId id="304" r:id="rId21"/>
    <p:sldId id="305" r:id="rId22"/>
    <p:sldId id="306" r:id="rId23"/>
    <p:sldId id="308" r:id="rId24"/>
    <p:sldId id="327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47" r:id="rId33"/>
    <p:sldId id="348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E2C868"/>
    <a:srgbClr val="ECE7CC"/>
    <a:srgbClr val="E9CCA5"/>
    <a:srgbClr val="201795"/>
    <a:srgbClr val="007A3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CE370A7-3103-4BDF-AAFE-4B1394FC8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10046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7CD302-EEAA-49B8-B869-CE20FA1BDFC6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C9F6A-A85C-4EB3-88F6-374BD57B2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F78CD-4DC0-4446-ABF5-EBCEF61C4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2D35C-C8EA-4BE5-8EB6-7F8D5511E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6A908-4C0C-4232-9CE8-13782EEC8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F5430-E0F5-4ABC-9531-7E6485079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51280-7BDB-4418-982D-CAE07A4D3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BBDAA-8A70-4179-9042-219BD6702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C7ABC-991F-406E-8EB1-308F8ECB2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428AD-7CA7-487E-BC59-474CC8758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C8DCE-1DF2-43E0-B623-6D9FD34E6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DDE84-634D-49AF-A3C9-8F2E8B919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A8D3C3B-7BE0-45BA-AEBF-277DC96DC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ordweb.ru/2008/02/16/rokovye-dujeli-pushkin-i-lermontov.html" TargetMode="External"/><Relationship Id="rId2" Type="http://schemas.openxmlformats.org/officeDocument/2006/relationships/hyperlink" Target="http://www.bestreferat.ru/referat-166799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sterjoy.narod.ru/Zhizn/duel1.html" TargetMode="External"/><Relationship Id="rId4" Type="http://schemas.openxmlformats.org/officeDocument/2006/relationships/hyperlink" Target="https://ru.wikipedia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838200"/>
            <a:ext cx="8763000" cy="47244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ru-RU" sz="54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Дуэль в русской жизни и литературе первой половине </a:t>
            </a:r>
            <a:br>
              <a:rPr lang="ru-RU" sz="54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века.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438400"/>
            <a:ext cx="54864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Различают 3 рода оскорблений</a:t>
            </a:r>
            <a:endParaRPr lang="ru-RU" b="1" i="1" dirty="0">
              <a:solidFill>
                <a:srgbClr val="99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0400" y="533400"/>
            <a:ext cx="32947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n-lt"/>
              </a:rPr>
              <a:t>Оскорбление легкое</a:t>
            </a:r>
            <a:endParaRPr lang="ru-RU" sz="2400" b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43006" y="4724400"/>
            <a:ext cx="4100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n-lt"/>
              </a:rPr>
              <a:t>Оскорбление </a:t>
            </a:r>
            <a:r>
              <a:rPr lang="ru-RU" sz="2400" b="1" dirty="0" err="1" smtClean="0">
                <a:latin typeface="+mn-lt"/>
              </a:rPr>
              <a:t>обруганием</a:t>
            </a:r>
            <a:endParaRPr lang="ru-RU" sz="2400" b="1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4724400"/>
            <a:ext cx="3650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n-lt"/>
              </a:rPr>
              <a:t>Оскорблением ударом</a:t>
            </a:r>
            <a:endParaRPr lang="ru-RU" sz="2400" b="1" dirty="0">
              <a:latin typeface="+mn-lt"/>
            </a:endParaRPr>
          </a:p>
        </p:txBody>
      </p:sp>
      <p:cxnSp>
        <p:nvCxnSpPr>
          <p:cNvPr id="9" name="Прямая со стрелкой 8"/>
          <p:cNvCxnSpPr>
            <a:stCxn id="2" idx="0"/>
            <a:endCxn id="4" idx="2"/>
          </p:cNvCxnSpPr>
          <p:nvPr/>
        </p:nvCxnSpPr>
        <p:spPr>
          <a:xfrm flipV="1">
            <a:off x="4800600" y="995065"/>
            <a:ext cx="47166" cy="1443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057400" y="3657600"/>
            <a:ext cx="12192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096000" y="3657600"/>
            <a:ext cx="7620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26670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Во второй половине 19 века, с появлением в культурной сфере разночинца- радикала, отвергавшего нормы, установки дворянской морали, престиж дуэли заметно понижается. Уменьшается их число, редкостью становятся смертельный исход. А главное- поединок перестает быть мерилом чести, его чаще расценивают как дань то ли условностям, то ли предрассудкам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02" name="Picture 2" descr="Каталог &quot; g &quot; Красивые картинки, картинки про любовь, анимационные картинки, скачать картинки бесплатно, картинки на теле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667000"/>
            <a:ext cx="6353175" cy="4000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иллюстрации к Евгению Онегину iphonebox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562600" cy="3235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52400" y="3048000"/>
            <a:ext cx="9296400" cy="34290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Дуэль как и положено началась с вызова, причиной которому послужило вольное обращение Онегина с Ольгой, чего Ленский бывалому другу никак не мог простить. Конечно же, это задевает его честь и естественно требует удовлетворения:</a:t>
            </a:r>
          </a:p>
          <a:p>
            <a:pPr>
              <a:buNone/>
            </a:pPr>
            <a:r>
              <a:rPr lang="ru-RU" sz="2400" dirty="0" smtClean="0"/>
              <a:t>              </a:t>
            </a:r>
            <a:r>
              <a:rPr lang="ru-RU" sz="2400" i="1" dirty="0" smtClean="0"/>
              <a:t>То был приятный, благородный,</a:t>
            </a:r>
          </a:p>
          <a:p>
            <a:pPr>
              <a:buNone/>
            </a:pPr>
            <a:r>
              <a:rPr lang="ru-RU" sz="2400" i="1" dirty="0" smtClean="0"/>
              <a:t>              Короткий вызов, иль картель:</a:t>
            </a:r>
          </a:p>
          <a:p>
            <a:pPr>
              <a:buNone/>
            </a:pPr>
            <a:r>
              <a:rPr lang="ru-RU" sz="2400" i="1" dirty="0" smtClean="0"/>
              <a:t>              Учтиво с ясностью холодной</a:t>
            </a:r>
          </a:p>
          <a:p>
            <a:pPr>
              <a:buNone/>
            </a:pPr>
            <a:r>
              <a:rPr lang="ru-RU" sz="2400" i="1" dirty="0" smtClean="0"/>
              <a:t>              Звал друга Ленский на дуэль. 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ДУЭЛЬ В ЛИТЕРАТУРЕ (ЧАСТЬ 4 - ДУЭЛЬ ОНЕГИНА С ЛЕНСКИМ. РОМАН &quot;ЕВГЕНИЙ ОНЕГИН&quot;). Обсуждение на LiveInternet - Российский Сервис 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33400"/>
            <a:ext cx="3323406" cy="4755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3800" y="609600"/>
            <a:ext cx="5105400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Я думаю, что в расчетах Ленского не входило убийство, и мысли его были благородны: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    </a:t>
            </a:r>
            <a:r>
              <a:rPr lang="ru-RU" sz="2800" i="1" dirty="0" smtClean="0">
                <a:solidFill>
                  <a:srgbClr val="FF0000"/>
                </a:solidFill>
              </a:rPr>
              <a:t>Он мыслит: «Буду ей спаситель.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     Не потерплю, чтоб развратитель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     Огнем и вздохов и похвал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     Младое сердце искушал».</a:t>
            </a:r>
            <a:endParaRPr lang="ru-RU" sz="2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Роль секундантов сводилось к следующему: как посредники между противниками, он, прежде всего, обязаны были приложить максимальные усилия к примирению. В данном случае это не было сделано, и, по-моему, главным виновником здесь оказался секундант Ленского- Зарецкий.</a:t>
            </a:r>
            <a:endParaRPr lang="ru-RU" sz="2400" dirty="0"/>
          </a:p>
        </p:txBody>
      </p:sp>
      <p:pic>
        <p:nvPicPr>
          <p:cNvPr id="24580" name="Picture 4" descr="Самарский театр оперы и бале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590800"/>
            <a:ext cx="5867400" cy="3911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AVA Opera presents Tchaikovsky &quot;Eugene Onegin&quot; PRIVATELESSON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18818"/>
            <a:ext cx="4343400" cy="46783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Условия поединка Онегина и Ленского были очень жестокими, хотя причин для смертельной вражды здесь явно не было.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533400"/>
            <a:ext cx="8610600" cy="4953000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Я выяснила, что Зарецкий был единственным распорядителем дуэли, и тем более заметно, что, «в дуэлях классик и педант», он вел дело с большими упущениями, вернее сознательно игнорируя все, что могло устранить кровавый исход:</a:t>
            </a:r>
          </a:p>
          <a:p>
            <a:pPr algn="just">
              <a:buAutoNum type="arabicPeriod"/>
            </a:pPr>
            <a:r>
              <a:rPr lang="ru-RU" sz="2800" dirty="0" smtClean="0">
                <a:hlinkClick r:id="rId2" action="ppaction://hlinksldjump"/>
              </a:rPr>
              <a:t>При передаче картеля, Зарецкий обязан был обсудить возможности примирения</a:t>
            </a:r>
            <a:r>
              <a:rPr lang="ru-RU" sz="2800" dirty="0" smtClean="0"/>
              <a:t>;</a:t>
            </a:r>
          </a:p>
          <a:p>
            <a:pPr algn="just">
              <a:buAutoNum type="arabicPeriod"/>
            </a:pPr>
            <a:r>
              <a:rPr lang="ru-RU" sz="2800" dirty="0" smtClean="0">
                <a:hlinkClick r:id="rId3" action="ppaction://hlinksldjump"/>
              </a:rPr>
              <a:t>Появление Онегина с слугой секунданта</a:t>
            </a:r>
            <a:r>
              <a:rPr lang="ru-RU" sz="2800" dirty="0" smtClean="0"/>
              <a:t>;</a:t>
            </a:r>
          </a:p>
          <a:p>
            <a:pPr algn="just">
              <a:buAutoNum type="arabicPeriod"/>
            </a:pPr>
            <a:r>
              <a:rPr lang="ru-RU" sz="2800" dirty="0" smtClean="0">
                <a:hlinkClick r:id="rId4" action="ppaction://hlinksldjump"/>
              </a:rPr>
              <a:t>Онегин опоздал на дуэль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6" name="Picture 6" descr="&quot;Глава повес, трибун трактирны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0394" y="1371600"/>
            <a:ext cx="4053606" cy="48768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81000"/>
            <a:ext cx="6934200" cy="43434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993300"/>
                </a:solidFill>
              </a:rPr>
              <a:t>Зарецкий осведомился о секунданте Онегина за несколько минут до дуэли:</a:t>
            </a:r>
          </a:p>
          <a:p>
            <a:pPr>
              <a:buNone/>
            </a:pPr>
            <a:r>
              <a:rPr lang="ru-RU" dirty="0" smtClean="0">
                <a:solidFill>
                  <a:srgbClr val="993300"/>
                </a:solidFill>
              </a:rPr>
              <a:t>      «</a:t>
            </a:r>
            <a:r>
              <a:rPr lang="ru-RU" i="1" dirty="0" smtClean="0">
                <a:solidFill>
                  <a:srgbClr val="993300"/>
                </a:solidFill>
              </a:rPr>
              <a:t>Но где же,- молвил с изумлением </a:t>
            </a:r>
          </a:p>
          <a:p>
            <a:pPr>
              <a:buNone/>
            </a:pPr>
            <a:r>
              <a:rPr lang="ru-RU" i="1" dirty="0" smtClean="0">
                <a:solidFill>
                  <a:srgbClr val="993300"/>
                </a:solidFill>
              </a:rPr>
              <a:t>      Зарецкий,- где ваш секундант?»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19800" y="6248400"/>
            <a:ext cx="1553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993300"/>
                </a:solidFill>
              </a:rPr>
              <a:t>Зарецкий</a:t>
            </a:r>
            <a:endParaRPr lang="ru-RU" sz="2400" dirty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457200" y="5867400"/>
            <a:ext cx="13716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Архив Частного клуба Алекса Экслера Британские актеры - отделено для архива 30 ноября 2013, 08: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764574"/>
            <a:ext cx="5465566" cy="40934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1000"/>
            <a:ext cx="8534400" cy="47244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«Заставлять ждать себя на месте поединка крайне невежливо. Явившийся вовремя обязан ждать своего противника четверть часа. По происшествии этого срока явившийся первым имеет право покинуть место поединка и его секунданты должны составить протокол». Онегин же опоздал более, чем на час.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www.decanium.narod.ru - Культурная страничка - Скриншоты из фильм-оперы &quot;Евгений Онегин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743200"/>
            <a:ext cx="495300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55626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993300"/>
                </a:solidFill>
              </a:rPr>
              <a:t>По- моему, Онегин вообще не воспринимал эту дуэль всерьез, по сравнению со своим противником, который всю ночь не спал, вспоминая, мечтал, тревожился, Евгений мертвым сном проспал до утра:</a:t>
            </a:r>
          </a:p>
          <a:p>
            <a:pPr>
              <a:buNone/>
            </a:pPr>
            <a:r>
              <a:rPr lang="ru-RU" sz="2400" dirty="0" smtClean="0">
                <a:solidFill>
                  <a:srgbClr val="993300"/>
                </a:solidFill>
              </a:rPr>
              <a:t>     </a:t>
            </a:r>
            <a:r>
              <a:rPr lang="ru-RU" sz="2400" i="1" dirty="0" smtClean="0">
                <a:solidFill>
                  <a:srgbClr val="993300"/>
                </a:solidFill>
              </a:rPr>
              <a:t>Уже солнце катиться высоко,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993300"/>
                </a:solidFill>
              </a:rPr>
              <a:t>     И перелетная метель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993300"/>
                </a:solidFill>
              </a:rPr>
              <a:t>     Блестит и вьется; но постель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993300"/>
                </a:solidFill>
              </a:rPr>
              <a:t>     Еще Евгений не покинул,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993300"/>
                </a:solidFill>
              </a:rPr>
              <a:t>     Еще над ним летает сон.</a:t>
            </a:r>
            <a:endParaRPr lang="ru-RU" sz="2400" i="1" dirty="0">
              <a:solidFill>
                <a:srgbClr val="99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53000" y="6488668"/>
            <a:ext cx="3636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Ленский ночью перед дуэлью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533400"/>
            <a:ext cx="7696200" cy="58674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/>
              <a:t>Муниципальное </a:t>
            </a:r>
            <a:r>
              <a:rPr lang="ru-RU" sz="1400" dirty="0" err="1" smtClean="0"/>
              <a:t>автомное</a:t>
            </a:r>
            <a:r>
              <a:rPr lang="ru-RU" sz="1400" dirty="0" smtClean="0"/>
              <a:t>  образовательное </a:t>
            </a:r>
            <a:r>
              <a:rPr lang="ru-RU" sz="1400" dirty="0"/>
              <a:t>учреждение </a:t>
            </a:r>
          </a:p>
          <a:p>
            <a:pPr marL="0" indent="0" algn="ctr">
              <a:buNone/>
            </a:pPr>
            <a:r>
              <a:rPr lang="ru-RU" sz="1400" dirty="0"/>
              <a:t>Средняя общеобразовательная школа №84</a:t>
            </a:r>
          </a:p>
          <a:p>
            <a:pPr marL="0" indent="0" algn="ctr">
              <a:buNone/>
            </a:pPr>
            <a:r>
              <a:rPr lang="ru-RU" sz="1400" dirty="0" err="1"/>
              <a:t>Сормовского</a:t>
            </a:r>
            <a:r>
              <a:rPr lang="ru-RU" sz="1400" dirty="0"/>
              <a:t> района города </a:t>
            </a:r>
            <a:r>
              <a:rPr lang="ru-RU" sz="1400" dirty="0" err="1" smtClean="0"/>
              <a:t>Н.Новгорода</a:t>
            </a:r>
            <a:endParaRPr lang="ru-RU" sz="1400" dirty="0" smtClean="0"/>
          </a:p>
          <a:p>
            <a:pPr marL="0" indent="0" algn="ctr">
              <a:buNone/>
            </a:pPr>
            <a:endParaRPr lang="ru-RU" sz="1400" dirty="0"/>
          </a:p>
          <a:p>
            <a:pPr marL="0" indent="0" algn="ctr">
              <a:buNone/>
            </a:pPr>
            <a:endParaRPr lang="ru-RU" sz="1400" dirty="0" smtClean="0"/>
          </a:p>
          <a:p>
            <a:pPr marL="0" indent="0" algn="ctr">
              <a:buNone/>
            </a:pPr>
            <a:endParaRPr lang="ru-RU" sz="1400" dirty="0"/>
          </a:p>
          <a:p>
            <a:pPr marL="0" indent="0" algn="ctr">
              <a:buNone/>
            </a:pPr>
            <a:endParaRPr lang="ru-RU" sz="1400" dirty="0"/>
          </a:p>
          <a:p>
            <a:pPr marL="0" indent="0" algn="ctr">
              <a:buNone/>
            </a:pPr>
            <a:r>
              <a:rPr lang="ru-RU" sz="1400" dirty="0"/>
              <a:t>Научное общество учащихся </a:t>
            </a:r>
          </a:p>
          <a:p>
            <a:pPr marL="0" indent="0" algn="ctr">
              <a:buNone/>
            </a:pPr>
            <a:r>
              <a:rPr lang="ru-RU" sz="1400" dirty="0" smtClean="0"/>
              <a:t>Дуэли в русской жизни и литературе первой половине 19 века.</a:t>
            </a:r>
            <a:endParaRPr lang="ru-RU" sz="1400" dirty="0"/>
          </a:p>
          <a:p>
            <a:pPr marL="0" indent="0" algn="ctr">
              <a:buNone/>
            </a:pPr>
            <a:endParaRPr lang="ru-RU" sz="1400" dirty="0"/>
          </a:p>
          <a:p>
            <a:pPr marL="0" indent="0" algn="ctr">
              <a:buNone/>
            </a:pPr>
            <a:endParaRPr lang="ru-RU" sz="1400" dirty="0"/>
          </a:p>
          <a:p>
            <a:pPr marL="0" indent="0" algn="ctr">
              <a:buNone/>
            </a:pPr>
            <a:endParaRPr lang="ru-RU" sz="1400" dirty="0"/>
          </a:p>
          <a:p>
            <a:pPr marL="0" indent="0" algn="ctr">
              <a:buNone/>
            </a:pPr>
            <a:endParaRPr lang="ru-RU" sz="1400" dirty="0"/>
          </a:p>
          <a:p>
            <a:pPr marL="0" indent="0" algn="ctr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dirty="0"/>
              <a:t>Выполнила Тимофеева Ксения</a:t>
            </a:r>
          </a:p>
          <a:p>
            <a:pPr marL="0" indent="0">
              <a:buNone/>
            </a:pPr>
            <a:r>
              <a:rPr lang="ru-RU" sz="1400" dirty="0"/>
              <a:t>Ученица </a:t>
            </a:r>
            <a:r>
              <a:rPr lang="ru-RU" sz="1400" dirty="0" smtClean="0"/>
              <a:t>9 </a:t>
            </a:r>
            <a:r>
              <a:rPr lang="ru-RU" sz="1400" dirty="0"/>
              <a:t>«А» класса</a:t>
            </a:r>
          </a:p>
          <a:p>
            <a:pPr marL="0" indent="0">
              <a:buNone/>
            </a:pPr>
            <a:r>
              <a:rPr lang="ru-RU" sz="1400" dirty="0"/>
              <a:t>Научный руководитель:</a:t>
            </a:r>
          </a:p>
          <a:p>
            <a:pPr marL="0" indent="0">
              <a:buNone/>
            </a:pPr>
            <a:r>
              <a:rPr lang="ru-RU" sz="1400" dirty="0" err="1" smtClean="0"/>
              <a:t>Тиморшина</a:t>
            </a:r>
            <a:r>
              <a:rPr lang="ru-RU" sz="1400" dirty="0" smtClean="0"/>
              <a:t> </a:t>
            </a:r>
            <a:r>
              <a:rPr lang="ru-RU" sz="1400" dirty="0" err="1" smtClean="0"/>
              <a:t>Гюзель</a:t>
            </a:r>
            <a:r>
              <a:rPr lang="ru-RU" sz="1400" dirty="0" smtClean="0"/>
              <a:t> </a:t>
            </a:r>
            <a:r>
              <a:rPr lang="ru-RU" sz="1400" dirty="0" err="1" smtClean="0"/>
              <a:t>Закировна</a:t>
            </a:r>
            <a:r>
              <a:rPr lang="ru-RU" sz="1400" dirty="0" smtClean="0"/>
              <a:t> </a:t>
            </a:r>
          </a:p>
          <a:p>
            <a:pPr marL="0" indent="0">
              <a:buNone/>
            </a:pPr>
            <a:r>
              <a:rPr lang="ru-RU" sz="1400" dirty="0" smtClean="0"/>
              <a:t>Учитель русского языка и литературы</a:t>
            </a:r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pPr marL="0" indent="0" algn="ctr">
              <a:buNone/>
            </a:pPr>
            <a:r>
              <a:rPr lang="ru-RU" sz="1400" dirty="0" smtClean="0"/>
              <a:t>Г. Н. Новгород 2015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4667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Сочинение на тем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54680"/>
            <a:ext cx="6172200" cy="3703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56388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Почему все-таки Онегин выстрелил в Ленского, а не мимо, если не желал ему смерти?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Демонстративный выстрел в сторону являлся новым оскорблением и не мог способствовать примирению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В случае безрезультативного обмена выстрелами дуэль начинается сначала и жизнь противнику может быть сохранена только ценой собственной смерти или раны.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Дуэль в живописи Записи в рубрике Дуэль в живописи Дневник Парашутов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00600" y="6396335"/>
            <a:ext cx="27472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993300"/>
                </a:solidFill>
              </a:rPr>
              <a:t>Ленский убит</a:t>
            </a:r>
            <a:endParaRPr lang="ru-RU" sz="2400" b="1" i="1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www.decanium.narod.ru - Культурная страничка - Скриншоты из фильм-оперы &quot;Евгений Онегин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676400"/>
            <a:ext cx="4953000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81000"/>
            <a:ext cx="7239000" cy="647700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Поэт любил Ленского и в прекрасных строфах оплакал его падение: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Быть может, он для блага мира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Иль хоть для славы был рожден;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Его умолкнувшая лира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Гремучий, непрерывный звон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В веках поднять могла. Поэта,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Быть может, на ступенях света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Ждала высокая ступень.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Его страдальческая тень,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Быть может, унесла с собою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Святую тайну, и для нас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Погиб животворящий глас,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И за могильною чертою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К ней не домчится гимн времен,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993300"/>
                </a:solidFill>
              </a:rPr>
              <a:t>Благословение племен.</a:t>
            </a:r>
            <a:endParaRPr lang="ru-RU" sz="2000" dirty="0" smtClean="0"/>
          </a:p>
          <a:p>
            <a:pPr algn="ctr">
              <a:buNone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4525963"/>
          </a:xfrm>
        </p:spPr>
        <p:txBody>
          <a:bodyPr/>
          <a:lstStyle/>
          <a:p>
            <a:r>
              <a:rPr lang="ru-RU" dirty="0" smtClean="0"/>
              <a:t>Подводя итоги дуэли между Онегиным и Ленским, я пришла к следующим выводам. Правила описанного в романе поединка неоднократно нарушались. Я считаю, что именно это в большой степени повлияло на трагическое завершение. Но несмотря ни на что, дуэль в произведение занимает далеко не последнее место. Я бы сказала, что поединок является одним из главных элементов сюжета, изменившим не только его участников, но и людей связанных с ним.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Лермонтов - художник :: Михаил Лермонтов (Mihail Lermontov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1238" y="1371600"/>
            <a:ext cx="3042762" cy="384855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7042" name="Picture 2" descr="Пушкин Александр Сергеевич (Соколов П.Ф, акварель) Пушкин Александр Сергеевич Русская портретная галере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2982269" cy="3733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Смертельные дуэли А.С. Пушкина и М.Ю. Лермонтова.</a:t>
            </a:r>
            <a:endParaRPr lang="ru-RU" b="1" i="1" dirty="0">
              <a:solidFill>
                <a:srgbClr val="99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90800" y="1371600"/>
            <a:ext cx="3657600" cy="4373563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Пушкин и Лермонтов- современники, но они никогда не встречались. Так ли это? Оба родились в Москве, оба стали потом петербуржцами и оба происходили из старинных дворянских родов: отец Пушкина, Сергей Львович,- майор в отставке, а отец Лермонтова, Юрий Петрович,- капитан.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 descr="Смерть Лермонт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133600"/>
            <a:ext cx="4667250" cy="4024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426" name="Picture 2" descr="Убийца Лермонтова - История. События и люди. - История. События и люди. - Каталог статей - Персональный сай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133600"/>
            <a:ext cx="3343275" cy="436458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3047999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Смертельная дуэль Лермонтова с Мартыновым произошла 15 июля(27 июля) 1841 года на поляне на северо-западном склоне горы Машук, но в советское время было установлено, что на самом деле дуэль была в другом месте- у </a:t>
            </a:r>
            <a:r>
              <a:rPr lang="ru-RU" sz="2400" dirty="0" err="1" smtClean="0"/>
              <a:t>Перкальской</a:t>
            </a:r>
            <a:r>
              <a:rPr lang="ru-RU" sz="2400" dirty="0" smtClean="0"/>
              <a:t> скалы.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4770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Есть несколько предположений о причинах дуэли. Но как мне кажется, более правдивыми являются именно эти два повода к вызову Мартынова: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Мартынов показал на следствии: «С самого приезда своего в Пятигорск Лермонтов не пропускал ни одного случая, где бы мог он сказать мне что-нибудь неприятное. На вечере в одном частном доме, — за два дня до дуэли, — он вывел меня из терпения, привязываясь к каждому моему слову,— Я решился положить этому конец».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Мартынов вызвал Лермонтова, защищая честь сестры.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4" name="Picture 8" descr="Румянцевы-Гагарины-Вяземские. Обсуждение на LiveInternet - Р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276600"/>
            <a:ext cx="2483178" cy="3048000"/>
          </a:xfrm>
          <a:prstGeom prst="rect">
            <a:avLst/>
          </a:prstGeom>
          <a:noFill/>
        </p:spPr>
      </p:pic>
      <p:pic>
        <p:nvPicPr>
          <p:cNvPr id="106498" name="Picture 2" descr="Головко Александр. &quot;ВЫХОЖУ ОДИН Я НА ДОРОГУ. - Литературный фору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29000" cy="40119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" y="3962400"/>
            <a:ext cx="3208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993300"/>
                </a:solidFill>
              </a:rPr>
              <a:t>Глебов Михаил Павлович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6500" name="Picture 4" descr="Земство- ГАЛЕРЕ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0"/>
            <a:ext cx="3143250" cy="42862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51706" y="4267200"/>
            <a:ext cx="2992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993300"/>
                </a:solidFill>
              </a:rPr>
              <a:t>Александр Васильчиков</a:t>
            </a:r>
            <a:endParaRPr lang="ru-RU" b="1" i="1" dirty="0">
              <a:solidFill>
                <a:srgbClr val="993300"/>
              </a:solidFill>
            </a:endParaRPr>
          </a:p>
        </p:txBody>
      </p:sp>
      <p:pic>
        <p:nvPicPr>
          <p:cNvPr id="106502" name="Picture 6" descr="Трубецкой, Сергей Петрович QuickiWik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228600"/>
            <a:ext cx="2381250" cy="28575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810000" y="3124200"/>
            <a:ext cx="19304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93300"/>
                </a:solidFill>
              </a:rPr>
              <a:t>Трубецкой Сергей Петрович</a:t>
            </a:r>
            <a:endParaRPr lang="ru-RU" b="1" i="1" dirty="0">
              <a:solidFill>
                <a:srgbClr val="9933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5000" y="6248400"/>
            <a:ext cx="3916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993300"/>
                </a:solidFill>
              </a:rPr>
              <a:t>Алексей Аркадьевич Столыпин</a:t>
            </a:r>
            <a:endParaRPr lang="ru-RU" b="1" i="1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5474" name="Picture 2" descr="Смерть Лермонт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7867650" cy="6783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8546" name="Picture 2" descr="Самая известная дуэль в мире, самые знаменитые дуэли в ми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Эпиграф</a:t>
            </a:r>
            <a:endParaRPr lang="ru-RU" b="1" i="1" dirty="0">
              <a:solidFill>
                <a:srgbClr val="9933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6800"/>
            <a:ext cx="6937375" cy="555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2514600"/>
            <a:ext cx="541019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993300"/>
                </a:solidFill>
              </a:rPr>
              <a:t>«Его убийца хладнокровно</a:t>
            </a:r>
          </a:p>
          <a:p>
            <a:pPr algn="ctr"/>
            <a:r>
              <a:rPr lang="ru-RU" sz="3200" dirty="0">
                <a:solidFill>
                  <a:srgbClr val="993300"/>
                </a:solidFill>
              </a:rPr>
              <a:t>Навел </a:t>
            </a:r>
            <a:r>
              <a:rPr lang="ru-RU" sz="3200" dirty="0" smtClean="0">
                <a:solidFill>
                  <a:srgbClr val="993300"/>
                </a:solidFill>
              </a:rPr>
              <a:t>удар. </a:t>
            </a:r>
          </a:p>
          <a:p>
            <a:pPr algn="ctr"/>
            <a:r>
              <a:rPr lang="ru-RU" sz="3200" dirty="0" smtClean="0">
                <a:solidFill>
                  <a:srgbClr val="993300"/>
                </a:solidFill>
              </a:rPr>
              <a:t>Спасенья </a:t>
            </a:r>
            <a:r>
              <a:rPr lang="ru-RU" sz="3200" dirty="0">
                <a:solidFill>
                  <a:srgbClr val="993300"/>
                </a:solidFill>
              </a:rPr>
              <a:t>нет</a:t>
            </a:r>
            <a:r>
              <a:rPr lang="ru-RU" sz="3200" dirty="0" smtClean="0">
                <a:solidFill>
                  <a:srgbClr val="993300"/>
                </a:solidFill>
              </a:rPr>
              <a:t>…»</a:t>
            </a:r>
          </a:p>
          <a:p>
            <a:pPr algn="r"/>
            <a:r>
              <a:rPr lang="ru-RU" sz="3200" dirty="0" smtClean="0">
                <a:solidFill>
                  <a:srgbClr val="993300"/>
                </a:solidFill>
              </a:rPr>
              <a:t>(М.Ю. Лермонтов)</a:t>
            </a:r>
            <a:endParaRPr lang="ru-RU" sz="3200" dirty="0">
              <a:solidFill>
                <a:srgbClr val="993300"/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563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7522" name="Picture 2" descr="Все тайны дуэли Лермонтова ПОЛЕЗНО New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7442" y="0"/>
            <a:ext cx="9211442" cy="58905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Не желая примириться с гибелью двух великих поэтов на обычных дуэлях, мы забываем, что дуэль по правилам двух равных дворян, независимо от того, кто из них более велик, - это честный поединок, за соблюдение условий которого своей честью отвечают и дуэлянты - ведь дуэлянты защищают свое достоинство и, конечно, секунданты. Мы уже выяснили, что Дантеса нельзя назвать убийцей в прямом смысле этого слова, а вот Мартынова можно прямо назвать убийцей. К тому же, нельзя забывать, что Пушкин не раз участвовал в дуэлях и был отличным стрелком, да и Лермонтов был храбрым человеком и хорошим стрелком, будучи военным.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Заключение</a:t>
            </a:r>
            <a:endParaRPr lang="ru-RU" b="1" i="1" dirty="0">
              <a:solidFill>
                <a:srgbClr val="99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1722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Дуэль - жестокое узаконенное убийство порожденное нравами дворянского общества 18-19вв. Правящему дворянскому классу и самодержавию в России было выгодно устранять прогрессивных, передовых и правдивых людей того времени, одними из которых были поэты А.С. Пушкин и М.Ю. Лермонтов, а дуэли для этого подходили как нельзя лучше. </a:t>
            </a:r>
          </a:p>
          <a:p>
            <a:pPr>
              <a:buNone/>
            </a:pPr>
            <a:r>
              <a:rPr lang="ru-RU" sz="2400" dirty="0" smtClean="0"/>
              <a:t>Развращенные, обленившиеся, богатые аристократы и помещики, вели паразитический образ жизни. Дуэли для них были, чем-то в своем роде, острым развлечением и способом пощекотать нервы в экстремальных ситуациях. </a:t>
            </a:r>
          </a:p>
          <a:p>
            <a:pPr>
              <a:buNone/>
            </a:pPr>
            <a:r>
              <a:rPr lang="ru-RU" sz="2400" dirty="0" smtClean="0"/>
              <a:t>          Но, несмотря на отрицательные качества дуэлей, я считаю, что в них были временами положительные моменты. Они несли какой-то дух романтизма и рыцарства: на дуэли добропорядочный гражданин мог защитить честь «дамы своего сердца», как сделал Пушкин, а благородный военный отстоять свое доброе имя, как сделал Лермонтов.     </a:t>
            </a:r>
            <a:r>
              <a:rPr lang="ru-RU" sz="2000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993300"/>
                </a:solidFill>
              </a:rPr>
              <a:t>Список использованной литературы.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2000" dirty="0" smtClean="0"/>
              <a:t>А.С. Пушкин «Евгений Онегин».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smtClean="0"/>
              <a:t>Б. И. </a:t>
            </a:r>
            <a:r>
              <a:rPr lang="ru-RU" sz="2000" dirty="0" err="1" smtClean="0"/>
              <a:t>Бурсов</a:t>
            </a:r>
            <a:r>
              <a:rPr lang="ru-RU" sz="2000" dirty="0" smtClean="0"/>
              <a:t> «Судьба Пушкина: роман-исследование».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smtClean="0"/>
              <a:t>В. Г. Белинский «Статьи о Пушкине, Лермонтове».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smtClean="0"/>
              <a:t>История русской культуры 18-19 в.(5 глава).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smtClean="0"/>
              <a:t>М.Ю. Лермонтов «Герой нашего времени».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smtClean="0"/>
              <a:t>Я. А. </a:t>
            </a:r>
            <a:r>
              <a:rPr lang="ru-RU" sz="2000" dirty="0" err="1" smtClean="0"/>
              <a:t>Гордин</a:t>
            </a:r>
            <a:r>
              <a:rPr lang="ru-RU" sz="2000" dirty="0" smtClean="0"/>
              <a:t> «Дуэли и дуэлянты».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u="sng" dirty="0" smtClean="0">
                <a:hlinkClick r:id="rId2"/>
              </a:rPr>
              <a:t>http://www.bestreferat.ru/referat-166799.html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2000" u="sng" dirty="0" smtClean="0">
                <a:hlinkClick r:id="rId3"/>
              </a:rPr>
              <a:t>http://wordweb.ru/2008/02/16/rokovye-dujeli-pushkin-i-lermontov.html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2000" u="sng" dirty="0" smtClean="0">
                <a:hlinkClick r:id="rId4"/>
              </a:rPr>
              <a:t>https://ru.wikipedia</a:t>
            </a:r>
            <a:endParaRPr lang="ru-RU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2000" u="sng" dirty="0" smtClean="0">
                <a:hlinkClick r:id="rId5"/>
              </a:rPr>
              <a:t>http://masterjoy.narod.ru/Zhizn/duel1.html</a:t>
            </a:r>
            <a:r>
              <a:rPr lang="ru-RU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993300"/>
                </a:solidFill>
              </a:rPr>
              <a:t>Введение.</a:t>
            </a:r>
            <a:endParaRPr lang="ru-RU" b="1" dirty="0">
              <a:solidFill>
                <a:srgbClr val="99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1295400"/>
            <a:ext cx="7467600" cy="5029200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Цели </a:t>
            </a:r>
            <a:r>
              <a:rPr lang="ru-RU" i="1" dirty="0" smtClean="0"/>
              <a:t>моей </a:t>
            </a:r>
            <a:r>
              <a:rPr lang="ru-RU" i="1" dirty="0"/>
              <a:t>работы: </a:t>
            </a:r>
          </a:p>
          <a:p>
            <a:pPr marL="0" indent="0">
              <a:buNone/>
            </a:pPr>
            <a:r>
              <a:rPr lang="ru-RU" i="1" dirty="0" smtClean="0"/>
              <a:t>    1</a:t>
            </a:r>
            <a:r>
              <a:rPr lang="ru-RU" i="1" dirty="0"/>
              <a:t>.	Рассмотрение понятия и сущности дуэли для русского дворянина XIX века.</a:t>
            </a:r>
          </a:p>
          <a:p>
            <a:pPr marL="0" indent="0">
              <a:buNone/>
            </a:pPr>
            <a:r>
              <a:rPr lang="ru-RU" i="1" dirty="0" smtClean="0"/>
              <a:t>    2</a:t>
            </a:r>
            <a:r>
              <a:rPr lang="ru-RU" i="1" dirty="0"/>
              <a:t>.	</a:t>
            </a:r>
            <a:r>
              <a:rPr lang="ru-RU" i="1" dirty="0" smtClean="0"/>
              <a:t>Обзор и интерпретация </a:t>
            </a:r>
            <a:r>
              <a:rPr lang="ru-RU" i="1" dirty="0"/>
              <a:t>произведений русских писателей, наиболее ярко осветивших в своих произведениях тему дуэли.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205056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399" y="1600200"/>
            <a:ext cx="3209925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143000"/>
            <a:ext cx="5791200" cy="6400800"/>
          </a:xfrm>
        </p:spPr>
        <p:txBody>
          <a:bodyPr/>
          <a:lstStyle/>
          <a:p>
            <a:r>
              <a:rPr lang="ru-RU" i="1" dirty="0" smtClean="0"/>
              <a:t>Дуэль - поединок между двумя людьми, имеющий целью восстановления чести, снятие с обиженного позорного пятна, нанесенного оскорблением.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11896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Причины, которые заставляли идти на убийство или быть убитым самому: 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Законы чести;</a:t>
            </a:r>
          </a:p>
          <a:p>
            <a:pPr marL="514350" indent="-514350">
              <a:buAutoNum type="arabicPeriod"/>
            </a:pPr>
            <a:r>
              <a:rPr lang="ru-RU" dirty="0" smtClean="0"/>
              <a:t>Боязнь быть осмеянным;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5602" name="Picture 2" descr="Документальные фильмы онлайн &quot; Страница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819400"/>
            <a:ext cx="5029200" cy="37663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7044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«Евгений Онегин» А.С. Пушкин.</a:t>
            </a:r>
            <a:endParaRPr lang="ru-RU" b="1" i="1" dirty="0">
              <a:solidFill>
                <a:srgbClr val="993300"/>
              </a:solidFill>
            </a:endParaRPr>
          </a:p>
        </p:txBody>
      </p:sp>
      <p:pic>
        <p:nvPicPr>
          <p:cNvPr id="24578" name="Picture 2" descr="AVA Opera presents Tchaikovsky &quot;Eugene Onegin&quot; PRIVATELESSON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19200"/>
            <a:ext cx="6953250" cy="52309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22163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Книга: О русском воровстве и мздоимств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90600"/>
            <a:ext cx="4226393" cy="5334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4495800" cy="5791200"/>
          </a:xfrm>
        </p:spPr>
        <p:txBody>
          <a:bodyPr/>
          <a:lstStyle/>
          <a:p>
            <a:pPr>
              <a:buNone/>
            </a:pPr>
            <a:r>
              <a:rPr lang="ru-RU" sz="2000" i="1" dirty="0" smtClean="0"/>
              <a:t>В истории дуэли сконцентрировалась драматичность пути русского дворянина от государева раба, к человеку, «взыскующему свободы и готовому платить жизнью за неприкосновенность своего личного достоинства», как он понимал его на высочайшем взлете петербургского периода- в пушкинские времена. 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993300"/>
                </a:solidFill>
              </a:rPr>
              <a:t>Русская и европейская дуэль.</a:t>
            </a:r>
            <a:endParaRPr lang="ru-RU" b="1" i="1" dirty="0">
              <a:solidFill>
                <a:srgbClr val="993300"/>
              </a:solidFill>
            </a:endParaRPr>
          </a:p>
        </p:txBody>
      </p:sp>
      <p:pic>
        <p:nvPicPr>
          <p:cNvPr id="48130" name="Picture 2" descr="Duel. 1897. Ilya Repin. Download painting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6648450" cy="335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2" name="Picture 4" descr="Католическая Масленица one-must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200400"/>
            <a:ext cx="5143500" cy="3468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</TotalTime>
  <Words>1374</Words>
  <Application>Microsoft Office PowerPoint</Application>
  <PresentationFormat>Экран (4:3)</PresentationFormat>
  <Paragraphs>121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Оформление по умолчанию</vt:lpstr>
      <vt:lpstr>         Дуэль в русской жизни и литературе первой половине  19 века.</vt:lpstr>
      <vt:lpstr>Слайд 2</vt:lpstr>
      <vt:lpstr>Эпиграф</vt:lpstr>
      <vt:lpstr>Введение.</vt:lpstr>
      <vt:lpstr>Слайд 5</vt:lpstr>
      <vt:lpstr>Причины, которые заставляли идти на убийство или быть убитым самому: </vt:lpstr>
      <vt:lpstr>«Евгений Онегин» А.С. Пушкин.</vt:lpstr>
      <vt:lpstr>Слайд 8</vt:lpstr>
      <vt:lpstr>Слайд 9</vt:lpstr>
      <vt:lpstr>Различают 3 рода оскорблений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Смертельные дуэли А.С. Пушкина и М.Ю. Лермонтова.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Заключение</vt:lpstr>
      <vt:lpstr>Список использованной литературы.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Дуэль в русской литературе</dc:title>
  <dc:creator>Татьяна</dc:creator>
  <cp:lastModifiedBy>31</cp:lastModifiedBy>
  <cp:revision>113</cp:revision>
  <cp:lastPrinted>1601-01-01T00:00:00Z</cp:lastPrinted>
  <dcterms:created xsi:type="dcterms:W3CDTF">1601-01-01T00:00:00Z</dcterms:created>
  <dcterms:modified xsi:type="dcterms:W3CDTF">2016-12-01T06:23:53Z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