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59" r:id="rId3"/>
    <p:sldId id="257" r:id="rId4"/>
    <p:sldId id="274" r:id="rId5"/>
    <p:sldId id="262" r:id="rId6"/>
    <p:sldId id="261" r:id="rId7"/>
    <p:sldId id="263" r:id="rId8"/>
    <p:sldId id="267" r:id="rId9"/>
    <p:sldId id="265" r:id="rId10"/>
    <p:sldId id="268" r:id="rId11"/>
    <p:sldId id="270" r:id="rId12"/>
    <p:sldId id="271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67" d="100"/>
          <a:sy n="67" d="100"/>
        </p:scale>
        <p:origin x="-108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CF5FF-547B-40DD-AE98-F14D1B7FF039}" type="datetimeFigureOut">
              <a:rPr lang="ru-RU" smtClean="0"/>
              <a:pPr/>
              <a:t>15.04.2012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EC8A8-ED80-4B71-87E9-BC85C4E2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56EF9-B371-4B01-8843-C94CF98798DF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56EF9-B371-4B01-8843-C94CF98798D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921C8-EE56-410F-938A-5A32C50500C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23D16-8609-4706-B14D-9DE9DB8895D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72;\Desktop\&#1076;&#1074;&#1080;&#1078;%20&#1074;&#1086;&#1076;&#1099;%20&#1074;%20&#1086;&#1082;&#1077;&#1072;&#1085;&#1077;\&#1059;&#1088;&#1086;&#1082;%20&#1089;%20&#1090;&#1077;&#1093;&#1085;&#1086;&#1083;&#1086;&#1075;&#1080;&#1095;&#1077;&#1089;&#1082;&#1086;&#1081;%20&#1082;&#1072;&#1088;&#1090;&#1086;&#1081;\_flow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1;&#1102;&#1076;&#1072;\Desktop\&#1076;&#1074;&#1080;&#1078;%20&#1074;&#1086;&#1076;&#1099;%20&#1074;%20&#1086;&#1082;&#1077;&#1072;&#1085;&#1077;\&#1059;&#1088;&#1086;&#1082;%20&#1089;%20&#1090;&#1077;&#1093;&#1085;&#1086;&#1083;&#1086;&#1075;&#1080;&#1095;&#1077;&#1089;&#1082;&#1086;&#1081;%20&#1082;&#1072;&#1088;&#1090;&#1086;&#1081;\&#1087;&#1088;&#1080;&#1083;&#1080;&#1074;&#1099;%20&#1080;%20&#1086;&#1090;&#1083;&#1080;&#1074;&#1099;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1;&#1102;&#1076;&#1072;\Desktop\&#1076;&#1074;&#1080;&#1078;%20&#1074;&#1086;&#1076;&#1099;%20&#1074;%20&#1086;&#1082;&#1077;&#1072;&#1085;&#1077;\&#1059;&#1088;&#1086;&#1082;%20&#1089;%20&#1090;&#1077;&#1093;&#1085;&#1086;&#1083;&#1086;&#1075;&#1080;&#1095;&#1077;&#1089;&#1082;&#1086;&#1081;%20&#1082;&#1072;&#1088;&#1090;&#1086;&#1081;\pril6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1;&#1102;&#1076;&#1072;\Desktop\&#1076;&#1074;&#1080;&#1078;%20&#1074;&#1086;&#1076;&#1099;%20&#1074;%20&#1086;&#1082;&#1077;&#1072;&#1085;&#1077;\&#1059;&#1088;&#1086;&#1082;%20&#1089;%20&#1090;&#1077;&#1093;&#1085;&#1086;&#1083;&#1086;&#1075;&#1080;&#1095;&#1077;&#1089;&#1082;&#1086;&#1081;%20&#1082;&#1072;&#1088;&#1090;&#1086;&#1081;\pril2.m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vepic.ru/8153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474228" cy="6067640"/>
          </a:xfrm>
          <a:prstGeom prst="rect">
            <a:avLst/>
          </a:prstGeom>
          <a:noFill/>
        </p:spPr>
      </p:pic>
      <p:pic>
        <p:nvPicPr>
          <p:cNvPr id="5" name="_flow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6165304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иливы и отлив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59" y="620688"/>
            <a:ext cx="7896877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-1010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il6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260648"/>
            <a:ext cx="7200800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Запутляшки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67544" y="1340768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ВОЛНА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67544" y="1988840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ТЕЧЕНИЕ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67544" y="2708920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ЦУНАМИ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67544" y="3284984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ПРИЛИВ И ОТЛИВ</a:t>
            </a: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67544" y="3933056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ГРЕБЕНЬ ВОЛНЫ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4509120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ПОДОШВА</a:t>
            </a: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67544" y="5013176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ДЛИНА ВОЛНЫ</a:t>
            </a:r>
            <a:endParaRPr lang="ru-RU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67544" y="5661248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ВЫСОТА ВОЛНЫ</a:t>
            </a:r>
            <a:endParaRPr lang="ru-RU" dirty="0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75856" y="1340768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МОЩНЫЕ ВОДНЫЕ ПОТОКИ</a:t>
            </a: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75856" y="1988840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САМАЯ РАЗРУШИТЕЛЬНАЯ ВОЛНА</a:t>
            </a:r>
            <a:endParaRPr lang="ru-RU" dirty="0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275856" y="2492896"/>
            <a:ext cx="5688632" cy="720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dirty="0" smtClean="0"/>
              <a:t>ПЕРИОДИЧЕСКИ ВЕРТИКАЛЬНЫЕ КОЛЕБАНИЯ УРОВНЯ ОКЕАНА ИЛИ МОРЯ</a:t>
            </a:r>
            <a:endParaRPr lang="ru-RU" sz="2200" dirty="0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3275856" y="3212976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ДВИЖЕНИЕ ЧАСТИЧЕК ВОДЫ ПО ЗАМКНУТОМУ КРУГУ</a:t>
            </a:r>
            <a:endParaRPr lang="ru-RU" dirty="0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275856" y="3789040"/>
            <a:ext cx="5688632" cy="720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РАССТОЯНИЕ МЕЖДУ ВЕРШИНАМИ ДВУХ СМЕЖНЫХ ВОЛН</a:t>
            </a:r>
            <a:endParaRPr lang="ru-RU" dirty="0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275856" y="5013176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САМАЯ НИЗКАЯ ТОЧКА ЛОЖБИНЫ</a:t>
            </a:r>
            <a:endParaRPr lang="ru-RU" dirty="0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3275856" y="4509120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ПРЕВЫШЕНИЕ ВЕРШИНЫ ВОЛНЫ</a:t>
            </a:r>
            <a:endParaRPr lang="ru-RU" dirty="0"/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3275856" y="5589240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НАИВЫСШАЯ ТОЧКА ВОЛНЫ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2843808" y="148478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843808" y="213285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843808" y="285293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2843808" y="342900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843808" y="407707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843808" y="472514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2843808" y="515719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2843808" y="573325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Запутляшки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67544" y="1340768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ВОЛНА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67544" y="1988840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ТЕЧЕНИЕ</a:t>
            </a:r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67544" y="2564904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ЦУНАМИ</a:t>
            </a: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67544" y="3284984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ПРИЛИВ И ОТЛИВ</a:t>
            </a: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67544" y="3933056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ГРЕБЕНЬ ВОЛНЫ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4509120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ПОДОШВА</a:t>
            </a:r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67544" y="5013176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ДЛИНА ВОЛНЫ</a:t>
            </a:r>
            <a:endParaRPr lang="ru-RU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67544" y="5661248"/>
            <a:ext cx="2160240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ВЫСОТА ВОЛНЫ</a:t>
            </a:r>
            <a:endParaRPr lang="ru-RU" dirty="0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75856" y="1988840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МОЩНЫЕ ВОДНЫЕ ПОТОКИ</a:t>
            </a: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3275856" y="2564904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САМАЯ РАЗРУШИТЕЛЬНАЯ ВОЛНА</a:t>
            </a:r>
            <a:endParaRPr lang="ru-RU" dirty="0"/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275856" y="3212976"/>
            <a:ext cx="5688632" cy="720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dirty="0" smtClean="0"/>
              <a:t>ПЕРИОДИЧЕСКИ ВЕРТИКАЛЬНЫЕ КОЛЕБАНИЯ УРОВНЯ ОКЕАНА ИЛИ МОРЯ</a:t>
            </a:r>
            <a:endParaRPr lang="ru-RU" sz="2200" dirty="0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3275856" y="1340768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ДВИЖЕНИЕ ЧАСТИЧЕК ВОДЫ ПО ЗАМКНУТОМУ КРУГУ</a:t>
            </a:r>
            <a:endParaRPr lang="ru-RU" dirty="0"/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275856" y="4941168"/>
            <a:ext cx="5688632" cy="720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РАССТОЯНИЕ МЕЖДУ ВЕРШИНАМИ ДВУХ СМЕЖНЫХ ВОЛН</a:t>
            </a:r>
            <a:endParaRPr lang="ru-RU" dirty="0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3275856" y="4437112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САМАЯ НИЗКАЯ ТОЧКА ЛОЖБИНЫ</a:t>
            </a:r>
            <a:endParaRPr lang="ru-RU" dirty="0"/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3275856" y="5661248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ПРЕВЫШЕНИЕ ВЕРШИНЫ ВОЛНЫ</a:t>
            </a:r>
            <a:endParaRPr lang="ru-RU" dirty="0"/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3275856" y="3933056"/>
            <a:ext cx="5688632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НАИВЫСШАЯ ТОЧКА ВОЛНЫ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2843808" y="148478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843808" y="213285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843808" y="270892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2843808" y="342900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843808" y="407707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843808" y="472514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2843808" y="515719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2843808" y="580526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59632" y="836712"/>
            <a:ext cx="691276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spc="300" dirty="0" smtClean="0">
                <a:latin typeface="ft40" pitchFamily="2" charset="0"/>
                <a:cs typeface="Aharoni" pitchFamily="2" charset="-79"/>
              </a:rPr>
              <a:t>Морская вода …</a:t>
            </a:r>
            <a:endParaRPr lang="ru-RU" sz="3600" spc="300" dirty="0">
              <a:latin typeface="ft40" pitchFamily="2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7488832" cy="38763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atin typeface="ft40" pitchFamily="2" charset="0"/>
              </a:rPr>
              <a:t>…солёная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atin typeface="ft40" pitchFamily="2" charset="0"/>
              </a:rPr>
              <a:t>…обладает определённой температурой </a:t>
            </a:r>
          </a:p>
          <a:p>
            <a:pPr>
              <a:lnSpc>
                <a:spcPct val="200000"/>
              </a:lnSpc>
            </a:pPr>
            <a:r>
              <a:rPr lang="ru-RU" sz="3200" dirty="0" smtClean="0">
                <a:latin typeface="ft40" pitchFamily="2" charset="0"/>
              </a:rPr>
              <a:t>…находится в движении</a:t>
            </a:r>
            <a:endParaRPr lang="ru-RU" sz="3200" dirty="0">
              <a:latin typeface="ft4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142984"/>
            <a:ext cx="7746654" cy="255454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ContrastingRightFacing"/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Движение </a:t>
            </a:r>
            <a:r>
              <a:rPr lang="ru-RU" sz="8000" b="1" dirty="0" smtClean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воды</a:t>
            </a:r>
            <a:endParaRPr lang="en-US" sz="8000" b="1" dirty="0" smtClean="0">
              <a:ln w="10160">
                <a:solidFill>
                  <a:srgbClr val="4F81BD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8000" b="1" dirty="0" smtClean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8000" b="1" dirty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 </a:t>
            </a:r>
            <a:r>
              <a:rPr lang="ru-RU" sz="8000" b="1" dirty="0" smtClean="0">
                <a:ln w="10160">
                  <a:solidFill>
                    <a:srgbClr val="4F81BD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океане</a:t>
            </a:r>
            <a:endParaRPr lang="ru-RU" sz="8000" b="1" dirty="0">
              <a:ln w="10160">
                <a:solidFill>
                  <a:srgbClr val="4F81BD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repeatCount="2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97 0.04283 -0.02187 0.11713 0.00452 0.15093 C 0.0066 0.15649 0.01007 0.16806 0.01337 0.17246 C 0.01493 0.17454 0.02587 0.18079 0.02795 0.18241 C 0.03316 0.18635 0.03715 0.19306 0.04271 0.19607 C 0.04879 0.19931 0.05035 0.19977 0.0559 0.20394 C 0.06233 0.20857 0.0724 0.22084 0.07795 0.22362 C 0.08368 0.22639 0.08976 0.22755 0.09566 0.2294 C 0.11181 0.23473 0.12778 0.24283 0.1441 0.247 C 0.14601 0.24838 0.14774 0.25093 0.15 0.25093 C 0.19358 0.25163 0.23733 0.25139 0.2809 0.24908 C 0.29636 0.24815 0.31997 0.225 0.33386 0.2176 C 0.33542 0.21575 0.33663 0.21343 0.33837 0.21181 C 0.33959 0.21065 0.34167 0.21112 0.34271 0.20973 C 0.34497 0.20672 0.35261 0.1882 0.35452 0.18426 C 0.35729 0.16482 0.35816 0.14213 0.36632 0.12547 C 0.3684 0.11112 0.36979 0.0963 0.37361 0.08241 C 0.37309 0.02616 0.3908 -0.03912 0.36771 -0.08634 C 0.36719 -0.08888 0.36719 -0.09166 0.36632 -0.09421 C 0.36563 -0.09629 0.36406 -0.09791 0.36337 -0.1 C 0.3625 -0.103 0.36268 -0.10648 0.36181 -0.10972 C 0.36111 -0.1125 0.3599 -0.11504 0.35886 -0.11759 C 0.3559 -0.13402 0.3533 -0.1405 0.34705 -0.15486 C 0.34479 -0.15995 0.34323 -0.16527 0.34132 -0.1706 C 0.33924 -0.17638 0.33542 -0.18101 0.33247 -0.18634 C 0.32014 -0.2081 0.30868 -0.22638 0.28837 -0.23518 C 0.2816 -0.24212 0.27743 -0.2449 0.2691 -0.24699 C 0.25469 -0.25995 0.22639 -0.26319 0.21042 -0.26458 C 0.17934 -0.28101 0.09323 -0.26921 0.06476 -0.26851 C 0.05 -0.26018 0.03438 -0.25555 0.0191 -0.24907 C -0.00173 -0.24027 -0.02257 -0.22662 -0.0441 -0.22152 C -0.05208 -0.2162 -0.06198 -0.2118 -0.07048 -0.20787 C -0.0783 -0.20439 -0.07795 -0.20787 -0.08524 -0.20185 C -0.10781 -0.18356 -0.08785 -0.19513 -0.10434 -0.18634 C -0.10903 -0.17662 -0.11771 -0.17268 -0.125 -0.16666 C -0.13333 -0.15995 -0.14548 -0.14421 -0.15139 -0.13333 C -0.15764 -0.12175 -0.16441 -0.11134 -0.17048 -0.1 C -0.175 -0.09166 -0.17587 -0.08217 -0.18229 -0.07638 C -0.18385 -0.06712 -0.19045 -0.05277 -0.1941 -0.04305 C -0.19601 -0.0324 -0.1993 -0.02152 -0.20295 -0.0118 C -0.20451 -0.00046 -0.20746 0.0088 -0.21024 0.01968 C -0.21215 0.04306 -0.21389 0.06436 -0.21458 0.0882 C -0.21545 0.11922 -0.20903 0.15186 -0.22205 0.17848 C -0.2243 0.1882 -0.22864 0.19491 -0.23368 0.20209 C -0.23594 0.21019 -0.23767 0.21505 -0.2441 0.2176 C -0.25017 0.22292 -0.25503 0.22825 -0.26163 0.23149 C -0.31285 0.22871 -0.28732 0.23357 -0.31319 0.22153 C -0.31753 0.2132 -0.32448 0.21227 -0.32934 0.20394 C -0.33264 0.19838 -0.33524 0.19213 -0.33819 0.18635 C -0.33923 0.18426 -0.34114 0.18033 -0.34114 0.18033 C -0.34687 0.15672 -0.34722 0.15718 -0.34253 0.1176 C -0.34114 0.10579 -0.33698 0.10741 -0.33229 0.10209 C -0.32239 0.09098 -0.31094 0.0757 -0.29844 0.07061 C -0.29323 0.06575 -0.28021 0.05903 -0.27344 0.0588 C -0.20625 0.05741 -0.13923 0.05764 -0.07205 0.05695 C -0.06753 0.05625 -0.06302 0.05625 -0.05868 0.05487 C -0.0533 0.05301 -0.04844 0.04538 -0.0441 0.04121 C -0.04062 0.03797 -0.0375 0.03704 -0.03368 0.03542 C -0.03229 0.03334 -0.03107 0.03102 -0.02934 0.0294 C -0.02812 0.02825 -0.02621 0.02894 -0.025 0.02755 C -0.02361 0.02593 -0.02326 0.02338 -0.02205 0.02153 C -0.01875 0.01644 -0.01719 0.01528 -0.01319 0.01181 C -0.00833 -0.00694 0.00486 -0.025 0.0191 -0.03125 C 0.02795 -0.03518 0.04514 -0.03333 0.05156 -0.03333 " pathEditMode="relative" ptsTypes="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j01987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194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2743200" y="457200"/>
            <a:ext cx="5334000" cy="1891680"/>
          </a:xfrm>
          <a:prstGeom prst="rect">
            <a:avLst/>
          </a:prstGeom>
        </p:spPr>
        <p:txBody>
          <a:bodyPr wrap="none" fromWordArt="1">
            <a:prstTxWarp prst="textTriangleInverted">
              <a:avLst/>
            </a:prstTxWarp>
            <a:scene3d>
              <a:camera prst="obliqueTopRigh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ЗАКОН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11560" y="3212976"/>
            <a:ext cx="8001000" cy="23431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ЧЕМ </a:t>
            </a: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 …  ВЕТЕР  ,   ТЕМ   …  ВОЛНЫ</a:t>
            </a:r>
            <a:endParaRPr lang="ru-RU" sz="7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39552" y="1988840"/>
            <a:ext cx="7391400" cy="1600200"/>
          </a:xfrm>
          <a:prstGeom prst="doubleWave">
            <a:avLst>
              <a:gd name="adj1" fmla="val 10319"/>
              <a:gd name="adj2" fmla="val 0"/>
            </a:avLst>
          </a:prstGeom>
          <a:gradFill rotWithShape="1">
            <a:gsLst>
              <a:gs pos="0">
                <a:srgbClr val="99CCFF">
                  <a:alpha val="78000"/>
                </a:srgbClr>
              </a:gs>
              <a:gs pos="100000">
                <a:srgbClr val="000099">
                  <a:alpha val="75999"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>
              <a:rot lat="21299999" lon="600000" rev="0"/>
            </a:camera>
            <a:lightRig rig="legacyFlat3" dir="b"/>
          </a:scene3d>
          <a:sp3d extrusionH="36306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 rot="10800000">
            <a:off x="3779912" y="4653136"/>
            <a:ext cx="4419600" cy="2057400"/>
          </a:xfrm>
          <a:prstGeom prst="doubleWave">
            <a:avLst>
              <a:gd name="adj1" fmla="val 10319"/>
              <a:gd name="adj2" fmla="val 0"/>
            </a:avLst>
          </a:prstGeom>
          <a:gradFill rotWithShape="1">
            <a:gsLst>
              <a:gs pos="0">
                <a:srgbClr val="99CCFF">
                  <a:alpha val="78000"/>
                </a:srgbClr>
              </a:gs>
              <a:gs pos="100000">
                <a:srgbClr val="000099">
                  <a:alpha val="75999"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899592" y="3645024"/>
            <a:ext cx="6096000" cy="1872208"/>
            <a:chOff x="1828800" y="3962400"/>
            <a:chExt cx="6096000" cy="1585913"/>
          </a:xfrm>
        </p:grpSpPr>
        <p:sp>
          <p:nvSpPr>
            <p:cNvPr id="32778" name="Line 10"/>
            <p:cNvSpPr>
              <a:spLocks noChangeShapeType="1"/>
            </p:cNvSpPr>
            <p:nvPr/>
          </p:nvSpPr>
          <p:spPr bwMode="auto">
            <a:xfrm>
              <a:off x="4800600" y="5181600"/>
              <a:ext cx="289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>
              <a:off x="5181600" y="48006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>
              <a:off x="7391400" y="48006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 flipH="1">
              <a:off x="1828800" y="4953000"/>
              <a:ext cx="3352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1828800" y="4648200"/>
              <a:ext cx="28956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/>
                <a:t>Высота волны</a:t>
              </a:r>
            </a:p>
          </p:txBody>
        </p:sp>
        <p:sp>
          <p:nvSpPr>
            <p:cNvPr id="32789" name="Line 21"/>
            <p:cNvSpPr>
              <a:spLocks noChangeShapeType="1"/>
            </p:cNvSpPr>
            <p:nvPr/>
          </p:nvSpPr>
          <p:spPr bwMode="auto">
            <a:xfrm flipV="1">
              <a:off x="6477000" y="44958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0" name="Line 22"/>
            <p:cNvSpPr>
              <a:spLocks noChangeShapeType="1"/>
            </p:cNvSpPr>
            <p:nvPr/>
          </p:nvSpPr>
          <p:spPr bwMode="auto">
            <a:xfrm>
              <a:off x="6477000" y="4495800"/>
              <a:ext cx="1066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1" name="Text Box 23"/>
            <p:cNvSpPr txBox="1">
              <a:spLocks noChangeArrowheads="1"/>
            </p:cNvSpPr>
            <p:nvPr/>
          </p:nvSpPr>
          <p:spPr bwMode="auto">
            <a:xfrm>
              <a:off x="6400800" y="4038600"/>
              <a:ext cx="1524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6400800" y="3962400"/>
              <a:ext cx="1447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ложбина</a:t>
              </a:r>
            </a:p>
          </p:txBody>
        </p:sp>
        <p:sp>
          <p:nvSpPr>
            <p:cNvPr id="32799" name="Text Box 31"/>
            <p:cNvSpPr txBox="1">
              <a:spLocks noChangeArrowheads="1"/>
            </p:cNvSpPr>
            <p:nvPr/>
          </p:nvSpPr>
          <p:spPr bwMode="auto">
            <a:xfrm>
              <a:off x="5257800" y="5181600"/>
              <a:ext cx="2362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/>
                <a:t>подошва волны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07504" y="476672"/>
            <a:ext cx="6192688" cy="2592288"/>
            <a:chOff x="304800" y="609600"/>
            <a:chExt cx="5410200" cy="2209800"/>
          </a:xfrm>
        </p:grpSpPr>
        <p:sp>
          <p:nvSpPr>
            <p:cNvPr id="32777" name="Line 9"/>
            <p:cNvSpPr>
              <a:spLocks noChangeShapeType="1"/>
            </p:cNvSpPr>
            <p:nvPr/>
          </p:nvSpPr>
          <p:spPr bwMode="auto">
            <a:xfrm>
              <a:off x="1600200" y="1828800"/>
              <a:ext cx="2971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 flipV="1">
              <a:off x="3200400" y="12192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>
              <a:off x="3200400" y="1219200"/>
              <a:ext cx="1752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Text Box 19"/>
            <p:cNvSpPr txBox="1">
              <a:spLocks noChangeArrowheads="1"/>
            </p:cNvSpPr>
            <p:nvPr/>
          </p:nvSpPr>
          <p:spPr bwMode="auto">
            <a:xfrm>
              <a:off x="3124200" y="609600"/>
              <a:ext cx="1905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32788" name="Text Box 20"/>
            <p:cNvSpPr txBox="1">
              <a:spLocks noChangeArrowheads="1"/>
            </p:cNvSpPr>
            <p:nvPr/>
          </p:nvSpPr>
          <p:spPr bwMode="auto">
            <a:xfrm>
              <a:off x="3200400" y="838200"/>
              <a:ext cx="2057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Длина волны</a:t>
              </a:r>
            </a:p>
          </p:txBody>
        </p:sp>
        <p:sp>
          <p:nvSpPr>
            <p:cNvPr id="32793" name="AutoShape 25" descr="Водяные капли"/>
            <p:cNvSpPr>
              <a:spLocks noChangeArrowheads="1"/>
            </p:cNvSpPr>
            <p:nvPr/>
          </p:nvSpPr>
          <p:spPr bwMode="auto">
            <a:xfrm rot="10800000">
              <a:off x="1295400" y="1600200"/>
              <a:ext cx="533400" cy="228600"/>
            </a:xfrm>
            <a:prstGeom prst="triangle">
              <a:avLst>
                <a:gd name="adj" fmla="val 47319"/>
              </a:avLst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4" name="AutoShape 26" descr="Водяные капли"/>
            <p:cNvSpPr>
              <a:spLocks noChangeArrowheads="1"/>
            </p:cNvSpPr>
            <p:nvPr/>
          </p:nvSpPr>
          <p:spPr bwMode="auto">
            <a:xfrm rot="10800000">
              <a:off x="4267200" y="1600200"/>
              <a:ext cx="533400" cy="228600"/>
            </a:xfrm>
            <a:prstGeom prst="triangle">
              <a:avLst>
                <a:gd name="adj" fmla="val 47319"/>
              </a:avLst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5" name="Line 27"/>
            <p:cNvSpPr>
              <a:spLocks noChangeShapeType="1"/>
            </p:cNvSpPr>
            <p:nvPr/>
          </p:nvSpPr>
          <p:spPr bwMode="auto">
            <a:xfrm flipH="1" flipV="1">
              <a:off x="1676400" y="1066800"/>
              <a:ext cx="28956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6" name="Line 28"/>
            <p:cNvSpPr>
              <a:spLocks noChangeShapeType="1"/>
            </p:cNvSpPr>
            <p:nvPr/>
          </p:nvSpPr>
          <p:spPr bwMode="auto">
            <a:xfrm flipV="1">
              <a:off x="1676400" y="10668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7" name="Line 29"/>
            <p:cNvSpPr>
              <a:spLocks noChangeShapeType="1"/>
            </p:cNvSpPr>
            <p:nvPr/>
          </p:nvSpPr>
          <p:spPr bwMode="auto">
            <a:xfrm flipH="1">
              <a:off x="381000" y="10668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8" name="Text Box 30"/>
            <p:cNvSpPr txBox="1">
              <a:spLocks noChangeArrowheads="1"/>
            </p:cNvSpPr>
            <p:nvPr/>
          </p:nvSpPr>
          <p:spPr bwMode="auto">
            <a:xfrm>
              <a:off x="304800" y="762000"/>
              <a:ext cx="1905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400" b="1"/>
                <a:t>Вершина волны</a:t>
              </a:r>
            </a:p>
          </p:txBody>
        </p:sp>
        <p:sp>
          <p:nvSpPr>
            <p:cNvPr id="32800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3352800" y="2133600"/>
              <a:ext cx="2362200" cy="68580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гребень волны</a:t>
              </a: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5076056" y="116632"/>
            <a:ext cx="324533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Схема волны.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7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ril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8763568" cy="648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Преобладающие ветры </a:t>
            </a:r>
            <a:endParaRPr lang="ru-RU" dirty="0"/>
          </a:p>
        </p:txBody>
      </p:sp>
      <p:pic>
        <p:nvPicPr>
          <p:cNvPr id="1026" name="Picture 2" descr="http://zetatalk-download.ru/zetalk/ning/24jy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42493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905000" y="457200"/>
            <a:ext cx="5257800" cy="1066800"/>
          </a:xfrm>
          <a:prstGeom prst="rect">
            <a:avLst/>
          </a:prstGeom>
          <a:solidFill>
            <a:srgbClr val="4D82B3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D82B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Impact" pitchFamily="34" charset="0"/>
              </a:rPr>
              <a:t>ТИПЫ ТЕЧЕНИЙ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57200" y="2057400"/>
            <a:ext cx="2590800" cy="838200"/>
          </a:xfrm>
          <a:prstGeom prst="rect">
            <a:avLst/>
          </a:prstGeom>
          <a:solidFill>
            <a:srgbClr val="4D82B3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4D82B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Impact" pitchFamily="34" charset="0"/>
              </a:rPr>
              <a:t>дрейфовые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981200" y="3048000"/>
            <a:ext cx="2514600" cy="838200"/>
          </a:xfrm>
          <a:prstGeom prst="rect">
            <a:avLst/>
          </a:prstGeom>
          <a:solidFill>
            <a:srgbClr val="4D82B3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D82B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Impact" pitchFamily="34" charset="0"/>
              </a:rPr>
              <a:t>ветровые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343400" y="1981200"/>
            <a:ext cx="2362200" cy="990600"/>
          </a:xfrm>
          <a:prstGeom prst="rect">
            <a:avLst/>
          </a:prstGeom>
          <a:solidFill>
            <a:srgbClr val="4D82B3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D82B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Impact" pitchFamily="34" charset="0"/>
              </a:rPr>
              <a:t>сточные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334000" y="3048000"/>
            <a:ext cx="3505200" cy="838200"/>
          </a:xfrm>
          <a:prstGeom prst="rect">
            <a:avLst/>
          </a:prstGeom>
          <a:solidFill>
            <a:srgbClr val="4D82B3">
              <a:alpha val="73000"/>
            </a:srgbClr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4D82B3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 b="1">
                <a:solidFill>
                  <a:srgbClr val="000066"/>
                </a:solidFill>
                <a:latin typeface="Impact" pitchFamily="34" charset="0"/>
              </a:rPr>
              <a:t>компенсационные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 rot="16009284" flipH="1">
            <a:off x="1144588" y="1141413"/>
            <a:ext cx="838200" cy="6858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4D82B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 rot="5400000">
            <a:off x="6553200" y="1600200"/>
            <a:ext cx="1828800" cy="609600"/>
          </a:xfrm>
          <a:custGeom>
            <a:avLst/>
            <a:gdLst>
              <a:gd name="G0" fmla="+- 12845 0 0"/>
              <a:gd name="G1" fmla="+- 3937 0 0"/>
              <a:gd name="G2" fmla="+- 12158 0 3937"/>
              <a:gd name="G3" fmla="+- G2 0 3937"/>
              <a:gd name="G4" fmla="*/ G3 32768 32059"/>
              <a:gd name="G5" fmla="*/ G4 1 2"/>
              <a:gd name="G6" fmla="+- 21600 0 12845"/>
              <a:gd name="G7" fmla="*/ G6 3937 6079"/>
              <a:gd name="G8" fmla="+- G7 12845 0"/>
              <a:gd name="T0" fmla="*/ 12845 w 21600"/>
              <a:gd name="T1" fmla="*/ 0 h 21600"/>
              <a:gd name="T2" fmla="*/ 12845 w 21600"/>
              <a:gd name="T3" fmla="*/ 12158 h 21600"/>
              <a:gd name="T4" fmla="*/ 219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845" y="0"/>
                </a:lnTo>
                <a:lnTo>
                  <a:pt x="12845" y="3937"/>
                </a:lnTo>
                <a:lnTo>
                  <a:pt x="12427" y="3937"/>
                </a:lnTo>
                <a:cubicBezTo>
                  <a:pt x="5564" y="3937"/>
                  <a:pt x="0" y="7618"/>
                  <a:pt x="0" y="12158"/>
                </a:cubicBezTo>
                <a:lnTo>
                  <a:pt x="0" y="21600"/>
                </a:lnTo>
                <a:lnTo>
                  <a:pt x="4379" y="21600"/>
                </a:lnTo>
                <a:lnTo>
                  <a:pt x="4379" y="12158"/>
                </a:lnTo>
                <a:cubicBezTo>
                  <a:pt x="4379" y="9984"/>
                  <a:pt x="7982" y="8221"/>
                  <a:pt x="12427" y="8221"/>
                </a:cubicBezTo>
                <a:lnTo>
                  <a:pt x="12845" y="8221"/>
                </a:lnTo>
                <a:lnTo>
                  <a:pt x="12845" y="12158"/>
                </a:lnTo>
                <a:close/>
              </a:path>
            </a:pathLst>
          </a:custGeom>
          <a:solidFill>
            <a:srgbClr val="4D82B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3429000" y="1524000"/>
            <a:ext cx="457200" cy="1447800"/>
          </a:xfrm>
          <a:prstGeom prst="downArrow">
            <a:avLst>
              <a:gd name="adj1" fmla="val 50000"/>
              <a:gd name="adj2" fmla="val 79167"/>
            </a:avLst>
          </a:prstGeom>
          <a:solidFill>
            <a:srgbClr val="4D82B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5105400" y="1447800"/>
            <a:ext cx="457200" cy="533400"/>
          </a:xfrm>
          <a:prstGeom prst="downArrow">
            <a:avLst>
              <a:gd name="adj1" fmla="val 24306"/>
              <a:gd name="adj2" fmla="val 32294"/>
            </a:avLst>
          </a:prstGeom>
          <a:solidFill>
            <a:srgbClr val="4D82B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WordArt 13"/>
          <p:cNvSpPr>
            <a:spLocks noChangeArrowheads="1" noChangeShapeType="1" noTextEdit="1"/>
          </p:cNvSpPr>
          <p:nvPr/>
        </p:nvSpPr>
        <p:spPr bwMode="auto">
          <a:xfrm>
            <a:off x="228600" y="4038600"/>
            <a:ext cx="8610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pattFill prst="pct70">
                    <a:fgClr>
                      <a:srgbClr val="000066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50000">
                      <a:srgbClr val="660066">
                        <a:alpha val="88000"/>
                      </a:srgbClr>
                    </a:gs>
                    <a:gs pos="100000">
                      <a:srgbClr val="9999FF"/>
                    </a:gs>
                  </a:gsLst>
                  <a:lin ang="18900000" scaled="1"/>
                </a:gradFill>
                <a:latin typeface="Arial"/>
                <a:cs typeface="Arial"/>
              </a:rPr>
              <a:t>ПРИЧИНЫ ОБРАЗОВАНИЯ</a:t>
            </a:r>
          </a:p>
        </p:txBody>
      </p:sp>
      <p:sp>
        <p:nvSpPr>
          <p:cNvPr id="34830" name="AutoShape 14"/>
          <p:cNvSpPr>
            <a:spLocks noChangeArrowheads="1"/>
          </p:cNvSpPr>
          <p:nvPr/>
        </p:nvSpPr>
        <p:spPr bwMode="auto">
          <a:xfrm>
            <a:off x="304800" y="4495800"/>
            <a:ext cx="1600200" cy="1905000"/>
          </a:xfrm>
          <a:prstGeom prst="can">
            <a:avLst>
              <a:gd name="adj" fmla="val 29762"/>
            </a:avLst>
          </a:prstGeom>
          <a:gradFill rotWithShape="1">
            <a:gsLst>
              <a:gs pos="0">
                <a:srgbClr val="B9D4F5">
                  <a:alpha val="58000"/>
                </a:srgbClr>
              </a:gs>
              <a:gs pos="100000">
                <a:srgbClr val="2C025A">
                  <a:alpha val="64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2133600" y="4495800"/>
            <a:ext cx="1600200" cy="1905000"/>
          </a:xfrm>
          <a:prstGeom prst="can">
            <a:avLst>
              <a:gd name="adj" fmla="val 29762"/>
            </a:avLst>
          </a:prstGeom>
          <a:gradFill rotWithShape="1">
            <a:gsLst>
              <a:gs pos="0">
                <a:srgbClr val="B9D4F5">
                  <a:alpha val="74001"/>
                </a:srgbClr>
              </a:gs>
              <a:gs pos="100000">
                <a:srgbClr val="000066">
                  <a:alpha val="74001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>
            <a:off x="4114800" y="4572000"/>
            <a:ext cx="1600200" cy="1905000"/>
          </a:xfrm>
          <a:prstGeom prst="can">
            <a:avLst>
              <a:gd name="adj" fmla="val 29762"/>
            </a:avLst>
          </a:prstGeom>
          <a:gradFill rotWithShape="1">
            <a:gsLst>
              <a:gs pos="0">
                <a:srgbClr val="B9D4F5">
                  <a:alpha val="72000"/>
                </a:srgbClr>
              </a:gs>
              <a:gs pos="100000">
                <a:srgbClr val="000066">
                  <a:alpha val="69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>
            <a:off x="6629400" y="4572000"/>
            <a:ext cx="1600200" cy="1905000"/>
          </a:xfrm>
          <a:prstGeom prst="can">
            <a:avLst>
              <a:gd name="adj" fmla="val 29762"/>
            </a:avLst>
          </a:prstGeom>
          <a:gradFill rotWithShape="1">
            <a:gsLst>
              <a:gs pos="0">
                <a:srgbClr val="B9D4F5">
                  <a:alpha val="73000"/>
                </a:srgbClr>
              </a:gs>
              <a:gs pos="100000">
                <a:srgbClr val="000066">
                  <a:alpha val="75999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4" name="WordArt 18"/>
          <p:cNvSpPr>
            <a:spLocks noChangeArrowheads="1" noChangeShapeType="1" noTextEdit="1"/>
          </p:cNvSpPr>
          <p:nvPr/>
        </p:nvSpPr>
        <p:spPr bwMode="auto">
          <a:xfrm>
            <a:off x="381000" y="4724400"/>
            <a:ext cx="1447800" cy="6858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229542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постоянные ветра</a:t>
            </a:r>
          </a:p>
        </p:txBody>
      </p:sp>
      <p:sp>
        <p:nvSpPr>
          <p:cNvPr id="34835" name="WordArt 19"/>
          <p:cNvSpPr>
            <a:spLocks noChangeArrowheads="1" noChangeShapeType="1" noTextEdit="1"/>
          </p:cNvSpPr>
          <p:nvPr/>
        </p:nvSpPr>
        <p:spPr bwMode="auto">
          <a:xfrm>
            <a:off x="2209800" y="4876800"/>
            <a:ext cx="1447800" cy="4000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сезонные ветра</a:t>
            </a:r>
          </a:p>
        </p:txBody>
      </p:sp>
      <p:sp>
        <p:nvSpPr>
          <p:cNvPr id="34836" name="WordArt 20"/>
          <p:cNvSpPr>
            <a:spLocks noChangeArrowheads="1" noChangeShapeType="1" noTextEdit="1"/>
          </p:cNvSpPr>
          <p:nvPr/>
        </p:nvSpPr>
        <p:spPr bwMode="auto">
          <a:xfrm>
            <a:off x="4191000" y="4953000"/>
            <a:ext cx="1447800" cy="3810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избыток воды</a:t>
            </a:r>
          </a:p>
        </p:txBody>
      </p:sp>
      <p:sp>
        <p:nvSpPr>
          <p:cNvPr id="34837" name="WordArt 21"/>
          <p:cNvSpPr>
            <a:spLocks noChangeArrowheads="1" noChangeShapeType="1" noTextEdit="1"/>
          </p:cNvSpPr>
          <p:nvPr/>
        </p:nvSpPr>
        <p:spPr bwMode="auto">
          <a:xfrm>
            <a:off x="6781800" y="5029200"/>
            <a:ext cx="1371600" cy="3048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убыль воды</a:t>
            </a:r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V="1">
            <a:off x="1066800" y="2895600"/>
            <a:ext cx="0" cy="1752600"/>
          </a:xfrm>
          <a:prstGeom prst="line">
            <a:avLst/>
          </a:prstGeom>
          <a:noFill/>
          <a:ln w="57150">
            <a:solidFill>
              <a:srgbClr val="66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V="1">
            <a:off x="2971800" y="3733800"/>
            <a:ext cx="0" cy="1066800"/>
          </a:xfrm>
          <a:prstGeom prst="line">
            <a:avLst/>
          </a:prstGeom>
          <a:noFill/>
          <a:ln w="57150">
            <a:solidFill>
              <a:srgbClr val="66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V="1">
            <a:off x="4876800" y="2971800"/>
            <a:ext cx="0" cy="1905000"/>
          </a:xfrm>
          <a:prstGeom prst="line">
            <a:avLst/>
          </a:prstGeom>
          <a:noFill/>
          <a:ln w="57150">
            <a:solidFill>
              <a:srgbClr val="66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7467600" y="3810000"/>
            <a:ext cx="0" cy="1066800"/>
          </a:xfrm>
          <a:prstGeom prst="line">
            <a:avLst/>
          </a:prstGeom>
          <a:noFill/>
          <a:ln w="57150">
            <a:solidFill>
              <a:srgbClr val="66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  <p:bldP spid="34832" grpId="0" animBg="1"/>
      <p:bldP spid="34833" grpId="0" animBg="1"/>
      <p:bldP spid="34834" grpId="0" animBg="1"/>
      <p:bldP spid="34835" grpId="0" animBg="1"/>
      <p:bldP spid="34836" grpId="0" animBg="1"/>
      <p:bldP spid="34837" grpId="0" animBg="1"/>
      <p:bldP spid="34839" grpId="0" animBg="1"/>
      <p:bldP spid="34840" grpId="0" animBg="1"/>
      <p:bldP spid="34841" grpId="0" animBg="1"/>
      <p:bldP spid="348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AutoShape 6"/>
          <p:cNvSpPr>
            <a:spLocks noChangeArrowheads="1"/>
          </p:cNvSpPr>
          <p:nvPr/>
        </p:nvSpPr>
        <p:spPr bwMode="auto">
          <a:xfrm flipH="1">
            <a:off x="0" y="3657600"/>
            <a:ext cx="4724400" cy="2971800"/>
          </a:xfrm>
          <a:prstGeom prst="flowChartManualInput">
            <a:avLst/>
          </a:prstGeom>
          <a:gradFill rotWithShape="1">
            <a:gsLst>
              <a:gs pos="0">
                <a:srgbClr val="BA874E">
                  <a:alpha val="89999"/>
                </a:srgbClr>
              </a:gs>
              <a:gs pos="100000">
                <a:srgbClr val="663300">
                  <a:alpha val="94000"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>
              <a:rot lat="0" lon="20699999" rev="0"/>
            </a:camera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6DC84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633" name="AutoShape 9" descr="Орех"/>
          <p:cNvSpPr>
            <a:spLocks noChangeArrowheads="1"/>
          </p:cNvSpPr>
          <p:nvPr/>
        </p:nvSpPr>
        <p:spPr bwMode="auto">
          <a:xfrm rot="10800000">
            <a:off x="152400" y="2209800"/>
            <a:ext cx="533400" cy="609600"/>
          </a:xfrm>
          <a:prstGeom prst="flowChartOffpageConnector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96633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228600" y="2362200"/>
            <a:ext cx="1524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457200" y="2362200"/>
            <a:ext cx="1524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81000" y="25908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8" name="AutoShape 14" descr="Пробка"/>
          <p:cNvSpPr>
            <a:spLocks noChangeArrowheads="1"/>
          </p:cNvSpPr>
          <p:nvPr/>
        </p:nvSpPr>
        <p:spPr bwMode="auto">
          <a:xfrm rot="16200000">
            <a:off x="2286000" y="4648200"/>
            <a:ext cx="533400" cy="3886200"/>
          </a:xfrm>
          <a:prstGeom prst="rtTriangl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2" name="Rectangle 18" descr="Пробка"/>
          <p:cNvSpPr>
            <a:spLocks noChangeArrowheads="1"/>
          </p:cNvSpPr>
          <p:nvPr/>
        </p:nvSpPr>
        <p:spPr bwMode="auto">
          <a:xfrm>
            <a:off x="4495800" y="6324600"/>
            <a:ext cx="4648200" cy="5334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3886200" y="6477000"/>
            <a:ext cx="914400" cy="381000"/>
          </a:xfrm>
          <a:prstGeom prst="flowChartTerminator">
            <a:avLst/>
          </a:prstGeom>
          <a:gradFill rotWithShape="1">
            <a:gsLst>
              <a:gs pos="0">
                <a:srgbClr val="BA874E"/>
              </a:gs>
              <a:gs pos="100000">
                <a:srgbClr val="6633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BA874E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643" name="Oval 19" descr="Пробка"/>
          <p:cNvSpPr>
            <a:spLocks noChangeArrowheads="1"/>
          </p:cNvSpPr>
          <p:nvPr/>
        </p:nvSpPr>
        <p:spPr bwMode="auto">
          <a:xfrm>
            <a:off x="4724400" y="6248400"/>
            <a:ext cx="533400" cy="2286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round/>
            <a:headEnd/>
            <a:tailEnd/>
          </a:ln>
          <a:effectLst/>
          <a:scene3d>
            <a:camera prst="legacyPerspectiveFront">
              <a:rot lat="3000000" lon="18600000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FD685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632" name="Oval 8"/>
          <p:cNvSpPr>
            <a:spLocks noChangeArrowheads="1"/>
          </p:cNvSpPr>
          <p:nvPr/>
        </p:nvSpPr>
        <p:spPr bwMode="auto">
          <a:xfrm>
            <a:off x="4267200" y="6172200"/>
            <a:ext cx="304800" cy="228600"/>
          </a:xfrm>
          <a:prstGeom prst="ellipse">
            <a:avLst/>
          </a:prstGeom>
          <a:gradFill rotWithShape="1">
            <a:gsLst>
              <a:gs pos="0">
                <a:srgbClr val="BA874E"/>
              </a:gs>
              <a:gs pos="100000">
                <a:srgbClr val="663300"/>
              </a:gs>
            </a:gsLst>
            <a:path path="shape">
              <a:fillToRect l="50000" t="50000" r="50000" b="50000"/>
            </a:path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BA874E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644" name="Oval 20"/>
          <p:cNvSpPr>
            <a:spLocks noChangeArrowheads="1"/>
          </p:cNvSpPr>
          <p:nvPr/>
        </p:nvSpPr>
        <p:spPr bwMode="auto">
          <a:xfrm>
            <a:off x="5181600" y="6248400"/>
            <a:ext cx="533400" cy="381000"/>
          </a:xfrm>
          <a:prstGeom prst="ellipse">
            <a:avLst/>
          </a:prstGeom>
          <a:gradFill rotWithShape="1">
            <a:gsLst>
              <a:gs pos="0">
                <a:srgbClr val="663300"/>
              </a:gs>
              <a:gs pos="100000">
                <a:srgbClr val="BA874E"/>
              </a:gs>
            </a:gsLst>
            <a:path path="shape">
              <a:fillToRect l="50000" t="50000" r="50000" b="50000"/>
            </a:path>
          </a:gradFill>
          <a:ln w="9525">
            <a:pattFill prst="shingle">
              <a:fgClr>
                <a:srgbClr val="663300"/>
              </a:fgClr>
              <a:bgClr>
                <a:srgbClr val="FFFFFF"/>
              </a:bgClr>
            </a:pattFill>
            <a:round/>
            <a:headEnd/>
            <a:tailEnd/>
          </a:ln>
          <a:effectLst>
            <a:prstShdw prst="shdw17" dist="162639" dir="2319588">
              <a:srgbClr val="866142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45" name="Oval 21"/>
          <p:cNvSpPr>
            <a:spLocks noChangeArrowheads="1"/>
          </p:cNvSpPr>
          <p:nvPr/>
        </p:nvSpPr>
        <p:spPr bwMode="auto">
          <a:xfrm>
            <a:off x="3352800" y="6553200"/>
            <a:ext cx="381000" cy="152400"/>
          </a:xfrm>
          <a:prstGeom prst="ellipse">
            <a:avLst/>
          </a:prstGeom>
          <a:gradFill rotWithShape="1">
            <a:gsLst>
              <a:gs pos="0">
                <a:srgbClr val="663300"/>
              </a:gs>
              <a:gs pos="100000">
                <a:srgbClr val="BA874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62639" dir="2319588">
              <a:srgbClr val="866142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 rot="11844865">
            <a:off x="3581400" y="6400800"/>
            <a:ext cx="409575" cy="171450"/>
          </a:xfrm>
          <a:prstGeom prst="ellipse">
            <a:avLst/>
          </a:prstGeom>
          <a:gradFill rotWithShape="1">
            <a:gsLst>
              <a:gs pos="0">
                <a:srgbClr val="663300"/>
              </a:gs>
              <a:gs pos="100000">
                <a:srgbClr val="BA874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62639" dir="2319588">
              <a:srgbClr val="866142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 rot="-4058636">
            <a:off x="2819400" y="6248400"/>
            <a:ext cx="304800" cy="457200"/>
          </a:xfrm>
          <a:prstGeom prst="ellipse">
            <a:avLst/>
          </a:prstGeom>
          <a:gradFill rotWithShape="1">
            <a:gsLst>
              <a:gs pos="0">
                <a:srgbClr val="BA874E"/>
              </a:gs>
              <a:gs pos="100000">
                <a:srgbClr val="6633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7" dist="162639" dir="2319588">
              <a:srgbClr val="948274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48" name="AutoShape 24" descr="Папирус"/>
          <p:cNvSpPr>
            <a:spLocks noChangeArrowheads="1"/>
          </p:cNvSpPr>
          <p:nvPr/>
        </p:nvSpPr>
        <p:spPr bwMode="auto">
          <a:xfrm rot="16200000">
            <a:off x="6057900" y="6324600"/>
            <a:ext cx="419100" cy="647700"/>
          </a:xfrm>
          <a:prstGeom prst="flowChartDelay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1750" cap="rnd">
            <a:solidFill>
              <a:srgbClr val="663300"/>
            </a:solidFill>
            <a:prstDash val="sysDot"/>
            <a:miter lim="800000"/>
            <a:headEnd/>
            <a:tailEnd/>
          </a:ln>
          <a:effectLst>
            <a:outerShdw dist="176434" dir="14384614" algn="ctr" rotWithShape="0">
              <a:srgbClr val="A57349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52" name="AutoShape 28"/>
          <p:cNvSpPr>
            <a:spLocks noChangeArrowheads="1"/>
          </p:cNvSpPr>
          <p:nvPr/>
        </p:nvSpPr>
        <p:spPr bwMode="auto">
          <a:xfrm flipH="1">
            <a:off x="-609600" y="4114800"/>
            <a:ext cx="11049000" cy="44196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chemeClr val="bg1">
                  <a:alpha val="88000"/>
                </a:schemeClr>
              </a:gs>
              <a:gs pos="100000">
                <a:srgbClr val="009999">
                  <a:alpha val="91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66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906 -0.14977 L -0.05573 -0.14977 C 0.11615 -0.14977 0.3276 -0.02453 0.3276 0.07778 L 0.3276 0.30533 " pathEditMode="relative" rAng="0" ptsTypes="FfFF">
                                      <p:cBhvr>
                                        <p:cTn id="15" dur="20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" y="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2" grpId="0" animBg="1"/>
      <p:bldP spid="26652" grpId="1" animBg="1"/>
      <p:bldP spid="26652" grpId="2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146</Words>
  <Application>Microsoft Office PowerPoint</Application>
  <PresentationFormat>Экран (4:3)</PresentationFormat>
  <Paragraphs>62</Paragraphs>
  <Slides>14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Преобладающие ветры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Люда</cp:lastModifiedBy>
  <cp:revision>24</cp:revision>
  <dcterms:created xsi:type="dcterms:W3CDTF">2012-04-14T17:04:47Z</dcterms:created>
  <dcterms:modified xsi:type="dcterms:W3CDTF">2012-04-15T15:59:36Z</dcterms:modified>
</cp:coreProperties>
</file>