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7" r:id="rId3"/>
    <p:sldId id="281" r:id="rId4"/>
    <p:sldId id="282" r:id="rId5"/>
    <p:sldId id="286" r:id="rId6"/>
    <p:sldId id="292" r:id="rId7"/>
    <p:sldId id="293" r:id="rId8"/>
    <p:sldId id="284" r:id="rId9"/>
    <p:sldId id="287" r:id="rId10"/>
    <p:sldId id="261" r:id="rId11"/>
    <p:sldId id="275" r:id="rId12"/>
    <p:sldId id="288" r:id="rId13"/>
    <p:sldId id="289" r:id="rId14"/>
    <p:sldId id="262" r:id="rId15"/>
    <p:sldId id="268" r:id="rId16"/>
    <p:sldId id="295" r:id="rId17"/>
    <p:sldId id="270" r:id="rId18"/>
    <p:sldId id="269" r:id="rId19"/>
    <p:sldId id="294" r:id="rId20"/>
    <p:sldId id="272" r:id="rId21"/>
    <p:sldId id="291" r:id="rId22"/>
    <p:sldId id="29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6" autoAdjust="0"/>
    <p:restoredTop sz="94680" autoAdjust="0"/>
  </p:normalViewPr>
  <p:slideViewPr>
    <p:cSldViewPr>
      <p:cViewPr varScale="1">
        <p:scale>
          <a:sx n="55" d="100"/>
          <a:sy n="55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33C386-51D3-426F-8DAD-F02FA7FCA32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845B9-B453-4898-A4C6-D8C64DDA1E50}" type="slidenum">
              <a:rPr lang="ru-RU"/>
              <a:pPr/>
              <a:t>18</a:t>
            </a:fld>
            <a:endParaRPr lang="ru-RU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9CD283-CC9D-4156-85E8-182CCC0BC286}" type="slidenum">
              <a:rPr lang="ru-RU"/>
              <a:pPr/>
              <a:t>20</a:t>
            </a:fld>
            <a:endParaRPr lang="ru-RU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645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451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6451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6451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51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45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3528EA18-585A-4F7E-A902-E920075D76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452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38085-58D7-4DD9-A4A6-9715146C15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1249D-B591-4FF8-A4DC-8970B9FD3B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2C59F-5E03-4036-85C1-3CAF056C1F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C45D4-E6D7-44FF-8E2F-65F8B8768E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D094A-5C51-47E9-9266-FB38BFFC0D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9C519-D7CF-402F-AB74-65CAFF9D0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07093-D08A-43BE-A5E4-E59866C7AE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FEDD2-A743-4ABB-83DC-7A4AF39CC9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CD331-6B7F-4F8A-BAFF-61DD054632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0A8CB-9870-4062-91C4-EE105CD73C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63491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349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49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6349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349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49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349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52080EBB-3352-4806-8F9B-91F6432F25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52400" y="0"/>
            <a:ext cx="8229600" cy="762000"/>
          </a:xfrm>
        </p:spPr>
        <p:txBody>
          <a:bodyPr/>
          <a:lstStyle/>
          <a:p>
            <a:r>
              <a:rPr lang="ru-RU" sz="3200"/>
              <a:t/>
            </a:r>
            <a:br>
              <a:rPr lang="ru-RU" sz="3200"/>
            </a:br>
            <a:r>
              <a:rPr lang="ru-RU" sz="2000"/>
              <a:t>МБОУ СОШ сельского поселения </a:t>
            </a:r>
            <a:br>
              <a:rPr lang="ru-RU" sz="2000"/>
            </a:br>
            <a:r>
              <a:rPr lang="ru-RU" sz="2000"/>
              <a:t>«Поселок Монгохто»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066800"/>
            <a:ext cx="6400800" cy="12954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Урок первый в Главе </a:t>
            </a:r>
            <a:r>
              <a:rPr lang="en-US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III</a:t>
            </a: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ru-RU" sz="3200" i="1">
                <a:effectLst>
                  <a:outerShdw blurRad="38100" dist="38100" dir="2700000" algn="tl">
                    <a:srgbClr val="C0C0C0"/>
                  </a:outerShdw>
                </a:effectLst>
              </a:rPr>
              <a:t>«Электрические явления».</a:t>
            </a:r>
            <a:r>
              <a:rPr lang="ru-RU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581400" y="4876800"/>
            <a:ext cx="5105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Волкова Лариса Викторовна.</a:t>
            </a:r>
            <a:endParaRPr lang="ru-RU" b="1"/>
          </a:p>
          <a:p>
            <a:pPr algn="ctr"/>
            <a:r>
              <a:rPr lang="ru-RU"/>
              <a:t>учитель физики, первой категории.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" y="0"/>
            <a:ext cx="5440363" cy="6858000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562600" y="5105400"/>
            <a:ext cx="28956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Наэлектризованные волосы - довольно частое явление, особенно в зимнее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622925" y="146050"/>
            <a:ext cx="18065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/>
              <a:t>В быту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          Еще в глубокой древности люди заметили, что янтарь (окаменевшая смола хвойных деревьев), потертый о шерсть, приобретает спо­собность притягивать к себе различные тела: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соломинки, пушинки, ворсинки меха и т. д.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      Давайте посмотрим, какие еще предметы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обладают подобным.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Проведем опыт.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763000" cy="4495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Цель опыта: Исследовать явление электризации тел.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Приборы: шариковая ручка. Мелко нарезанная бумага. Сукно.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    Ход опыта.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1.Поднесите ручку к мелко нарезанной бумаге? Что вы наблюдаете?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2.Потрите ручку о сукно. Поднесите ее к бумаге. Что наблюдаете теперь?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                    </a:t>
            </a:r>
          </a:p>
        </p:txBody>
      </p:sp>
      <p:pic>
        <p:nvPicPr>
          <p:cNvPr id="81924" name="Picture 4" descr="http://900igr.net/datai/fizika/Elektrizatsija-tel/0007-010-Vlijanie-elektrizats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91338" y="0"/>
            <a:ext cx="2252662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Вывод: </a:t>
            </a:r>
            <a:r>
              <a:rPr lang="ru-RU" sz="3200"/>
              <a:t>Электризация тел происходит при их соприкосновении.</a:t>
            </a:r>
          </a:p>
          <a:p>
            <a:pPr>
              <a:buFont typeface="Wingdings" pitchFamily="2" charset="2"/>
              <a:buNone/>
            </a:pPr>
            <a:endParaRPr lang="ru-RU" sz="3200"/>
          </a:p>
          <a:p>
            <a:pPr>
              <a:buFont typeface="Wingdings" pitchFamily="2" charset="2"/>
              <a:buNone/>
            </a:pPr>
            <a:r>
              <a:rPr lang="ru-RU" sz="2400"/>
              <a:t>             Опыт с эбонитовой палочкой и гильзой. Что произойдет, когда вы потрете  эбонитовую палочку о мех, когда вы  дотронетесь до гильзы уже наэлектризованной палочкой?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Какой вывод можно из этого сделать?</a:t>
            </a:r>
          </a:p>
          <a:p>
            <a:pPr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82949" name="Picture 5" descr="p-08c-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657600" cy="2362200"/>
          </a:xfrm>
          <a:prstGeom prst="rect">
            <a:avLst/>
          </a:prstGeom>
          <a:noFill/>
        </p:spPr>
      </p:pic>
      <p:pic>
        <p:nvPicPr>
          <p:cNvPr id="8295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4700" y="0"/>
            <a:ext cx="20193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"/>
            <a:ext cx="7693025" cy="6705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Вывод:                         </a:t>
            </a:r>
            <a:r>
              <a:rPr lang="ru-RU" sz="3200"/>
              <a:t>Электризация происходит посредством контакта.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/>
              <a:t>И это необязательно трение.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</a:pPr>
            <a:r>
              <a:rPr lang="ru-RU" sz="2000"/>
              <a:t>Электризация - физическое явление, возникающее посредством контакта двух тел. </a:t>
            </a:r>
          </a:p>
          <a:p>
            <a:pPr>
              <a:lnSpc>
                <a:spcPct val="90000"/>
              </a:lnSpc>
            </a:pPr>
            <a:r>
              <a:rPr lang="ru-RU" sz="2000"/>
              <a:t>Электризация - это сообщение телу электрического заряда. </a:t>
            </a:r>
          </a:p>
          <a:p>
            <a:pPr>
              <a:lnSpc>
                <a:spcPct val="90000"/>
              </a:lnSpc>
            </a:pPr>
            <a:r>
              <a:rPr lang="ru-RU" sz="2000"/>
              <a:t>Процесс, приводящий к появлению у тела электрического заряда, называют электризацией. </a:t>
            </a:r>
          </a:p>
          <a:p>
            <a:pPr>
              <a:lnSpc>
                <a:spcPct val="90000"/>
              </a:lnSpc>
            </a:pPr>
            <a:r>
              <a:rPr lang="ru-RU" sz="2000"/>
              <a:t>Электризация- процесс получения электрически заряженных тел из электронейтральных. </a:t>
            </a:r>
          </a:p>
          <a:p>
            <a:pPr>
              <a:lnSpc>
                <a:spcPct val="90000"/>
              </a:lnSpc>
            </a:pPr>
            <a:r>
              <a:rPr lang="ru-RU" sz="2000"/>
              <a:t>Электризацией тел, называется возникновение электрических зарядов на телах при соприкосновении. </a:t>
            </a:r>
          </a:p>
          <a:p>
            <a:pPr>
              <a:lnSpc>
                <a:spcPct val="90000"/>
              </a:lnSpc>
            </a:pPr>
            <a:endParaRPr lang="ru-RU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/>
              <a:t>Запишите то, из них, которое для вас наиболее понятно.</a:t>
            </a:r>
            <a:r>
              <a:rPr lang="ru-RU" sz="200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257800" y="571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38200" y="838200"/>
            <a:ext cx="7693025" cy="5638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/>
              <a:t>1.Как же ведут себя заряженные тела?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2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Чтобы ответить на этот вопрос проведем опыт.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Эбонитовая палочка натирается о мех. Передается заряд гильзам.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Что мы наблюдаем?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Тела заряженные от эбонитовой палочки отталкиваются.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Точно такой же результат получается, если вместо эбонитовой палочки взять стеклянную, потертую о шелк.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А вот если гильзы зарядить эбонитовой палочкой и после этого к ним поднести заряженную стеклянную палочку. Что тогда мы наблюдаем?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Учащиеся делают вывод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/>
              <a:t>Таким образом, наэлектризованные тела или притягиваются друг к другу, или отталкиваются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2.Два рода заряда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Чем же может быть вызвано такое различие во взаимодействии наэлектризованных тел? Очевидно, тем, что электрический заряд, появившийся при электризации, у эбонитовой палочки иного рода, чем у стеклянной. И действительно, тщательное изучение этих явлений подтверждает такое предположение.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Электрический заряд, полученный на стеклянной палочке, по­тертой о шелк, условились называть положительным. Заряд эбонитовой палочки, потертой о мех, — отрицательным. </a:t>
            </a:r>
            <a:r>
              <a:rPr lang="ru-RU" sz="2000" i="1"/>
              <a:t>(запись в тетрадь) </a:t>
            </a:r>
            <a:r>
              <a:rPr lang="ru-RU" sz="2000"/>
              <a:t>Одни тела электризуются так, как стеклянная палочка, т. е. положительно. Другие, как эбонитовая палочка, — отрицательно. Положительные заряды обозначают знаком «+», отрицательные — знаком «-».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solidFill>
                  <a:srgbClr val="996600"/>
                </a:solidFill>
              </a:rPr>
              <a:t>Существует только два рода электрических зарядов.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05413" y="0"/>
            <a:ext cx="3938587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28600" y="3789363"/>
            <a:ext cx="8686800" cy="2735262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728663" y="3162300"/>
            <a:ext cx="76866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Взаимодействие заряжённых тел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52400" y="304800"/>
            <a:ext cx="8839200" cy="2692400"/>
          </a:xfrm>
          <a:prstGeom prst="rect">
            <a:avLst/>
          </a:prstGeom>
          <a:solidFill>
            <a:schemeClr val="bg1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27088" y="2608263"/>
            <a:ext cx="7704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8000"/>
                </a:solidFill>
              </a:rPr>
              <a:t>Заряды одинакового знака взаимно </a:t>
            </a:r>
            <a:r>
              <a:rPr lang="ru-RU" sz="2000" b="1" i="1">
                <a:solidFill>
                  <a:srgbClr val="008000"/>
                </a:solidFill>
              </a:rPr>
              <a:t>отталкиваются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42988" y="3789363"/>
            <a:ext cx="7345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8000"/>
                </a:solidFill>
              </a:rPr>
              <a:t>Заряды разноимённого знака взаимно</a:t>
            </a:r>
            <a:r>
              <a:rPr lang="ru-RU" sz="2000" b="1" i="1">
                <a:solidFill>
                  <a:srgbClr val="008000"/>
                </a:solidFill>
              </a:rPr>
              <a:t> притягиваются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900113" y="692150"/>
            <a:ext cx="215900" cy="0"/>
          </a:xfrm>
          <a:prstGeom prst="line">
            <a:avLst/>
          </a:prstGeom>
          <a:noFill/>
          <a:ln w="38100">
            <a:solidFill>
              <a:srgbClr val="29292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>
            <a:off x="798513" y="692150"/>
            <a:ext cx="17303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900113" y="1844675"/>
            <a:ext cx="215900" cy="5048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27063" y="1989138"/>
            <a:ext cx="21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2843213" y="2060575"/>
            <a:ext cx="431800" cy="431800"/>
          </a:xfrm>
          <a:prstGeom prst="ellipse">
            <a:avLst/>
          </a:prstGeom>
          <a:solidFill>
            <a:srgbClr val="996633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0" name="Oval 12" descr="Гранит"/>
          <p:cNvSpPr>
            <a:spLocks noChangeArrowheads="1"/>
          </p:cNvSpPr>
          <p:nvPr/>
        </p:nvSpPr>
        <p:spPr bwMode="auto">
          <a:xfrm>
            <a:off x="3649663" y="1470025"/>
            <a:ext cx="719137" cy="744538"/>
          </a:xfrm>
          <a:prstGeom prst="ellipse">
            <a:avLst/>
          </a:prstGeom>
          <a:blipFill dpi="0" rotWithShape="1">
            <a:blip r:embed="rId3" cstate="screen"/>
            <a:srcRect/>
            <a:tile tx="0" ty="0" sx="100000" sy="100000" flip="none" algn="tl"/>
          </a:blip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2901950" y="2070100"/>
            <a:ext cx="2159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665538" y="1671638"/>
            <a:ext cx="21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43" name="Oval 15" descr="Гранит"/>
          <p:cNvSpPr>
            <a:spLocks noChangeArrowheads="1"/>
          </p:cNvSpPr>
          <p:nvPr/>
        </p:nvSpPr>
        <p:spPr bwMode="auto">
          <a:xfrm>
            <a:off x="3635375" y="1484313"/>
            <a:ext cx="747713" cy="720725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H="1">
            <a:off x="1008063" y="692150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900113" y="1844675"/>
            <a:ext cx="215900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5795963" y="692150"/>
            <a:ext cx="3603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6054725" y="7207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838825" y="1700213"/>
            <a:ext cx="431800" cy="433387"/>
          </a:xfrm>
          <a:prstGeom prst="ellipse">
            <a:avLst/>
          </a:prstGeom>
          <a:noFill/>
          <a:ln w="9525" algn="ctr">
            <a:solidFill>
              <a:srgbClr val="29292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H="1">
            <a:off x="5651500" y="692150"/>
            <a:ext cx="3603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5480050" y="1730375"/>
            <a:ext cx="1873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+</a:t>
            </a:r>
          </a:p>
        </p:txBody>
      </p:sp>
      <p:sp>
        <p:nvSpPr>
          <p:cNvPr id="22551" name="Rectangle 23" descr="Папирус"/>
          <p:cNvSpPr>
            <a:spLocks noChangeArrowheads="1"/>
          </p:cNvSpPr>
          <p:nvPr/>
        </p:nvSpPr>
        <p:spPr bwMode="auto">
          <a:xfrm rot="3163097">
            <a:off x="7489825" y="295275"/>
            <a:ext cx="71438" cy="1296988"/>
          </a:xfrm>
          <a:prstGeom prst="rect">
            <a:avLst/>
          </a:prstGeom>
          <a:blipFill dpi="0" rotWithShape="1">
            <a:blip r:embed="rId4" cstate="screen"/>
            <a:srcRect/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6588125" y="1038225"/>
            <a:ext cx="2873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1476375" y="692150"/>
            <a:ext cx="2159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600" b="1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1476375" y="620713"/>
            <a:ext cx="358775" cy="2873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1.</a:t>
            </a: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3862388" y="635000"/>
            <a:ext cx="358775" cy="2873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2.</a:t>
            </a:r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6673850" y="635000"/>
            <a:ext cx="358775" cy="2873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3.</a:t>
            </a:r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6084888" y="5157788"/>
            <a:ext cx="431800" cy="430212"/>
          </a:xfrm>
          <a:prstGeom prst="ellipse">
            <a:avLst/>
          </a:prstGeom>
          <a:solidFill>
            <a:srgbClr val="CCFFCC"/>
          </a:solidFill>
          <a:ln w="9525" algn="ctr">
            <a:solidFill>
              <a:srgbClr val="29292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900113" y="4292600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 flipH="1">
            <a:off x="1028700" y="4306888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60" name="Line 32"/>
          <p:cNvSpPr>
            <a:spLocks noChangeShapeType="1"/>
          </p:cNvSpPr>
          <p:nvPr/>
        </p:nvSpPr>
        <p:spPr bwMode="auto">
          <a:xfrm>
            <a:off x="1042988" y="4292600"/>
            <a:ext cx="43338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900113" y="5387975"/>
            <a:ext cx="214312" cy="503238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 rot="3163097">
            <a:off x="2160588" y="4545013"/>
            <a:ext cx="71437" cy="1296987"/>
          </a:xfrm>
          <a:prstGeom prst="rect">
            <a:avLst/>
          </a:prstGeom>
          <a:solidFill>
            <a:srgbClr val="93CED3"/>
          </a:solidFill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1316038" y="5502275"/>
            <a:ext cx="3079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64" name="AutoShape 36" descr="Зеленый мрамор"/>
          <p:cNvSpPr>
            <a:spLocks noChangeArrowheads="1"/>
          </p:cNvSpPr>
          <p:nvPr/>
        </p:nvSpPr>
        <p:spPr bwMode="auto">
          <a:xfrm>
            <a:off x="3678238" y="4414838"/>
            <a:ext cx="504825" cy="385762"/>
          </a:xfrm>
          <a:prstGeom prst="hexagon">
            <a:avLst>
              <a:gd name="adj" fmla="val 32716"/>
              <a:gd name="vf" fmla="val 115470"/>
            </a:avLst>
          </a:prstGeom>
          <a:blipFill dpi="0" rotWithShape="1">
            <a:blip r:embed="rId5" cstate="screen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3708400" y="4422775"/>
            <a:ext cx="431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22566" name="Oval 38"/>
          <p:cNvSpPr>
            <a:spLocks noChangeArrowheads="1"/>
          </p:cNvSpPr>
          <p:nvPr/>
        </p:nvSpPr>
        <p:spPr bwMode="auto">
          <a:xfrm>
            <a:off x="4325938" y="4895850"/>
            <a:ext cx="792162" cy="792163"/>
          </a:xfrm>
          <a:prstGeom prst="ellipse">
            <a:avLst/>
          </a:prstGeom>
          <a:noFill/>
          <a:ln w="9525" algn="ctr">
            <a:solidFill>
              <a:srgbClr val="29292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FFCCCC"/>
                </a:solidFill>
              </a:rPr>
              <a:t>?</a:t>
            </a:r>
          </a:p>
        </p:txBody>
      </p:sp>
      <p:sp>
        <p:nvSpPr>
          <p:cNvPr id="22567" name="Oval 39"/>
          <p:cNvSpPr>
            <a:spLocks noChangeArrowheads="1"/>
          </p:cNvSpPr>
          <p:nvPr/>
        </p:nvSpPr>
        <p:spPr bwMode="auto">
          <a:xfrm>
            <a:off x="4313238" y="4878388"/>
            <a:ext cx="804862" cy="812800"/>
          </a:xfrm>
          <a:prstGeom prst="ellipse">
            <a:avLst/>
          </a:prstGeom>
          <a:solidFill>
            <a:srgbClr val="FFCCCC"/>
          </a:solidFill>
          <a:ln w="9525" algn="ctr">
            <a:solidFill>
              <a:srgbClr val="29292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FFCCCC"/>
                </a:solidFill>
              </a:rPr>
              <a:t>?</a:t>
            </a:r>
            <a:endParaRPr lang="ru-RU" sz="1600" b="1"/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4643438" y="5229225"/>
            <a:ext cx="360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>
            <a:off x="6156325" y="4292600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>
            <a:off x="6300788" y="4292600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71" name="Oval 43"/>
          <p:cNvSpPr>
            <a:spLocks noChangeArrowheads="1"/>
          </p:cNvSpPr>
          <p:nvPr/>
        </p:nvSpPr>
        <p:spPr bwMode="auto">
          <a:xfrm>
            <a:off x="6084888" y="5157788"/>
            <a:ext cx="431800" cy="431800"/>
          </a:xfrm>
          <a:prstGeom prst="ellipse">
            <a:avLst/>
          </a:prstGeom>
          <a:noFill/>
          <a:ln w="9525" algn="ctr">
            <a:solidFill>
              <a:srgbClr val="292929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>
            <a:off x="6300788" y="4292600"/>
            <a:ext cx="366712" cy="738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73" name="Text Box 45"/>
          <p:cNvSpPr txBox="1">
            <a:spLocks noChangeArrowheads="1"/>
          </p:cNvSpPr>
          <p:nvPr/>
        </p:nvSpPr>
        <p:spPr bwMode="auto">
          <a:xfrm>
            <a:off x="6646863" y="5000625"/>
            <a:ext cx="2873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?</a:t>
            </a:r>
          </a:p>
        </p:txBody>
      </p:sp>
      <p:sp>
        <p:nvSpPr>
          <p:cNvPr id="22574" name="Rectangle 46" descr="Циновка"/>
          <p:cNvSpPr>
            <a:spLocks noChangeArrowheads="1"/>
          </p:cNvSpPr>
          <p:nvPr/>
        </p:nvSpPr>
        <p:spPr bwMode="auto">
          <a:xfrm rot="3163097">
            <a:off x="7848600" y="3895725"/>
            <a:ext cx="71438" cy="1296988"/>
          </a:xfrm>
          <a:prstGeom prst="rect">
            <a:avLst/>
          </a:prstGeom>
          <a:blipFill dpi="0" rotWithShape="1">
            <a:blip r:embed="rId6" cstate="screen"/>
            <a:srcRect/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1835150" y="6021388"/>
            <a:ext cx="358775" cy="2873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1.</a:t>
            </a: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4137025" y="6021388"/>
            <a:ext cx="358775" cy="2873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2.</a:t>
            </a: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6443663" y="6021388"/>
            <a:ext cx="358775" cy="2873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3.</a:t>
            </a: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900113" y="5402263"/>
            <a:ext cx="201612" cy="474662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579" name="Group 51"/>
          <p:cNvGrpSpPr>
            <a:grpSpLocks/>
          </p:cNvGrpSpPr>
          <p:nvPr/>
        </p:nvGrpSpPr>
        <p:grpSpPr bwMode="auto">
          <a:xfrm>
            <a:off x="5795963" y="1700213"/>
            <a:ext cx="474662" cy="433387"/>
            <a:chOff x="3651" y="1071"/>
            <a:chExt cx="299" cy="273"/>
          </a:xfrm>
        </p:grpSpPr>
        <p:sp>
          <p:nvSpPr>
            <p:cNvPr id="22580" name="Oval 52"/>
            <p:cNvSpPr>
              <a:spLocks noChangeArrowheads="1"/>
            </p:cNvSpPr>
            <p:nvPr/>
          </p:nvSpPr>
          <p:spPr bwMode="auto">
            <a:xfrm>
              <a:off x="3651" y="1071"/>
              <a:ext cx="299" cy="273"/>
            </a:xfrm>
            <a:prstGeom prst="ellipse">
              <a:avLst/>
            </a:prstGeom>
            <a:solidFill>
              <a:srgbClr val="CCFFCC"/>
            </a:solidFill>
            <a:ln w="9525" algn="ctr">
              <a:solidFill>
                <a:srgbClr val="29292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81" name="Text Box 53"/>
            <p:cNvSpPr txBox="1">
              <a:spLocks noChangeArrowheads="1"/>
            </p:cNvSpPr>
            <p:nvPr/>
          </p:nvSpPr>
          <p:spPr bwMode="auto">
            <a:xfrm>
              <a:off x="3740" y="1099"/>
              <a:ext cx="136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/>
                <a:t>+</a:t>
              </a:r>
            </a:p>
          </p:txBody>
        </p:sp>
      </p:grpSp>
      <p:grpSp>
        <p:nvGrpSpPr>
          <p:cNvPr id="22582" name="Group 54"/>
          <p:cNvGrpSpPr>
            <a:grpSpLocks/>
          </p:cNvGrpSpPr>
          <p:nvPr/>
        </p:nvGrpSpPr>
        <p:grpSpPr bwMode="auto">
          <a:xfrm rot="443264">
            <a:off x="1908175" y="981075"/>
            <a:ext cx="1368425" cy="366713"/>
            <a:chOff x="975" y="572"/>
            <a:chExt cx="862" cy="231"/>
          </a:xfrm>
        </p:grpSpPr>
        <p:sp>
          <p:nvSpPr>
            <p:cNvPr id="22583" name="Rectangle 55"/>
            <p:cNvSpPr>
              <a:spLocks noChangeArrowheads="1"/>
            </p:cNvSpPr>
            <p:nvPr/>
          </p:nvSpPr>
          <p:spPr bwMode="auto">
            <a:xfrm rot="3163097">
              <a:off x="1406" y="323"/>
              <a:ext cx="45" cy="817"/>
            </a:xfrm>
            <a:prstGeom prst="rect">
              <a:avLst/>
            </a:prstGeom>
            <a:solidFill>
              <a:srgbClr val="663300"/>
            </a:solidFill>
            <a:ln w="9525">
              <a:solidFill>
                <a:srgbClr val="66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84" name="Text Box 56"/>
            <p:cNvSpPr txBox="1">
              <a:spLocks noChangeArrowheads="1"/>
            </p:cNvSpPr>
            <p:nvPr/>
          </p:nvSpPr>
          <p:spPr bwMode="auto">
            <a:xfrm rot="-2211914">
              <a:off x="975" y="572"/>
              <a:ext cx="817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-   -   -   -</a:t>
              </a:r>
            </a:p>
          </p:txBody>
        </p:sp>
      </p:grpSp>
      <p:sp>
        <p:nvSpPr>
          <p:cNvPr id="22585" name="Text Box 57"/>
          <p:cNvSpPr txBox="1">
            <a:spLocks noChangeArrowheads="1"/>
          </p:cNvSpPr>
          <p:nvPr/>
        </p:nvSpPr>
        <p:spPr bwMode="auto">
          <a:xfrm rot="-2200461">
            <a:off x="1476375" y="4868863"/>
            <a:ext cx="1295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+   +   +   +</a:t>
            </a:r>
          </a:p>
        </p:txBody>
      </p:sp>
      <p:sp>
        <p:nvSpPr>
          <p:cNvPr id="22586" name="Text Box 58"/>
          <p:cNvSpPr txBox="1">
            <a:spLocks noChangeArrowheads="1"/>
          </p:cNvSpPr>
          <p:nvPr/>
        </p:nvSpPr>
        <p:spPr bwMode="auto">
          <a:xfrm rot="-2170826">
            <a:off x="7235825" y="4292600"/>
            <a:ext cx="10810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-   -   -   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3 0.06591 C -0.0625 0.07007 -0.054 0.06475 -0.06094 0.07423 C -0.06407 0.0784 -0.06632 0.07863 -0.07032 0.08025 C -0.07535 0.08487 -0.08091 0.08903 -0.08559 0.09458 " pathEditMode="relative" ptsTypes="fffA">
                                      <p:cBhvr>
                                        <p:cTn id="13" dur="20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02361 -4.07407E-6 " pathEditMode="relative" ptsTypes="AA">
                                      <p:cBhvr>
                                        <p:cTn id="17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2963E-6 L 0.03941 -0.03149 " pathEditMode="relative" ptsTypes="AA">
                                      <p:cBhvr>
                                        <p:cTn id="21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05787 L -0.07118 0.0729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0.01203 C -0.0243 0.00208 -0.0375 -0.00763 -0.04166 -0.0104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2222E-6 L 0.04983 -0.0071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6 L -0.02361 -0.04213 " pathEditMode="relative" ptsTypes="AA">
                                      <p:cBhvr>
                                        <p:cTn id="44" dur="20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023 L 0.04722 -0.02083 " pathEditMode="relative" ptsTypes="AA">
                                      <p:cBhvr>
                                        <p:cTn id="48" dur="20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7" grpId="0" animBg="1"/>
      <p:bldP spid="22540" grpId="0" animBg="1"/>
      <p:bldP spid="22551" grpId="0" animBg="1"/>
      <p:bldP spid="22557" grpId="0" animBg="1"/>
      <p:bldP spid="22561" grpId="0" animBg="1"/>
      <p:bldP spid="225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219200"/>
          </a:xfrm>
        </p:spPr>
        <p:txBody>
          <a:bodyPr/>
          <a:lstStyle/>
          <a:p>
            <a:r>
              <a:rPr lang="ru-RU" sz="3200"/>
              <a:t>        </a:t>
            </a:r>
            <a:r>
              <a:rPr lang="ru-RU" sz="2400"/>
              <a:t>Ответы и критерии оценивания:</a:t>
            </a:r>
            <a:br>
              <a:rPr lang="ru-RU" sz="2400"/>
            </a:br>
            <a:r>
              <a:rPr lang="ru-RU" sz="2400"/>
              <a:t>все задания выполнены правильно-   «5», одна ошибка- «4», две ошибки- «3».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971800"/>
            <a:ext cx="7693025" cy="31146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4114800"/>
            <a:ext cx="586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76400" y="1524000"/>
            <a:ext cx="5943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362200"/>
            <a:ext cx="8610600" cy="3724275"/>
          </a:xfrm>
        </p:spPr>
        <p:txBody>
          <a:bodyPr/>
          <a:lstStyle/>
          <a:p>
            <a:pPr lvl="2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6600">
                <a:effectLst>
                  <a:outerShdw blurRad="38100" dist="38100" dir="2700000" algn="tl">
                    <a:srgbClr val="C0C0C0"/>
                  </a:outerShdw>
                </a:effectLst>
              </a:rPr>
              <a:t>Электризация тел. </a:t>
            </a:r>
            <a:r>
              <a:rPr lang="ru-RU" sz="5400">
                <a:effectLst>
                  <a:outerShdw blurRad="38100" dist="38100" dir="2700000" algn="tl">
                    <a:srgbClr val="C0C0C0"/>
                  </a:outerShdw>
                </a:effectLst>
              </a:rPr>
              <a:t>Взаимодействие заряженных тел. </a:t>
            </a:r>
          </a:p>
          <a:p>
            <a:pPr lvl="2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5400">
                <a:effectLst>
                  <a:outerShdw blurRad="38100" dist="38100" dir="2700000" algn="tl">
                    <a:srgbClr val="C0C0C0"/>
                  </a:outerShdw>
                </a:effectLst>
              </a:rPr>
              <a:t>Два рода заряда.</a:t>
            </a:r>
            <a:r>
              <a:rPr lang="ru-RU" sz="5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81400" y="0"/>
            <a:ext cx="3124200" cy="1143000"/>
          </a:xfrm>
        </p:spPr>
        <p:txBody>
          <a:bodyPr anchor="ctr"/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Повторим!</a:t>
            </a:r>
          </a:p>
        </p:txBody>
      </p:sp>
      <p:pic>
        <p:nvPicPr>
          <p:cNvPr id="10752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143000" y="1143000"/>
            <a:ext cx="1314450" cy="2895600"/>
          </a:xfrm>
          <a:noFill/>
        </p:spPr>
      </p:pic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1285875"/>
            <a:ext cx="1995488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71763" y="3962400"/>
            <a:ext cx="17430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6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7688" y="3962400"/>
            <a:ext cx="17573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0.18959 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2342 7.40741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-0.00162 L -0.24011 -0.0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Итог урока.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/>
              <a:t>Чему новому вы научились сегодня на уроке?</a:t>
            </a:r>
          </a:p>
          <a:p>
            <a:pPr>
              <a:lnSpc>
                <a:spcPct val="80000"/>
              </a:lnSpc>
            </a:pPr>
            <a:r>
              <a:rPr lang="ru-RU" sz="2400"/>
              <a:t>Я узнал….</a:t>
            </a:r>
          </a:p>
          <a:p>
            <a:pPr>
              <a:lnSpc>
                <a:spcPct val="80000"/>
              </a:lnSpc>
            </a:pPr>
            <a:r>
              <a:rPr lang="ru-RU" sz="2400"/>
              <a:t>Я научился….</a:t>
            </a:r>
          </a:p>
          <a:p>
            <a:pPr>
              <a:lnSpc>
                <a:spcPct val="80000"/>
              </a:lnSpc>
            </a:pPr>
            <a:r>
              <a:rPr lang="ru-RU" sz="2400"/>
              <a:t>Я понял, что могу….</a:t>
            </a:r>
          </a:p>
          <a:p>
            <a:pPr>
              <a:lnSpc>
                <a:spcPct val="80000"/>
              </a:lnSpc>
            </a:pPr>
            <a:r>
              <a:rPr lang="ru-RU" sz="2400"/>
              <a:t>Для меня стало новым….</a:t>
            </a:r>
          </a:p>
          <a:p>
            <a:pPr>
              <a:lnSpc>
                <a:spcPct val="80000"/>
              </a:lnSpc>
            </a:pPr>
            <a:r>
              <a:rPr lang="ru-RU" sz="2400"/>
              <a:t>Меня удивило….</a:t>
            </a:r>
          </a:p>
          <a:p>
            <a:pPr>
              <a:lnSpc>
                <a:spcPct val="80000"/>
              </a:lnSpc>
            </a:pPr>
            <a:r>
              <a:rPr lang="ru-RU" sz="2400"/>
              <a:t>У меня получилось….</a:t>
            </a:r>
          </a:p>
          <a:p>
            <a:pPr>
              <a:lnSpc>
                <a:spcPct val="80000"/>
              </a:lnSpc>
            </a:pPr>
            <a:r>
              <a:rPr lang="ru-RU" sz="2400"/>
              <a:t>Я приобрел….</a:t>
            </a:r>
          </a:p>
          <a:p>
            <a:pPr>
              <a:lnSpc>
                <a:spcPct val="80000"/>
              </a:lnSpc>
            </a:pPr>
            <a:r>
              <a:rPr lang="ru-RU" sz="2400"/>
              <a:t>Мне захотелось….</a:t>
            </a:r>
          </a:p>
          <a:p>
            <a:pPr>
              <a:lnSpc>
                <a:spcPct val="80000"/>
              </a:lnSpc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Домашнее задание.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>
                <a:latin typeface="Times New Roman" pitchFamily="18" charset="0"/>
              </a:rPr>
              <a:t>«Физика» А.В.Перышкин,8 класс, § 25,26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>
                <a:latin typeface="Times New Roman" pitchFamily="18" charset="0"/>
              </a:rPr>
              <a:t>                         </a:t>
            </a:r>
            <a:r>
              <a:rPr lang="ru-RU" sz="1800">
                <a:latin typeface="Times New Roman" pitchFamily="18" charset="0"/>
              </a:rPr>
              <a:t>Задание. Создайте лабораторию электростатических эффектов и проведите следующие опыты:</a:t>
            </a:r>
            <a:endParaRPr lang="ru-RU" sz="1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	      </a:t>
            </a:r>
            <a:r>
              <a:rPr lang="ru-RU" sz="1800">
                <a:latin typeface="Times New Roman" pitchFamily="18" charset="0"/>
              </a:rPr>
              <a:t>Опыт 1. Потереть эбонитовую палочку или пластмассовую гребенку(линейку) шерстяной тканью и поднести к маленьким кусочкам ваты. Что произойдет? Почему?</a:t>
            </a:r>
            <a:endParaRPr lang="ru-RU" sz="1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                </a:t>
            </a:r>
            <a:r>
              <a:rPr lang="ru-RU" sz="1800">
                <a:latin typeface="Times New Roman" pitchFamily="18" charset="0"/>
              </a:rPr>
              <a:t>Опыт 2. Почему отклоняется струйка воды, вытекающая из крана, при приближении к ней наэлектризованной палочки?</a:t>
            </a:r>
            <a:endParaRPr lang="ru-RU" sz="1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>
                <a:latin typeface="Times New Roman" pitchFamily="18" charset="0"/>
              </a:rPr>
              <a:t>                </a:t>
            </a:r>
            <a:r>
              <a:rPr lang="ru-RU" sz="1800">
                <a:latin typeface="Times New Roman" pitchFamily="18" charset="0"/>
              </a:rPr>
              <a:t>Опыт 3. Маленькую полиэтиленовую пленку подвесьте на нити и потрите кусочком бумаги. Наэлектризуйте бумажную и полиэтиленовую полоски. Поднимите полоски за концы, разведите их и медленно поднесите друг к другу. Как они взаимодействуют?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Выберите один из опытов, проделайте его и опишите по предложенному алгоритму. Воспользуйтесь теорией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1800">
                <a:latin typeface="Times New Roman" pitchFamily="18" charset="0"/>
              </a:rPr>
              <a:t> 25,26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739775" y="660400"/>
            <a:ext cx="7664450" cy="701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/>
              <a:t>Явление электризации можно условно разделить на несколько типов:</a:t>
            </a:r>
            <a:r>
              <a:rPr lang="ru-RU"/>
              <a:t> </a:t>
            </a:r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>
              <a:buFontTx/>
              <a:buChar char="•"/>
            </a:pPr>
            <a:r>
              <a:rPr lang="ru-RU" sz="3200"/>
              <a:t>Экспериментальной </a:t>
            </a:r>
          </a:p>
          <a:p>
            <a:pPr>
              <a:buFontTx/>
              <a:buChar char="•"/>
            </a:pPr>
            <a:r>
              <a:rPr lang="ru-RU" sz="3200"/>
              <a:t>Природной </a:t>
            </a:r>
          </a:p>
          <a:p>
            <a:pPr>
              <a:buFontTx/>
              <a:buChar char="•"/>
            </a:pPr>
            <a:r>
              <a:rPr lang="ru-RU" sz="3200"/>
              <a:t>Промышленной</a:t>
            </a:r>
          </a:p>
          <a:p>
            <a:pPr>
              <a:buFontTx/>
              <a:buChar char="•"/>
            </a:pPr>
            <a:r>
              <a:rPr lang="ru-RU" sz="3200"/>
              <a:t>Технической</a:t>
            </a:r>
          </a:p>
          <a:p>
            <a:pPr>
              <a:buFontTx/>
              <a:buChar char="•"/>
            </a:pPr>
            <a:r>
              <a:rPr lang="ru-RU" sz="3200"/>
              <a:t>Бытовой</a:t>
            </a:r>
          </a:p>
          <a:p>
            <a:pPr algn="ctr" eaLnBrk="0" hangingPunct="0"/>
            <a:endParaRPr lang="ru-RU" sz="2800"/>
          </a:p>
          <a:p>
            <a:pPr algn="ctr" eaLnBrk="0" hangingPunct="0"/>
            <a:endParaRPr lang="ru-RU" sz="2800"/>
          </a:p>
          <a:p>
            <a:pPr algn="ctr" eaLnBrk="0" hangingPunct="0"/>
            <a:endParaRPr lang="ru-RU" sz="2800"/>
          </a:p>
          <a:p>
            <a:pPr algn="ctr" eaLnBrk="0" hangingPunct="0"/>
            <a:endParaRPr lang="ru-RU" sz="2800"/>
          </a:p>
          <a:p>
            <a:pPr algn="ctr" eaLnBrk="0" hangingPunct="0"/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0">
                <a:solidFill>
                  <a:schemeClr val="tx1"/>
                </a:solidFill>
              </a:rPr>
              <a:t/>
            </a:r>
            <a:br>
              <a:rPr lang="ru-RU" sz="3200" b="0">
                <a:solidFill>
                  <a:schemeClr val="tx1"/>
                </a:solidFill>
              </a:rPr>
            </a:br>
            <a:r>
              <a:rPr lang="ru-RU" sz="3200" b="0">
                <a:solidFill>
                  <a:schemeClr val="tx1"/>
                </a:solidFill>
              </a:rPr>
              <a:t>в лаборатории</a:t>
            </a:r>
            <a:br>
              <a:rPr lang="ru-RU" sz="3200" b="0">
                <a:solidFill>
                  <a:schemeClr val="tx1"/>
                </a:solidFill>
              </a:rPr>
            </a:br>
            <a:r>
              <a:rPr lang="ru-RU" sz="3200" b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71684" name="Picture 4" descr="Untitled12_width_3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2775"/>
            <a:ext cx="5407025" cy="4975225"/>
          </a:xfrm>
          <a:prstGeom prst="rect">
            <a:avLst/>
          </a:prstGeom>
          <a:noFill/>
        </p:spPr>
      </p:pic>
      <p:pic>
        <p:nvPicPr>
          <p:cNvPr id="71685" name="Picture 5" descr="i?id=14898409-24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05438" y="1828800"/>
            <a:ext cx="3738562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fd881eb729be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5638800" y="5410200"/>
            <a:ext cx="30480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Электризация облаков или туч между собой или между тучей и землей</a:t>
            </a:r>
          </a:p>
          <a:p>
            <a:pPr>
              <a:spcBef>
                <a:spcPct val="50000"/>
              </a:spcBef>
            </a:pP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Меры безопасности при грозе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Люди издавна боялись удара молний, и не случайно. По количеству смертельных случаев она уступает только наводнениям </a:t>
            </a:r>
          </a:p>
          <a:p>
            <a:pPr>
              <a:lnSpc>
                <a:spcPct val="90000"/>
              </a:lnSpc>
            </a:pPr>
            <a:r>
              <a:rPr lang="ru-RU" b="1"/>
              <a:t>Избегайте открытой местности.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Как известно, гроза обычно бьет в самую высокую точку на своем пути. </a:t>
            </a:r>
          </a:p>
          <a:p>
            <a:pPr>
              <a:lnSpc>
                <a:spcPct val="90000"/>
              </a:lnSpc>
            </a:pPr>
            <a:r>
              <a:rPr lang="ru-RU" b="1"/>
              <a:t>Избегайте воды.</a:t>
            </a: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Вода - отличный проводник тока.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381000"/>
            <a:ext cx="7693025" cy="5705475"/>
          </a:xfrm>
        </p:spPr>
        <p:txBody>
          <a:bodyPr/>
          <a:lstStyle/>
          <a:p>
            <a:r>
              <a:rPr lang="ru-RU" sz="2400" b="1"/>
              <a:t>Старайтесь спрятаться.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    Безопаснее всего во время грозы находиться в помещении с громоотводом.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endParaRPr lang="ru-RU" sz="2400"/>
          </a:p>
          <a:p>
            <a:r>
              <a:rPr lang="ru-RU" sz="2400"/>
              <a:t> </a:t>
            </a:r>
            <a:r>
              <a:rPr lang="ru-RU" sz="2400" b="1"/>
              <a:t>Не суетитесь.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   Хотя очень хочется, от грозы не нужно бежать.</a:t>
            </a:r>
          </a:p>
          <a:p>
            <a:r>
              <a:rPr lang="ru-RU" sz="2400"/>
              <a:t> </a:t>
            </a:r>
            <a:r>
              <a:rPr lang="ru-RU" sz="2400" b="1"/>
              <a:t>Остерегайтесь опасных предметов.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   Нужно помнить, что удар молнии опасен не только тогда, когда гроза бьет непосредственно в человека, но в предметы, находящиеся рядом. Поэтому не стоит прикасаться ко всему мокрому, железному, электрическому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382000" cy="1143000"/>
          </a:xfrm>
        </p:spPr>
        <p:txBody>
          <a:bodyPr/>
          <a:lstStyle/>
          <a:p>
            <a:r>
              <a:rPr lang="ru-RU" sz="3200" b="0">
                <a:solidFill>
                  <a:schemeClr val="tx1"/>
                </a:solidFill>
              </a:rPr>
              <a:t>В промышленности</a:t>
            </a:r>
            <a:br>
              <a:rPr lang="ru-RU" sz="3200" b="0">
                <a:solidFill>
                  <a:schemeClr val="tx1"/>
                </a:solidFill>
              </a:rPr>
            </a:br>
            <a:endParaRPr lang="ru-RU" sz="3200" b="0">
              <a:solidFill>
                <a:schemeClr val="tx1"/>
              </a:solidFill>
            </a:endParaRP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05000"/>
            <a:ext cx="4460875" cy="457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14800" y="0"/>
            <a:ext cx="5029200" cy="400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3581400" y="5791200"/>
            <a:ext cx="28956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ксерокс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4724400" y="4038600"/>
            <a:ext cx="41148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Покраска автомобиля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900" name="Picture 4" descr="neverojatnye_pogodnye_javlenija_9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5400"/>
            <a:ext cx="9906000" cy="6867525"/>
          </a:xfrm>
          <a:noFill/>
          <a:ln/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066800" y="685800"/>
            <a:ext cx="36576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Проявляется такая иллюминация из-за электризации окружающего воздуха</a:t>
            </a:r>
          </a:p>
          <a:p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754</TotalTime>
  <Words>776</Words>
  <Application>Microsoft Office PowerPoint</Application>
  <PresentationFormat>Экран (4:3)</PresentationFormat>
  <Paragraphs>136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Wingdings</vt:lpstr>
      <vt:lpstr>Times New Roman</vt:lpstr>
      <vt:lpstr>Капсулы</vt:lpstr>
      <vt:lpstr> МБОУ СОШ сельского поселения  «Поселок Монгохто»</vt:lpstr>
      <vt:lpstr>Тема урока</vt:lpstr>
      <vt:lpstr>Слайд 3</vt:lpstr>
      <vt:lpstr> в лаборатории  </vt:lpstr>
      <vt:lpstr>Слайд 5</vt:lpstr>
      <vt:lpstr>Меры безопасности при грозе </vt:lpstr>
      <vt:lpstr>Слайд 7</vt:lpstr>
      <vt:lpstr>В промышленности </vt:lpstr>
      <vt:lpstr>Слайд 9</vt:lpstr>
      <vt:lpstr>Слайд 10</vt:lpstr>
      <vt:lpstr>Слайд 11</vt:lpstr>
      <vt:lpstr>Проведем опыт.</vt:lpstr>
      <vt:lpstr>Слайд 13</vt:lpstr>
      <vt:lpstr>Слайд 14</vt:lpstr>
      <vt:lpstr>Слайд 15</vt:lpstr>
      <vt:lpstr>Учащиеся делают вывод </vt:lpstr>
      <vt:lpstr>Слайд 17</vt:lpstr>
      <vt:lpstr>Слайд 18</vt:lpstr>
      <vt:lpstr>        Ответы и критерии оценивания: все задания выполнены правильно-   «5», одна ошибка- «4», две ошибки- «3».</vt:lpstr>
      <vt:lpstr>Повторим!</vt:lpstr>
      <vt:lpstr> Итог урока.</vt:lpstr>
      <vt:lpstr>Домашнее задание.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Волкова</dc:creator>
  <cp:lastModifiedBy> Евген</cp:lastModifiedBy>
  <cp:revision>17</cp:revision>
  <cp:lastPrinted>1601-01-01T00:00:00Z</cp:lastPrinted>
  <dcterms:created xsi:type="dcterms:W3CDTF">1601-01-01T00:00:00Z</dcterms:created>
  <dcterms:modified xsi:type="dcterms:W3CDTF">2016-12-01T13:09:05Z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