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2" r:id="rId7"/>
    <p:sldId id="265" r:id="rId8"/>
    <p:sldId id="266" r:id="rId9"/>
    <p:sldId id="267" r:id="rId10"/>
    <p:sldId id="269" r:id="rId11"/>
    <p:sldId id="271" r:id="rId12"/>
    <p:sldId id="272" r:id="rId13"/>
    <p:sldId id="274" r:id="rId14"/>
    <p:sldId id="277" r:id="rId15"/>
    <p:sldId id="278"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520" autoAdjust="0"/>
  </p:normalViewPr>
  <p:slideViewPr>
    <p:cSldViewPr>
      <p:cViewPr varScale="1">
        <p:scale>
          <a:sx n="70" d="100"/>
          <a:sy n="70" d="100"/>
        </p:scale>
        <p:origin x="-138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DA798A35-2FF8-4F37-A55F-03FD8B66254C}" type="datetimeFigureOut">
              <a:rPr lang="ru-RU" smtClean="0"/>
              <a:pPr/>
              <a:t>25.11.2016</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0A78101-78B2-4893-9731-E50ED677BA3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A798A35-2FF8-4F37-A55F-03FD8B66254C}" type="datetimeFigureOut">
              <a:rPr lang="ru-RU" smtClean="0"/>
              <a:pPr/>
              <a:t>25.11.2016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A78101-78B2-4893-9731-E50ED677BA3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A798A35-2FF8-4F37-A55F-03FD8B66254C}" type="datetimeFigureOut">
              <a:rPr lang="ru-RU" smtClean="0"/>
              <a:pPr/>
              <a:t>25.11.2016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A78101-78B2-4893-9731-E50ED677BA3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DA798A35-2FF8-4F37-A55F-03FD8B66254C}" type="datetimeFigureOut">
              <a:rPr lang="ru-RU" smtClean="0"/>
              <a:pPr/>
              <a:t>25.11.2016</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A0A78101-78B2-4893-9731-E50ED677BA3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DA798A35-2FF8-4F37-A55F-03FD8B66254C}" type="datetimeFigureOut">
              <a:rPr lang="ru-RU" smtClean="0"/>
              <a:pPr/>
              <a:t>25.11.2016</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A0A78101-78B2-4893-9731-E50ED677BA3F}"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DA798A35-2FF8-4F37-A55F-03FD8B66254C}" type="datetimeFigureOut">
              <a:rPr lang="ru-RU" smtClean="0"/>
              <a:pPr/>
              <a:t>25.11.2016</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A0A78101-78B2-4893-9731-E50ED677BA3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DA798A35-2FF8-4F37-A55F-03FD8B66254C}" type="datetimeFigureOut">
              <a:rPr lang="ru-RU" smtClean="0"/>
              <a:pPr/>
              <a:t>25.11.2016</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A0A78101-78B2-4893-9731-E50ED677BA3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A798A35-2FF8-4F37-A55F-03FD8B66254C}" type="datetimeFigureOut">
              <a:rPr lang="ru-RU" smtClean="0"/>
              <a:pPr/>
              <a:t>25.11.2016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0A78101-78B2-4893-9731-E50ED677BA3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DA798A35-2FF8-4F37-A55F-03FD8B66254C}" type="datetimeFigureOut">
              <a:rPr lang="ru-RU" smtClean="0"/>
              <a:pPr/>
              <a:t>25.11.2016</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A0A78101-78B2-4893-9731-E50ED677BA3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DA798A35-2FF8-4F37-A55F-03FD8B66254C}" type="datetimeFigureOut">
              <a:rPr lang="ru-RU" smtClean="0"/>
              <a:pPr/>
              <a:t>25.11.2016</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A0A78101-78B2-4893-9731-E50ED677BA3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DA798A35-2FF8-4F37-A55F-03FD8B66254C}" type="datetimeFigureOut">
              <a:rPr lang="ru-RU" smtClean="0"/>
              <a:pPr/>
              <a:t>25.11.2016</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A0A78101-78B2-4893-9731-E50ED677BA3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DA798A35-2FF8-4F37-A55F-03FD8B66254C}" type="datetimeFigureOut">
              <a:rPr lang="ru-RU" smtClean="0"/>
              <a:pPr/>
              <a:t>25.11.2016</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0A78101-78B2-4893-9731-E50ED677BA3F}"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tourister.ru/world/europe/germany/city/berlin/placeofinterest/1381"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ru.wikipedia.org/wiki/%D0%A4%D0%B0%D0%B9%D0%BB:Orangerie_Potsdam_Haupt.jpg"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4143380"/>
            <a:ext cx="2062120" cy="1470025"/>
          </a:xfrm>
        </p:spPr>
        <p:txBody>
          <a:bodyPr/>
          <a:lstStyle/>
          <a:p>
            <a:r>
              <a:rPr lang="en-US" dirty="0" smtClean="0"/>
              <a:t>        </a:t>
            </a:r>
            <a:endParaRPr lang="ru-RU" dirty="0"/>
          </a:p>
        </p:txBody>
      </p:sp>
      <p:pic>
        <p:nvPicPr>
          <p:cNvPr id="5" name="Рисунок 4" descr="0_234ce_7cb02293_XL.jpg"/>
          <p:cNvPicPr>
            <a:picLocks noChangeAspect="1"/>
          </p:cNvPicPr>
          <p:nvPr/>
        </p:nvPicPr>
        <p:blipFill>
          <a:blip r:embed="rId2" cstate="print"/>
          <a:stretch>
            <a:fillRect/>
          </a:stretch>
        </p:blipFill>
        <p:spPr>
          <a:xfrm>
            <a:off x="1" y="0"/>
            <a:ext cx="9144000" cy="6858000"/>
          </a:xfrm>
          <a:prstGeom prst="rect">
            <a:avLst/>
          </a:prstGeom>
        </p:spPr>
      </p:pic>
      <p:sp>
        <p:nvSpPr>
          <p:cNvPr id="7" name="TextBox 6"/>
          <p:cNvSpPr txBox="1"/>
          <p:nvPr/>
        </p:nvSpPr>
        <p:spPr>
          <a:xfrm>
            <a:off x="214282" y="214290"/>
            <a:ext cx="5357850" cy="1323439"/>
          </a:xfrm>
          <a:prstGeom prst="rect">
            <a:avLst/>
          </a:prstGeom>
          <a:noFill/>
        </p:spPr>
        <p:txBody>
          <a:bodyPr wrap="square" rtlCol="0">
            <a:spAutoFit/>
          </a:bodyPr>
          <a:lstStyle/>
          <a:p>
            <a:r>
              <a:rPr lang="en-US" sz="8000" dirty="0" smtClean="0">
                <a:solidFill>
                  <a:schemeClr val="accent2"/>
                </a:solidFill>
              </a:rPr>
              <a:t>BRD</a:t>
            </a:r>
            <a:endParaRPr lang="ru-RU" sz="8000" dirty="0">
              <a:solidFill>
                <a:schemeClr val="accent2"/>
              </a:solidFill>
            </a:endParaRPr>
          </a:p>
        </p:txBody>
      </p:sp>
      <p:pic>
        <p:nvPicPr>
          <p:cNvPr id="8" name="Рисунок 7" descr="Германия.gif"/>
          <p:cNvPicPr>
            <a:picLocks noChangeAspect="1"/>
          </p:cNvPicPr>
          <p:nvPr/>
        </p:nvPicPr>
        <p:blipFill>
          <a:blip r:embed="rId3" cstate="print"/>
          <a:stretch>
            <a:fillRect/>
          </a:stretch>
        </p:blipFill>
        <p:spPr>
          <a:xfrm>
            <a:off x="5357818" y="0"/>
            <a:ext cx="3524250" cy="4876800"/>
          </a:xfrm>
          <a:prstGeom prst="rect">
            <a:avLst/>
          </a:prstGeom>
        </p:spPr>
      </p:pic>
      <p:sp>
        <p:nvSpPr>
          <p:cNvPr id="9" name="TextBox 8"/>
          <p:cNvSpPr txBox="1"/>
          <p:nvPr/>
        </p:nvSpPr>
        <p:spPr>
          <a:xfrm>
            <a:off x="4643438" y="5929330"/>
            <a:ext cx="4286280" cy="369332"/>
          </a:xfrm>
          <a:prstGeom prst="rect">
            <a:avLst/>
          </a:prstGeom>
          <a:noFill/>
        </p:spPr>
        <p:txBody>
          <a:bodyPr wrap="square" rtlCol="0">
            <a:spAutoFit/>
          </a:bodyPr>
          <a:lstStyle/>
          <a:p>
            <a:endParaRPr lang="ru-RU" dirty="0" smtClean="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Бремен</a:t>
            </a:r>
            <a:br>
              <a:rPr lang="ru-RU" b="1" dirty="0" smtClean="0"/>
            </a:br>
            <a:endParaRPr lang="ru-RU" dirty="0"/>
          </a:p>
        </p:txBody>
      </p:sp>
      <p:pic>
        <p:nvPicPr>
          <p:cNvPr id="5" name="Содержимое 4" descr="Бремен.jpg"/>
          <p:cNvPicPr>
            <a:picLocks noGrp="1" noChangeAspect="1"/>
          </p:cNvPicPr>
          <p:nvPr>
            <p:ph sz="half" idx="1"/>
          </p:nvPr>
        </p:nvPicPr>
        <p:blipFill>
          <a:blip r:embed="rId2" cstate="print"/>
          <a:stretch>
            <a:fillRect/>
          </a:stretch>
        </p:blipFill>
        <p:spPr>
          <a:xfrm>
            <a:off x="457200" y="1571612"/>
            <a:ext cx="4038600" cy="3714236"/>
          </a:xfrm>
        </p:spPr>
      </p:pic>
      <p:sp>
        <p:nvSpPr>
          <p:cNvPr id="4" name="Содержимое 3"/>
          <p:cNvSpPr>
            <a:spLocks noGrp="1"/>
          </p:cNvSpPr>
          <p:nvPr>
            <p:ph sz="half" idx="2"/>
          </p:nvPr>
        </p:nvSpPr>
        <p:spPr>
          <a:xfrm>
            <a:off x="4704471" y="1722437"/>
            <a:ext cx="4038600" cy="4525963"/>
          </a:xfrm>
        </p:spPr>
        <p:txBody>
          <a:bodyPr>
            <a:normAutofit fontScale="40000" lnSpcReduction="20000"/>
          </a:bodyPr>
          <a:lstStyle/>
          <a:p>
            <a:r>
              <a:rPr lang="ru-RU" sz="3300" dirty="0" smtClean="0"/>
              <a:t>Первые поселения на Везере возникли между I и VIII веками. Уже в 150 году александрийский географ Клавдий Птолемей упоминает одно из </a:t>
            </a:r>
            <a:r>
              <a:rPr lang="ru-RU" sz="3300" dirty="0" err="1" smtClean="0"/>
              <a:t>из</a:t>
            </a:r>
            <a:r>
              <a:rPr lang="ru-RU" sz="3300" dirty="0" smtClean="0"/>
              <a:t> таких поселений под именем </a:t>
            </a:r>
            <a:r>
              <a:rPr lang="ru-RU" sz="3300" i="1" dirty="0" err="1" smtClean="0"/>
              <a:t>Fabiranum</a:t>
            </a:r>
            <a:r>
              <a:rPr lang="ru-RU" sz="3300" dirty="0" smtClean="0"/>
              <a:t> (в другом варианте </a:t>
            </a:r>
            <a:r>
              <a:rPr lang="ru-RU" sz="3300" i="1" dirty="0" err="1" smtClean="0"/>
              <a:t>Phabiranum</a:t>
            </a:r>
            <a:r>
              <a:rPr lang="ru-RU" sz="3300" dirty="0" smtClean="0"/>
              <a:t>).</a:t>
            </a:r>
          </a:p>
          <a:p>
            <a:r>
              <a:rPr lang="ru-RU" sz="3300" dirty="0" smtClean="0"/>
              <a:t>Город Бремен был основан в 787 году Карлом Великим в качестве епископской резиденции. Расцвет города начался с 845 года, когда он находился под управлением архиепископа </a:t>
            </a:r>
            <a:r>
              <a:rPr lang="ru-RU" sz="3300" dirty="0" err="1" smtClean="0"/>
              <a:t>Адальберта</a:t>
            </a:r>
            <a:r>
              <a:rPr lang="ru-RU" sz="3300" dirty="0" smtClean="0"/>
              <a:t>.</a:t>
            </a:r>
          </a:p>
          <a:p>
            <a:r>
              <a:rPr lang="ru-RU" sz="3300" dirty="0" smtClean="0"/>
              <a:t>В 1260 году город присоединяется к Ганзейскому союзу. Стремительное экономическое развитие позволяет Бремену выйти из-под власти архиепископа и стать свободным городом. Символами этой свободы стали воздвигнутые на главной площади Роланд (1404 год) и здание ратуши (1409 год).</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28926" y="142852"/>
            <a:ext cx="3328982" cy="1399032"/>
          </a:xfrm>
        </p:spPr>
        <p:txBody>
          <a:bodyPr/>
          <a:lstStyle/>
          <a:p>
            <a:r>
              <a:rPr lang="en-US" dirty="0" smtClean="0"/>
              <a:t>Potsdam                  </a:t>
            </a:r>
            <a:endParaRPr lang="ru-RU" dirty="0"/>
          </a:p>
        </p:txBody>
      </p:sp>
      <p:pic>
        <p:nvPicPr>
          <p:cNvPr id="5" name="Содержимое 4" descr="Мраморный дворец Рotsdam.jpg"/>
          <p:cNvPicPr>
            <a:picLocks noGrp="1" noChangeAspect="1"/>
          </p:cNvPicPr>
          <p:nvPr>
            <p:ph sz="half" idx="1"/>
          </p:nvPr>
        </p:nvPicPr>
        <p:blipFill>
          <a:blip r:embed="rId2" cstate="print"/>
          <a:stretch>
            <a:fillRect/>
          </a:stretch>
        </p:blipFill>
        <p:spPr>
          <a:xfrm>
            <a:off x="457200" y="1785926"/>
            <a:ext cx="4038600" cy="4500594"/>
          </a:xfrm>
        </p:spPr>
      </p:pic>
      <p:pic>
        <p:nvPicPr>
          <p:cNvPr id="6" name="Содержимое 5" descr="410px-Coat_of_arms_of_Potsdam.svg.png"/>
          <p:cNvPicPr>
            <a:picLocks noGrp="1" noChangeAspect="1"/>
          </p:cNvPicPr>
          <p:nvPr>
            <p:ph sz="half" idx="2"/>
          </p:nvPr>
        </p:nvPicPr>
        <p:blipFill>
          <a:blip r:embed="rId3" cstate="print"/>
          <a:stretch>
            <a:fillRect/>
          </a:stretch>
        </p:blipFill>
        <p:spPr>
          <a:xfrm>
            <a:off x="5121129" y="1722438"/>
            <a:ext cx="3092741" cy="4525962"/>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Berlin</a:t>
            </a:r>
            <a:endParaRPr lang="ru-RU" dirty="0"/>
          </a:p>
        </p:txBody>
      </p:sp>
      <p:pic>
        <p:nvPicPr>
          <p:cNvPr id="6" name="Содержимое 5" descr="germany_kopiowanie.jpg"/>
          <p:cNvPicPr>
            <a:picLocks noGrp="1" noChangeAspect="1"/>
          </p:cNvPicPr>
          <p:nvPr>
            <p:ph sz="half" idx="1"/>
          </p:nvPr>
        </p:nvPicPr>
        <p:blipFill>
          <a:blip r:embed="rId2" cstate="print"/>
          <a:stretch>
            <a:fillRect/>
          </a:stretch>
        </p:blipFill>
        <p:spPr>
          <a:xfrm>
            <a:off x="428596" y="2000240"/>
            <a:ext cx="4038600" cy="4000528"/>
          </a:xfrm>
        </p:spPr>
      </p:pic>
      <p:pic>
        <p:nvPicPr>
          <p:cNvPr id="5" name="Содержимое 4" descr="Берлин.jpg4.jpg"/>
          <p:cNvPicPr>
            <a:picLocks noGrp="1" noChangeAspect="1"/>
          </p:cNvPicPr>
          <p:nvPr>
            <p:ph sz="half" idx="2"/>
          </p:nvPr>
        </p:nvPicPr>
        <p:blipFill>
          <a:blip r:embed="rId3" cstate="print"/>
          <a:stretch>
            <a:fillRect/>
          </a:stretch>
        </p:blipFill>
        <p:spPr>
          <a:xfrm>
            <a:off x="4648200" y="1966119"/>
            <a:ext cx="4038600" cy="40386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Bremen</a:t>
            </a:r>
            <a:endParaRPr lang="ru-RU" dirty="0"/>
          </a:p>
        </p:txBody>
      </p:sp>
      <p:pic>
        <p:nvPicPr>
          <p:cNvPr id="5" name="Содержимое 4" descr="Бремен.jpg2.jpg"/>
          <p:cNvPicPr>
            <a:picLocks noGrp="1" noChangeAspect="1"/>
          </p:cNvPicPr>
          <p:nvPr>
            <p:ph sz="half" idx="2"/>
          </p:nvPr>
        </p:nvPicPr>
        <p:blipFill>
          <a:blip r:embed="rId2" cstate="print"/>
          <a:stretch>
            <a:fillRect/>
          </a:stretch>
        </p:blipFill>
        <p:spPr>
          <a:xfrm>
            <a:off x="4648200" y="1714488"/>
            <a:ext cx="4038600" cy="4572031"/>
          </a:xfrm>
        </p:spPr>
      </p:pic>
      <p:pic>
        <p:nvPicPr>
          <p:cNvPr id="3074" name="Picture 2"/>
          <p:cNvPicPr>
            <a:picLocks noGrp="1" noChangeAspect="1" noChangeArrowheads="1"/>
          </p:cNvPicPr>
          <p:nvPr>
            <p:ph sz="half" idx="1"/>
          </p:nvPr>
        </p:nvPicPr>
        <p:blipFill>
          <a:blip r:embed="rId3" cstate="print"/>
          <a:srcRect/>
          <a:stretch>
            <a:fillRect/>
          </a:stretch>
        </p:blipFill>
        <p:spPr bwMode="auto">
          <a:xfrm>
            <a:off x="428596" y="1714488"/>
            <a:ext cx="3714776" cy="450059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Bonn</a:t>
            </a:r>
            <a:endParaRPr lang="ru-RU" dirty="0"/>
          </a:p>
        </p:txBody>
      </p:sp>
      <p:pic>
        <p:nvPicPr>
          <p:cNvPr id="6" name="Содержимое 5" descr="i.jpg"/>
          <p:cNvPicPr>
            <a:picLocks noGrp="1" noChangeAspect="1"/>
          </p:cNvPicPr>
          <p:nvPr>
            <p:ph sz="half" idx="2"/>
          </p:nvPr>
        </p:nvPicPr>
        <p:blipFill>
          <a:blip r:embed="rId2" cstate="print"/>
          <a:stretch>
            <a:fillRect/>
          </a:stretch>
        </p:blipFill>
        <p:spPr>
          <a:xfrm>
            <a:off x="5286380" y="2500306"/>
            <a:ext cx="3286148" cy="235745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5123" name="Picture 3"/>
          <p:cNvPicPr>
            <a:picLocks noGrp="1" noChangeAspect="1" noChangeArrowheads="1"/>
          </p:cNvPicPr>
          <p:nvPr>
            <p:ph sz="half" idx="1"/>
          </p:nvPr>
        </p:nvPicPr>
        <p:blipFill>
          <a:blip r:embed="rId3" cstate="print"/>
          <a:srcRect/>
          <a:stretch>
            <a:fillRect/>
          </a:stretch>
        </p:blipFill>
        <p:spPr bwMode="auto">
          <a:xfrm>
            <a:off x="428596" y="1571612"/>
            <a:ext cx="3714776" cy="435771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Munchen</a:t>
            </a:r>
            <a:endParaRPr lang="ru-RU" dirty="0"/>
          </a:p>
        </p:txBody>
      </p:sp>
      <p:pic>
        <p:nvPicPr>
          <p:cNvPr id="6146" name="Picture 2"/>
          <p:cNvPicPr>
            <a:picLocks noGrp="1" noChangeAspect="1" noChangeArrowheads="1"/>
          </p:cNvPicPr>
          <p:nvPr>
            <p:ph sz="half" idx="2"/>
          </p:nvPr>
        </p:nvPicPr>
        <p:blipFill>
          <a:blip r:embed="rId2" cstate="print"/>
          <a:srcRect/>
          <a:stretch>
            <a:fillRect/>
          </a:stretch>
        </p:blipFill>
        <p:spPr bwMode="auto">
          <a:xfrm>
            <a:off x="4648200" y="1643050"/>
            <a:ext cx="4038600" cy="4714907"/>
          </a:xfrm>
          <a:prstGeom prst="rect">
            <a:avLst/>
          </a:prstGeom>
          <a:noFill/>
          <a:ln w="9525">
            <a:noFill/>
            <a:miter lim="800000"/>
            <a:headEnd/>
            <a:tailEnd/>
          </a:ln>
          <a:effectLst/>
        </p:spPr>
      </p:pic>
      <p:pic>
        <p:nvPicPr>
          <p:cNvPr id="6147" name="Picture 3"/>
          <p:cNvPicPr>
            <a:picLocks noGrp="1" noChangeAspect="1" noChangeArrowheads="1"/>
          </p:cNvPicPr>
          <p:nvPr>
            <p:ph sz="half" idx="1"/>
          </p:nvPr>
        </p:nvPicPr>
        <p:blipFill>
          <a:blip r:embed="rId3" cstate="print"/>
          <a:srcRect/>
          <a:stretch>
            <a:fillRect/>
          </a:stretch>
        </p:blipFill>
        <p:spPr bwMode="auto">
          <a:xfrm>
            <a:off x="457200" y="1643050"/>
            <a:ext cx="4038600" cy="47149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7200" dirty="0" smtClean="0"/>
              <a:t>Berlin</a:t>
            </a:r>
            <a:endParaRPr lang="ru-RU" sz="7200" dirty="0"/>
          </a:p>
        </p:txBody>
      </p:sp>
      <p:sp>
        <p:nvSpPr>
          <p:cNvPr id="4" name="Содержимое 3"/>
          <p:cNvSpPr>
            <a:spLocks noGrp="1"/>
          </p:cNvSpPr>
          <p:nvPr>
            <p:ph sz="half" idx="1"/>
          </p:nvPr>
        </p:nvSpPr>
        <p:spPr/>
        <p:txBody>
          <a:bodyPr>
            <a:normAutofit fontScale="70000" lnSpcReduction="20000"/>
          </a:bodyPr>
          <a:lstStyle/>
          <a:p>
            <a:r>
              <a:rPr lang="ru-RU" dirty="0" smtClean="0"/>
              <a:t>Город Берлин возник из парного города Берлин—Кёльн. Кёльн был расположен на острове на реке Шпрее а Берлин напротив него, на восточном берегу. Кёльн впервые упоминается в 1237 году, Берлин в 1244 году. В 1307 году оба города были объединены и построили общую ратушу. Собственно наименование «Берлин» (немецкое «</a:t>
            </a:r>
            <a:r>
              <a:rPr lang="ru-RU" dirty="0" err="1" smtClean="0"/>
              <a:t>Bär</a:t>
            </a:r>
            <a:r>
              <a:rPr lang="ru-RU" dirty="0" smtClean="0"/>
              <a:t>» — медведь) не имеет ничего общего с медведем, изображённым на сегодняшнем гербе города. Скорее всего это слово восходит к славянскому (</a:t>
            </a:r>
            <a:r>
              <a:rPr lang="ru-RU" dirty="0" err="1" smtClean="0"/>
              <a:t>berl</a:t>
            </a:r>
            <a:r>
              <a:rPr lang="ru-RU" dirty="0" smtClean="0"/>
              <a:t>): болото.</a:t>
            </a:r>
            <a:endParaRPr lang="ru-RU" dirty="0"/>
          </a:p>
        </p:txBody>
      </p:sp>
      <p:pic>
        <p:nvPicPr>
          <p:cNvPr id="6" name="Содержимое 5" descr="berlin.gif"/>
          <p:cNvPicPr>
            <a:picLocks noGrp="1" noChangeAspect="1"/>
          </p:cNvPicPr>
          <p:nvPr>
            <p:ph sz="half" idx="2"/>
          </p:nvPr>
        </p:nvPicPr>
        <p:blipFill>
          <a:blip r:embed="rId2" cstate="print"/>
          <a:stretch>
            <a:fillRect/>
          </a:stretch>
        </p:blipFill>
        <p:spPr>
          <a:xfrm>
            <a:off x="5143505" y="1857364"/>
            <a:ext cx="3500462" cy="4214842"/>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978" y="214290"/>
            <a:ext cx="9044022" cy="1399032"/>
          </a:xfrm>
        </p:spPr>
        <p:txBody>
          <a:bodyPr>
            <a:normAutofit fontScale="90000"/>
          </a:bodyPr>
          <a:lstStyle/>
          <a:p>
            <a:r>
              <a:rPr lang="ru-RU" b="1" dirty="0" smtClean="0"/>
              <a:t>Достопримечательности Берлина:</a:t>
            </a:r>
            <a:br>
              <a:rPr lang="ru-RU" b="1" dirty="0" smtClean="0"/>
            </a:br>
            <a:r>
              <a:rPr lang="ru-RU" b="1" dirty="0" smtClean="0"/>
              <a:t> Берлинская стена</a:t>
            </a:r>
            <a:r>
              <a:rPr lang="ru-RU" dirty="0" smtClean="0"/>
              <a:t/>
            </a:r>
            <a:br>
              <a:rPr lang="ru-RU" dirty="0" smtClean="0"/>
            </a:br>
            <a:endParaRPr lang="ru-RU" dirty="0"/>
          </a:p>
        </p:txBody>
      </p:sp>
      <p:sp>
        <p:nvSpPr>
          <p:cNvPr id="4" name="Содержимое 3"/>
          <p:cNvSpPr>
            <a:spLocks noGrp="1"/>
          </p:cNvSpPr>
          <p:nvPr>
            <p:ph sz="half" idx="1"/>
          </p:nvPr>
        </p:nvSpPr>
        <p:spPr>
          <a:xfrm>
            <a:off x="4572000" y="1500174"/>
            <a:ext cx="4038600" cy="4525963"/>
          </a:xfrm>
        </p:spPr>
        <p:txBody>
          <a:bodyPr>
            <a:normAutofit fontScale="70000" lnSpcReduction="20000"/>
          </a:bodyPr>
          <a:lstStyle/>
          <a:p>
            <a:r>
              <a:rPr lang="ru-RU" dirty="0" smtClean="0"/>
              <a:t>Берлинская стена́ (нем. </a:t>
            </a:r>
            <a:r>
              <a:rPr lang="ru-RU" dirty="0" err="1" smtClean="0"/>
              <a:t>Berliner</a:t>
            </a:r>
            <a:r>
              <a:rPr lang="ru-RU" dirty="0" smtClean="0"/>
              <a:t> </a:t>
            </a:r>
            <a:r>
              <a:rPr lang="ru-RU" dirty="0" err="1" smtClean="0"/>
              <a:t>Mauer</a:t>
            </a:r>
            <a:r>
              <a:rPr lang="ru-RU" dirty="0" smtClean="0"/>
              <a:t>) была частью границы между Западным Берлином и ГДР и отделяла с 13 августа 1961 по 9 ноября 1989 Западный Берлин от восточной части города и территории Германской Демократической республики. Стала одним из самых известных символов холодной войны. При попытке пересечь Берлинскую стену по данным правительства ГДР было убито 125 человек. По другим данным, число убитых при попытке бежать на Запад составило не менее 1245 человек.</a:t>
            </a:r>
          </a:p>
          <a:p>
            <a:endParaRPr lang="ru-RU" dirty="0"/>
          </a:p>
        </p:txBody>
      </p:sp>
      <p:pic>
        <p:nvPicPr>
          <p:cNvPr id="6" name="Содержимое 5" descr="BerlinWall.jpg"/>
          <p:cNvPicPr>
            <a:picLocks noGrp="1" noChangeAspect="1"/>
          </p:cNvPicPr>
          <p:nvPr>
            <p:ph sz="half" idx="2"/>
          </p:nvPr>
        </p:nvPicPr>
        <p:blipFill>
          <a:blip r:embed="rId2" cstate="print"/>
          <a:stretch>
            <a:fillRect/>
          </a:stretch>
        </p:blipFill>
        <p:spPr>
          <a:xfrm>
            <a:off x="285720" y="1571612"/>
            <a:ext cx="4143404" cy="4143404"/>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Здание Рейхстага</a:t>
            </a:r>
            <a:endParaRPr lang="ru-RU" dirty="0"/>
          </a:p>
        </p:txBody>
      </p:sp>
      <p:sp>
        <p:nvSpPr>
          <p:cNvPr id="4" name="Содержимое 3"/>
          <p:cNvSpPr>
            <a:spLocks noGrp="1"/>
          </p:cNvSpPr>
          <p:nvPr>
            <p:ph sz="half" idx="1"/>
          </p:nvPr>
        </p:nvSpPr>
        <p:spPr/>
        <p:txBody>
          <a:bodyPr>
            <a:normAutofit fontScale="70000" lnSpcReduction="20000"/>
          </a:bodyPr>
          <a:lstStyle/>
          <a:p>
            <a:r>
              <a:rPr lang="ru-RU" dirty="0" smtClean="0"/>
              <a:t>Здание Рейхстага в Берлине было построено для Рейхстага (</a:t>
            </a:r>
            <a:r>
              <a:rPr lang="ru-RU" dirty="0" err="1" smtClean="0"/>
              <a:t>Reichstag</a:t>
            </a:r>
            <a:r>
              <a:rPr lang="ru-RU" dirty="0" smtClean="0"/>
              <a:t>), первого парламента немецкой Империи. Теперь это едва ли не самая популярная достопримечательность Берлина. В этом сооружении, открытом в 1894 году, Рейхстаг заседал до 1933 года, в котором оно сгорело во время пожара, по некоторым данным организованного голландским коммунистом </a:t>
            </a:r>
            <a:r>
              <a:rPr lang="ru-RU" dirty="0" err="1" smtClean="0"/>
              <a:t>Маринусом</a:t>
            </a:r>
            <a:r>
              <a:rPr lang="ru-RU" dirty="0" smtClean="0"/>
              <a:t> </a:t>
            </a:r>
            <a:r>
              <a:rPr lang="ru-RU" dirty="0" err="1" smtClean="0"/>
              <a:t>ван</a:t>
            </a:r>
            <a:r>
              <a:rPr lang="ru-RU" dirty="0" smtClean="0"/>
              <a:t> </a:t>
            </a:r>
            <a:r>
              <a:rPr lang="ru-RU" dirty="0" err="1" smtClean="0"/>
              <a:t>дер</a:t>
            </a:r>
            <a:r>
              <a:rPr lang="ru-RU" dirty="0" smtClean="0"/>
              <a:t> </a:t>
            </a:r>
            <a:r>
              <a:rPr lang="ru-RU" dirty="0" err="1" smtClean="0"/>
              <a:t>Люббе</a:t>
            </a:r>
            <a:r>
              <a:rPr lang="ru-RU" dirty="0" smtClean="0"/>
              <a:t> (</a:t>
            </a:r>
            <a:r>
              <a:rPr lang="ru-RU" dirty="0" err="1" smtClean="0"/>
              <a:t>Marinus</a:t>
            </a:r>
            <a:r>
              <a:rPr lang="ru-RU" dirty="0" smtClean="0"/>
              <a:t> </a:t>
            </a:r>
            <a:r>
              <a:rPr lang="ru-RU" dirty="0" err="1" smtClean="0"/>
              <a:t>van</a:t>
            </a:r>
            <a:r>
              <a:rPr lang="ru-RU" dirty="0" smtClean="0"/>
              <a:t> </a:t>
            </a:r>
            <a:r>
              <a:rPr lang="ru-RU" dirty="0" err="1" smtClean="0"/>
              <a:t>der</a:t>
            </a:r>
            <a:r>
              <a:rPr lang="ru-RU" dirty="0" smtClean="0"/>
              <a:t> </a:t>
            </a:r>
            <a:r>
              <a:rPr lang="ru-RU" dirty="0" err="1" smtClean="0"/>
              <a:t>Lubbe</a:t>
            </a:r>
            <a:r>
              <a:rPr lang="ru-RU" dirty="0" smtClean="0"/>
              <a:t>), позже казненным за это преступление.</a:t>
            </a:r>
            <a:endParaRPr lang="ru-RU" dirty="0"/>
          </a:p>
        </p:txBody>
      </p:sp>
      <p:pic>
        <p:nvPicPr>
          <p:cNvPr id="7" name="Рисунок 6" descr="Berlin_reichstag_CP.jpg"/>
          <p:cNvPicPr>
            <a:picLocks noChangeAspect="1"/>
          </p:cNvPicPr>
          <p:nvPr/>
        </p:nvPicPr>
        <p:blipFill>
          <a:blip r:embed="rId2" cstate="print"/>
          <a:stretch>
            <a:fillRect/>
          </a:stretch>
        </p:blipFill>
        <p:spPr>
          <a:xfrm>
            <a:off x="4429124" y="1714488"/>
            <a:ext cx="4500562" cy="440532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rPr>
              <a:t>Бранденбургские ворота</a:t>
            </a:r>
            <a:r>
              <a:rPr lang="ru-RU" b="1" dirty="0" smtClean="0"/>
              <a:t/>
            </a:r>
            <a:br>
              <a:rPr lang="ru-RU" b="1" dirty="0" smtClean="0"/>
            </a:br>
            <a:endParaRPr lang="ru-RU" dirty="0"/>
          </a:p>
        </p:txBody>
      </p:sp>
      <p:pic>
        <p:nvPicPr>
          <p:cNvPr id="5" name="Содержимое 4" descr="Берлин.jpg"/>
          <p:cNvPicPr>
            <a:picLocks noGrp="1" noChangeAspect="1"/>
          </p:cNvPicPr>
          <p:nvPr>
            <p:ph sz="half" idx="1"/>
          </p:nvPr>
        </p:nvPicPr>
        <p:blipFill>
          <a:blip r:embed="rId2" cstate="print"/>
          <a:stretch>
            <a:fillRect/>
          </a:stretch>
        </p:blipFill>
        <p:spPr>
          <a:xfrm>
            <a:off x="457200" y="1785926"/>
            <a:ext cx="4038600" cy="3713968"/>
          </a:xfrm>
        </p:spPr>
      </p:pic>
      <p:sp>
        <p:nvSpPr>
          <p:cNvPr id="4" name="Содержимое 3"/>
          <p:cNvSpPr>
            <a:spLocks noGrp="1"/>
          </p:cNvSpPr>
          <p:nvPr>
            <p:ph sz="half" idx="2"/>
          </p:nvPr>
        </p:nvSpPr>
        <p:spPr/>
        <p:txBody>
          <a:bodyPr>
            <a:normAutofit fontScale="62500" lnSpcReduction="20000"/>
          </a:bodyPr>
          <a:lstStyle/>
          <a:p>
            <a:r>
              <a:rPr lang="ru-RU" dirty="0" smtClean="0"/>
              <a:t>Бранденбургские ворота (немецкий язык: </a:t>
            </a:r>
            <a:r>
              <a:rPr lang="ru-RU" dirty="0" err="1" smtClean="0"/>
              <a:t>Brandenburger</a:t>
            </a:r>
            <a:r>
              <a:rPr lang="ru-RU" dirty="0" smtClean="0"/>
              <a:t> </a:t>
            </a:r>
            <a:r>
              <a:rPr lang="ru-RU" dirty="0" err="1" smtClean="0"/>
              <a:t>Tor</a:t>
            </a:r>
            <a:r>
              <a:rPr lang="ru-RU" dirty="0" smtClean="0"/>
              <a:t>) — в прошлом городские ворота, ставшие одним из главных символов Германии и ее столицы, это самая известная достопримечательность Берлина. Они расположены к западу от центра города и Парижской площади (</a:t>
            </a:r>
            <a:r>
              <a:rPr lang="ru-RU" dirty="0" err="1" smtClean="0"/>
              <a:t>Pariser</a:t>
            </a:r>
            <a:r>
              <a:rPr lang="ru-RU" dirty="0" smtClean="0"/>
              <a:t> </a:t>
            </a:r>
            <a:r>
              <a:rPr lang="ru-RU" dirty="0" err="1" smtClean="0"/>
              <a:t>Platz</a:t>
            </a:r>
            <a:r>
              <a:rPr lang="ru-RU" dirty="0" smtClean="0"/>
              <a:t>), на пересечении улиц </a:t>
            </a:r>
            <a:r>
              <a:rPr lang="ru-RU" dirty="0" err="1" smtClean="0"/>
              <a:t>Унтер-ден-Линден</a:t>
            </a:r>
            <a:r>
              <a:rPr lang="ru-RU" dirty="0" smtClean="0"/>
              <a:t> (</a:t>
            </a:r>
            <a:r>
              <a:rPr lang="ru-RU" dirty="0" err="1" smtClean="0"/>
              <a:t>Unter</a:t>
            </a:r>
            <a:r>
              <a:rPr lang="ru-RU" dirty="0" smtClean="0"/>
              <a:t> </a:t>
            </a:r>
            <a:r>
              <a:rPr lang="ru-RU" dirty="0" err="1" smtClean="0"/>
              <a:t>den</a:t>
            </a:r>
            <a:r>
              <a:rPr lang="ru-RU" dirty="0" smtClean="0"/>
              <a:t> </a:t>
            </a:r>
            <a:r>
              <a:rPr lang="ru-RU" dirty="0" err="1" smtClean="0"/>
              <a:t>Linden</a:t>
            </a:r>
            <a:r>
              <a:rPr lang="ru-RU" dirty="0" smtClean="0"/>
              <a:t>) и </a:t>
            </a:r>
            <a:r>
              <a:rPr lang="ru-RU" dirty="0" err="1" smtClean="0"/>
              <a:t>Эбертштрасе</a:t>
            </a:r>
            <a:r>
              <a:rPr lang="ru-RU" dirty="0" smtClean="0"/>
              <a:t> (</a:t>
            </a:r>
            <a:r>
              <a:rPr lang="ru-RU" dirty="0" err="1" smtClean="0"/>
              <a:t>Ebertstraße</a:t>
            </a:r>
            <a:r>
              <a:rPr lang="ru-RU" dirty="0" smtClean="0"/>
              <a:t>). Эти единственные сохранившиеся берлинские ворота находятся в одном квартале от Рейхстага, в самом начале улицы </a:t>
            </a:r>
            <a:r>
              <a:rPr lang="ru-RU" dirty="0" err="1" smtClean="0"/>
              <a:t>Унтер-ден-Линден</a:t>
            </a:r>
            <a:r>
              <a:rPr lang="ru-RU" dirty="0" smtClean="0"/>
              <a:t>.</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rPr>
              <a:t>Старая ратуша</a:t>
            </a:r>
            <a:r>
              <a:rPr lang="ru-RU" b="1" dirty="0" smtClean="0"/>
              <a:t/>
            </a:r>
            <a:br>
              <a:rPr lang="ru-RU" b="1" dirty="0" smtClean="0"/>
            </a:br>
            <a:endParaRPr lang="ru-RU" dirty="0"/>
          </a:p>
        </p:txBody>
      </p:sp>
      <p:sp>
        <p:nvSpPr>
          <p:cNvPr id="4" name="Содержимое 3"/>
          <p:cNvSpPr>
            <a:spLocks noGrp="1"/>
          </p:cNvSpPr>
          <p:nvPr>
            <p:ph sz="half" idx="2"/>
          </p:nvPr>
        </p:nvSpPr>
        <p:spPr/>
        <p:txBody>
          <a:bodyPr>
            <a:normAutofit fontScale="70000" lnSpcReduction="20000"/>
          </a:bodyPr>
          <a:lstStyle/>
          <a:p>
            <a:r>
              <a:rPr lang="ru-RU" dirty="0" smtClean="0"/>
              <a:t>Изначально Старая Ратуша на площади </a:t>
            </a:r>
            <a:r>
              <a:rPr lang="ru-RU" dirty="0" err="1" smtClean="0"/>
              <a:t>Молькенмаркт</a:t>
            </a:r>
            <a:r>
              <a:rPr lang="ru-RU" dirty="0" smtClean="0"/>
              <a:t> (молочный рынок) является административным зданием, которое было построено за 7 мл. золотых марок по распоряжению городских властей с 1902 по 1911 гг. по проекту городского советника по вопросам строительства Людвига </a:t>
            </a:r>
            <a:r>
              <a:rPr lang="ru-RU" dirty="0" err="1" smtClean="0"/>
              <a:t>Хоффманна</a:t>
            </a:r>
            <a:r>
              <a:rPr lang="ru-RU" dirty="0" smtClean="0"/>
              <a:t>. После второй мировой войны в этом здании находился совет министров ГДР, между тем как соседнее здание исполняло функции ратуши, и было названо «Новая Ратуша».   </a:t>
            </a:r>
            <a:endParaRPr lang="ru-RU" dirty="0"/>
          </a:p>
        </p:txBody>
      </p:sp>
      <p:pic>
        <p:nvPicPr>
          <p:cNvPr id="5" name="Содержимое 4" descr="http://img.tourister.ru/files/2/7/2/6/6/clones/140_95_thumb.jpg">
            <a:hlinkClick r:id="rId2"/>
          </p:cNvPr>
          <p:cNvPicPr>
            <a:picLocks noGrp="1"/>
          </p:cNvPicPr>
          <p:nvPr>
            <p:ph sz="half" idx="1"/>
          </p:nvPr>
        </p:nvPicPr>
        <p:blipFill>
          <a:blip r:embed="rId3" cstate="print"/>
          <a:srcRect/>
          <a:stretch>
            <a:fillRect/>
          </a:stretch>
        </p:blipFill>
        <p:spPr bwMode="auto">
          <a:xfrm>
            <a:off x="500034" y="1785926"/>
            <a:ext cx="3857652" cy="4000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effectLst/>
              </a:rPr>
              <a:t>Церковь Святого Николая</a:t>
            </a:r>
            <a:r>
              <a:rPr lang="ru-RU" b="1" dirty="0" smtClean="0"/>
              <a:t/>
            </a:r>
            <a:br>
              <a:rPr lang="ru-RU" b="1" dirty="0" smtClean="0"/>
            </a:br>
            <a:endParaRPr lang="ru-RU" dirty="0"/>
          </a:p>
        </p:txBody>
      </p:sp>
      <p:sp>
        <p:nvSpPr>
          <p:cNvPr id="3" name="Содержимое 2"/>
          <p:cNvSpPr>
            <a:spLocks noGrp="1"/>
          </p:cNvSpPr>
          <p:nvPr>
            <p:ph sz="half" idx="1"/>
          </p:nvPr>
        </p:nvSpPr>
        <p:spPr/>
        <p:txBody>
          <a:bodyPr>
            <a:normAutofit fontScale="62500" lnSpcReduction="20000"/>
          </a:bodyPr>
          <a:lstStyle/>
          <a:p>
            <a:r>
              <a:rPr lang="ru-RU" dirty="0" smtClean="0"/>
              <a:t>Церковь Святого Николая (немецкий язык: </a:t>
            </a:r>
            <a:r>
              <a:rPr lang="ru-RU" dirty="0" err="1" smtClean="0"/>
              <a:t>Nikolaikirche</a:t>
            </a:r>
            <a:r>
              <a:rPr lang="ru-RU" dirty="0" smtClean="0"/>
              <a:t>) — самая древняя церковь в Берлине, расположенная в административном округе </a:t>
            </a:r>
            <a:r>
              <a:rPr lang="ru-RU" dirty="0" err="1" smtClean="0"/>
              <a:t>Митте</a:t>
            </a:r>
            <a:r>
              <a:rPr lang="ru-RU" dirty="0" smtClean="0"/>
              <a:t>. Сооружение находится в историческом квартале Святого Николая (</a:t>
            </a:r>
            <a:r>
              <a:rPr lang="ru-RU" dirty="0" err="1" smtClean="0"/>
              <a:t>Николафиртель</a:t>
            </a:r>
            <a:r>
              <a:rPr lang="ru-RU" dirty="0" smtClean="0"/>
              <a:t> - </a:t>
            </a:r>
            <a:r>
              <a:rPr lang="ru-RU" dirty="0" err="1" smtClean="0"/>
              <a:t>Nikolaiviertel</a:t>
            </a:r>
            <a:r>
              <a:rPr lang="ru-RU" dirty="0" smtClean="0"/>
              <a:t>) с многочисленными средневековыми зданиями (в некоторых случаях современными имитациями), ограниченном </a:t>
            </a:r>
            <a:r>
              <a:rPr lang="ru-RU" dirty="0" err="1" smtClean="0"/>
              <a:t>Шпандауэр</a:t>
            </a:r>
            <a:r>
              <a:rPr lang="ru-RU" dirty="0" smtClean="0"/>
              <a:t> </a:t>
            </a:r>
            <a:r>
              <a:rPr lang="ru-RU" dirty="0" err="1" smtClean="0"/>
              <a:t>Штрассе</a:t>
            </a:r>
            <a:r>
              <a:rPr lang="ru-RU" dirty="0" smtClean="0"/>
              <a:t> (</a:t>
            </a:r>
            <a:r>
              <a:rPr lang="ru-RU" dirty="0" err="1" smtClean="0"/>
              <a:t>Spandauer</a:t>
            </a:r>
            <a:r>
              <a:rPr lang="ru-RU" dirty="0" smtClean="0"/>
              <a:t> </a:t>
            </a:r>
            <a:r>
              <a:rPr lang="ru-RU" dirty="0" err="1" smtClean="0"/>
              <a:t>Straße</a:t>
            </a:r>
            <a:r>
              <a:rPr lang="ru-RU" dirty="0" smtClean="0"/>
              <a:t>), </a:t>
            </a:r>
            <a:r>
              <a:rPr lang="ru-RU" dirty="0" err="1" smtClean="0"/>
              <a:t>Ратаусштрассе</a:t>
            </a:r>
            <a:r>
              <a:rPr lang="ru-RU" dirty="0" smtClean="0"/>
              <a:t> (</a:t>
            </a:r>
            <a:r>
              <a:rPr lang="ru-RU" dirty="0" err="1" smtClean="0"/>
              <a:t>Rathausstraße</a:t>
            </a:r>
            <a:r>
              <a:rPr lang="ru-RU" dirty="0" smtClean="0"/>
              <a:t>), рекой Шпрее и дамбой </a:t>
            </a:r>
            <a:r>
              <a:rPr lang="ru-RU" dirty="0" err="1" smtClean="0"/>
              <a:t>Мюлендамм</a:t>
            </a:r>
            <a:r>
              <a:rPr lang="ru-RU" dirty="0" smtClean="0"/>
              <a:t> (</a:t>
            </a:r>
            <a:r>
              <a:rPr lang="ru-RU" dirty="0" err="1" smtClean="0"/>
              <a:t>Mühlendamm</a:t>
            </a:r>
            <a:r>
              <a:rPr lang="ru-RU" dirty="0" smtClean="0"/>
              <a:t>). Церковь Святого Николая была построена в 1220-1230 годах</a:t>
            </a:r>
            <a:endParaRPr lang="ru-RU" dirty="0"/>
          </a:p>
        </p:txBody>
      </p:sp>
      <p:pic>
        <p:nvPicPr>
          <p:cNvPr id="1026" name="Picture 2"/>
          <p:cNvPicPr>
            <a:picLocks noGrp="1" noChangeAspect="1" noChangeArrowheads="1"/>
          </p:cNvPicPr>
          <p:nvPr>
            <p:ph sz="half" idx="2"/>
          </p:nvPr>
        </p:nvPicPr>
        <p:blipFill>
          <a:blip r:embed="rId2" cstate="print"/>
          <a:srcRect/>
          <a:stretch>
            <a:fillRect/>
          </a:stretch>
        </p:blipFill>
        <p:spPr bwMode="auto">
          <a:xfrm>
            <a:off x="4648200" y="1714488"/>
            <a:ext cx="4038600" cy="40719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t>Потсдам</a:t>
            </a:r>
            <a:r>
              <a:rPr lang="ru-RU" b="1" dirty="0" smtClean="0"/>
              <a:t/>
            </a:r>
            <a:br>
              <a:rPr lang="ru-RU" b="1" dirty="0" smtClean="0"/>
            </a:br>
            <a:endParaRPr lang="ru-RU" dirty="0"/>
          </a:p>
        </p:txBody>
      </p:sp>
      <p:sp>
        <p:nvSpPr>
          <p:cNvPr id="4" name="Содержимое 3"/>
          <p:cNvSpPr>
            <a:spLocks noGrp="1"/>
          </p:cNvSpPr>
          <p:nvPr>
            <p:ph sz="half" idx="2"/>
          </p:nvPr>
        </p:nvSpPr>
        <p:spPr>
          <a:xfrm>
            <a:off x="357158" y="1500174"/>
            <a:ext cx="7972452" cy="4706959"/>
          </a:xfrm>
        </p:spPr>
        <p:txBody>
          <a:bodyPr>
            <a:normAutofit fontScale="25000" lnSpcReduction="20000"/>
          </a:bodyPr>
          <a:lstStyle/>
          <a:p>
            <a:r>
              <a:rPr lang="ru-RU" sz="7400" dirty="0" smtClean="0"/>
              <a:t>Потсдам был основан предположительно в X веке на месте деревни Славик балтийским славянами и получил славянское название «Подступим», или «</a:t>
            </a:r>
            <a:r>
              <a:rPr lang="ru-RU" sz="7400" dirty="0" err="1" smtClean="0"/>
              <a:t>Позтупими</a:t>
            </a:r>
            <a:r>
              <a:rPr lang="ru-RU" sz="7400" dirty="0" smtClean="0"/>
              <a:t>». Первые упоминания о нем относятся к 993 г., когда император </a:t>
            </a:r>
            <a:r>
              <a:rPr lang="ru-RU" sz="7400" dirty="0" err="1" smtClean="0"/>
              <a:t>Оттон</a:t>
            </a:r>
            <a:r>
              <a:rPr lang="ru-RU" sz="7400" dirty="0" smtClean="0"/>
              <a:t> III даровал эту землю </a:t>
            </a:r>
            <a:r>
              <a:rPr lang="ru-RU" sz="7400" dirty="0" err="1" smtClean="0"/>
              <a:t>Кведлинбургскому</a:t>
            </a:r>
            <a:r>
              <a:rPr lang="ru-RU" sz="7400" dirty="0" smtClean="0"/>
              <a:t> аббатству. До 1317 г. В дальнейшем Потсдам упоминался как маленький (теперь уже германский) городок, пока 1345 году не получил статус города. Однако еще в 1573 г. он оставался маленьким торговым городом (2000 жителей); Тридцатилетняя война (1618—1648) уничтожила примерно половину города.</a:t>
            </a:r>
          </a:p>
          <a:p>
            <a:r>
              <a:rPr lang="ru-RU" sz="7400" dirty="0" smtClean="0"/>
              <a:t>Судьба Потсдама драматически изменилась, когда он был выбран охотничьей резиденцией Фридриха Вильгельма I, принц Бранденбурга, в 1660 г. Также там размещались прусские казармы. Город впоследствии стал резиденцией прусской королевской семьи. Величественные здания были главным образом построены во время правления Фридриха Великого. Дворцы и парк </a:t>
            </a:r>
            <a:r>
              <a:rPr lang="ru-RU" sz="7400" dirty="0" err="1" smtClean="0"/>
              <a:t>Сан-Суси</a:t>
            </a:r>
            <a:r>
              <a:rPr lang="ru-RU" sz="7400" dirty="0" smtClean="0"/>
              <a:t> (с фр. «без забот», Георга </a:t>
            </a:r>
            <a:r>
              <a:rPr lang="ru-RU" sz="7400" dirty="0" err="1" smtClean="0"/>
              <a:t>Венцеслауса</a:t>
            </a:r>
            <a:r>
              <a:rPr lang="ru-RU" sz="7400" dirty="0" smtClean="0"/>
              <a:t> фон </a:t>
            </a:r>
            <a:r>
              <a:rPr lang="ru-RU" sz="7400" dirty="0" err="1" smtClean="0"/>
              <a:t>Кнобельсдорфа</a:t>
            </a:r>
            <a:r>
              <a:rPr lang="ru-RU" sz="7400" dirty="0" smtClean="0"/>
              <a:t>, 1744) — знамениты своими английскими садами и интерьерами в стиле рококо.</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229600" cy="1399032"/>
          </a:xfrm>
        </p:spPr>
        <p:txBody>
          <a:bodyPr>
            <a:normAutofit fontScale="90000"/>
          </a:bodyPr>
          <a:lstStyle/>
          <a:p>
            <a:r>
              <a:rPr lang="ru-RU" b="1" dirty="0" smtClean="0"/>
              <a:t>Достопримечательности Потсдама</a:t>
            </a:r>
            <a:br>
              <a:rPr lang="ru-RU" b="1" dirty="0" smtClean="0"/>
            </a:br>
            <a:r>
              <a:rPr lang="ru-RU" b="1" dirty="0" smtClean="0"/>
              <a:t> Дворцы и сады</a:t>
            </a:r>
            <a:r>
              <a:rPr lang="ru-RU" dirty="0" smtClean="0"/>
              <a:t/>
            </a:r>
            <a:br>
              <a:rPr lang="ru-RU" dirty="0" smtClean="0"/>
            </a:br>
            <a:endParaRPr lang="ru-RU" dirty="0"/>
          </a:p>
        </p:txBody>
      </p:sp>
      <p:sp>
        <p:nvSpPr>
          <p:cNvPr id="4" name="Содержимое 3"/>
          <p:cNvSpPr>
            <a:spLocks noGrp="1"/>
          </p:cNvSpPr>
          <p:nvPr>
            <p:ph sz="half" idx="2"/>
          </p:nvPr>
        </p:nvSpPr>
        <p:spPr/>
        <p:txBody>
          <a:bodyPr>
            <a:normAutofit fontScale="55000" lnSpcReduction="20000"/>
          </a:bodyPr>
          <a:lstStyle/>
          <a:p>
            <a:r>
              <a:rPr lang="ru-RU" dirty="0" smtClean="0"/>
              <a:t>Новый дворец в западной части парка </a:t>
            </a:r>
            <a:r>
              <a:rPr lang="ru-RU" dirty="0" err="1" smtClean="0"/>
              <a:t>Сан-Суси</a:t>
            </a:r>
            <a:endParaRPr lang="ru-RU" dirty="0" smtClean="0"/>
          </a:p>
          <a:p>
            <a:r>
              <a:rPr lang="ru-RU" dirty="0" smtClean="0"/>
              <a:t>Новый дворец — самый крупный дворец города Потсдама. Он располагается в западной части парка </a:t>
            </a:r>
            <a:r>
              <a:rPr lang="ru-RU" dirty="0" err="1" smtClean="0"/>
              <a:t>Сан-Суси</a:t>
            </a:r>
            <a:r>
              <a:rPr lang="ru-RU" dirty="0" smtClean="0"/>
              <a:t>. Его строительство началось по окончании Семилетней войны в 1763 году и завершилось в 1769 году. Новый дворец считается последним значимым дворцовым сооружением в стиле прусского барокко. Фридрих предполагал использовать его исключительно в представительских целях, в распоряжении короля для этого во дворце имелось свыше 200 помещений, четыре парадных зала и театр в стиле рококо. Более 400 статуй античных богов украшают фасад и балюстраду на крыше дворца. За свои размеры и богатый декор Фридрих Великий называл дворец фанфаронадой.</a:t>
            </a:r>
          </a:p>
          <a:p>
            <a:endParaRPr lang="ru-RU" dirty="0"/>
          </a:p>
        </p:txBody>
      </p:sp>
      <p:pic>
        <p:nvPicPr>
          <p:cNvPr id="7" name="Содержимое 6" descr="http://upload.wikimedia.org/wikipedia/commons/thumb/6/62/Orangerie_Potsdam_Haupt.jpg/220px-Orangerie_Potsdam_Haupt.jpg">
            <a:hlinkClick r:id="rId2"/>
          </p:cNvPr>
          <p:cNvPicPr>
            <a:picLocks noGrp="1"/>
          </p:cNvPicPr>
          <p:nvPr>
            <p:ph sz="half" idx="1"/>
          </p:nvPr>
        </p:nvPicPr>
        <p:blipFill>
          <a:blip r:embed="rId3" cstate="print"/>
          <a:srcRect/>
          <a:stretch>
            <a:fillRect/>
          </a:stretch>
        </p:blipFill>
        <p:spPr bwMode="auto">
          <a:xfrm>
            <a:off x="357158" y="1857364"/>
            <a:ext cx="4000528" cy="41434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141</TotalTime>
  <Words>628</Words>
  <Application>Microsoft Office PowerPoint</Application>
  <PresentationFormat>Экран (4:3)</PresentationFormat>
  <Paragraphs>29</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Яркая</vt:lpstr>
      <vt:lpstr>        </vt:lpstr>
      <vt:lpstr>Berlin</vt:lpstr>
      <vt:lpstr>Достопримечательности Берлина:  Берлинская стена </vt:lpstr>
      <vt:lpstr>Здание Рейхстага</vt:lpstr>
      <vt:lpstr>Бранденбургские ворота </vt:lpstr>
      <vt:lpstr>Старая ратуша </vt:lpstr>
      <vt:lpstr>Церковь Святого Николая </vt:lpstr>
      <vt:lpstr>Потсдам </vt:lpstr>
      <vt:lpstr>Достопримечательности Потсдама  Дворцы и сады </vt:lpstr>
      <vt:lpstr>Бремен </vt:lpstr>
      <vt:lpstr>Potsdam                  </vt:lpstr>
      <vt:lpstr>                     Berlin</vt:lpstr>
      <vt:lpstr>                   Bremen</vt:lpstr>
      <vt:lpstr>                      Bonn</vt:lpstr>
      <vt:lpstr>                   Munchen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BRD</dc:title>
  <dc:creator>asus</dc:creator>
  <cp:lastModifiedBy>Римма</cp:lastModifiedBy>
  <cp:revision>18</cp:revision>
  <dcterms:created xsi:type="dcterms:W3CDTF">2011-12-15T14:06:00Z</dcterms:created>
  <dcterms:modified xsi:type="dcterms:W3CDTF">2016-11-25T17:36:51Z</dcterms:modified>
</cp:coreProperties>
</file>