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69" r:id="rId3"/>
    <p:sldId id="258" r:id="rId4"/>
    <p:sldId id="257" r:id="rId5"/>
    <p:sldId id="259" r:id="rId6"/>
    <p:sldId id="270" r:id="rId7"/>
    <p:sldId id="260" r:id="rId8"/>
    <p:sldId id="268" r:id="rId9"/>
    <p:sldId id="285" r:id="rId10"/>
    <p:sldId id="278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16" autoAdjust="0"/>
    <p:restoredTop sz="94660"/>
  </p:normalViewPr>
  <p:slideViewPr>
    <p:cSldViewPr>
      <p:cViewPr>
        <p:scale>
          <a:sx n="66" d="100"/>
          <a:sy n="66" d="100"/>
        </p:scale>
        <p:origin x="-2502" y="-12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3EC1E-104C-4864-906A-2D8BCBAED2D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30C4E-4260-44D4-AED1-B77B34EAA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302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3000372"/>
            <a:ext cx="2571768" cy="287432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928670"/>
            <a:ext cx="7272388" cy="191378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2" name="Прямоугольник 11"/>
          <p:cNvSpPr/>
          <p:nvPr/>
        </p:nvSpPr>
        <p:spPr>
          <a:xfrm rot="21222245">
            <a:off x="1357290" y="1357298"/>
            <a:ext cx="678661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FF0000"/>
                </a:solidFill>
                <a:effectLst/>
              </a:rPr>
              <a:t>Книга – источник знаний</a:t>
            </a:r>
            <a:endParaRPr lang="ru-RU" sz="48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629" y="4000504"/>
            <a:ext cx="4143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Проектная работа учащихся 2 «а» класса МБОУ СОШ №7 </a:t>
            </a:r>
            <a:r>
              <a:rPr lang="ru-RU" dirty="0" err="1" smtClean="0"/>
              <a:t>им.О.Н.Мамченкова</a:t>
            </a:r>
            <a:endParaRPr lang="ru-RU" dirty="0" smtClean="0"/>
          </a:p>
          <a:p>
            <a:r>
              <a:rPr lang="ru-RU" dirty="0" smtClean="0"/>
              <a:t>Руководитель: Комарова И.Б.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27000" contrast="-3000"/>
          </a:blip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214422"/>
            <a:ext cx="6715172" cy="508000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01499" y="310199"/>
            <a:ext cx="83410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А ещё, провели опрос в классе и выявили, что: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2000240"/>
            <a:ext cx="21431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65% ребят класса являются читателями школьной библиотеки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14311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26% - читатели детской районной библиотеки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857356" y="4857760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78% - показатель качества контрольного чтения за </a:t>
            </a:r>
            <a:r>
              <a:rPr lang="en-US" dirty="0" smtClean="0"/>
              <a:t>I </a:t>
            </a:r>
            <a:r>
              <a:rPr lang="ru-RU" dirty="0" smtClean="0"/>
              <a:t>полугодие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00628" y="4357694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15% - родителей читают вместе с детьми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6" y="0"/>
            <a:ext cx="91709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488" y="428604"/>
            <a:ext cx="4361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Мы сделали вывод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996952"/>
            <a:ext cx="573157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Читать надо каждый день, вслух и не меньше половины страницы;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Читать вместе с родителями интереснее;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 книг можно узнать много интересного;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Эти знания нам пригодятся в жизни.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27000" contras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8112" y="571480"/>
            <a:ext cx="8685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dirty="0" smtClean="0"/>
              <a:t>Не все ребята нашего класса стремятся учиться лучше. Им трудно осваивать новые знания. Перед нами встала проблема: «Как им можно помочь?»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325806"/>
            <a:ext cx="4536504" cy="66478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6168" y="2478206"/>
            <a:ext cx="4536504" cy="6647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27000" contrast="-3000"/>
          </a:blip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285728"/>
            <a:ext cx="8429684" cy="56323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dirty="0" smtClean="0"/>
              <a:t>Мы обратились к нашей учительнице. Ирина Борисовна рассказала, что русский учёный В.Н.Зайцев, занимающийся проблемой техники чтения, сопоставил успеваемость учащихся 6-8 классов со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скоростью чтения этих же учащихся в третьем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классе.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 smtClean="0"/>
              <a:t>Что же выяснилось?</a:t>
            </a:r>
          </a:p>
          <a:p>
            <a:pPr indent="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/>
              <a:t>Те, кто стал отличником, читали к концу 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 smtClean="0"/>
              <a:t>третьего класса в среднем 150 слов в минуту;</a:t>
            </a:r>
          </a:p>
          <a:p>
            <a:pPr indent="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/>
              <a:t>Хорошисты – 120 слов в минуту;</a:t>
            </a:r>
          </a:p>
          <a:p>
            <a:pPr indent="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/>
              <a:t>Троечники – 80-90 слов в минуту.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 smtClean="0"/>
              <a:t>Мы  поставили перед собой цель, рассказать ребятам о том, как полезно много читать.</a:t>
            </a:r>
            <a:endParaRPr lang="ru-RU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357298"/>
            <a:ext cx="210912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27000" contras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8112" y="1124744"/>
            <a:ext cx="8685888" cy="1152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dirty="0" smtClean="0">
                <a:latin typeface="Monotype Corsiva" pitchFamily="66" charset="0"/>
              </a:rPr>
              <a:t>Объект исследования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– книга, как источник знаний.</a:t>
            </a:r>
          </a:p>
          <a:p>
            <a:pPr indent="457200" algn="just">
              <a:lnSpc>
                <a:spcPct val="150000"/>
              </a:lnSpc>
            </a:pP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264091" y="1956815"/>
            <a:ext cx="57150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 smtClean="0">
                <a:latin typeface="Monotype Corsiva" pitchFamily="66" charset="0"/>
              </a:rPr>
              <a:t>Предмет исследования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– отношение учащихся 2 «а» класса к книге, как основному  источнику знаний.</a:t>
            </a: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28802"/>
            <a:ext cx="3057048" cy="31563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071802" y="357166"/>
            <a:ext cx="2900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Мы определили :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3" y="3488551"/>
            <a:ext cx="4680521" cy="31808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2" y="3488550"/>
            <a:ext cx="4680521" cy="31808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27000" contrast="-3000"/>
          </a:blip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285728"/>
            <a:ext cx="84296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Обозначили задачи: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научиться владеть техникой чтения;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определить </a:t>
            </a:r>
            <a:r>
              <a:rPr lang="ru-RU" sz="2400" dirty="0"/>
              <a:t>роль книги в жизни учащихся 2 «а» класса</a:t>
            </a:r>
            <a:r>
              <a:rPr lang="ru-RU" sz="2400" dirty="0" smtClean="0"/>
              <a:t>;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учиться самостоятельно добывать знания из книг.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v"/>
            </a:pPr>
            <a:endParaRPr lang="ru-RU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3" y="2996952"/>
            <a:ext cx="3643785" cy="3718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27000" contrast="-3000"/>
          </a:blip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285728"/>
            <a:ext cx="84296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Выдвинули гипотезы: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1628800"/>
            <a:ext cx="77438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ценность книги и чтения бесспорна;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книга и чтение просто необходимы для дальнейшего развития;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проведение анкетирования выявит отношение наших одноклассников и их родителей к книге и чтению.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09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488" y="428604"/>
            <a:ext cx="36150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Составили план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3000372"/>
            <a:ext cx="52864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1600" dirty="0" smtClean="0"/>
              <a:t>Провести анкетирование среди одноклассников и их родителей;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1600" dirty="0" smtClean="0"/>
              <a:t>Принять участие в мероприятии проводимой школьной библиотекой;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1600" dirty="0" smtClean="0"/>
              <a:t>Подготовить интересные сообщения из «жизни книг»;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1600" dirty="0" smtClean="0"/>
              <a:t>Провести классный час на данную тему;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1600" dirty="0" smtClean="0"/>
              <a:t>Приобщить родителей к совместному чтению.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27000" contrast="-3000"/>
          </a:blip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860032" y="41564"/>
            <a:ext cx="3400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dirty="0" smtClean="0"/>
              <a:t>Анкета для ребят нашего класса.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500398" y="596916"/>
            <a:ext cx="5752122" cy="626108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isometricOffAxis2Left"/>
            <a:lightRig rig="threePt" dir="t"/>
          </a:scene3d>
        </p:spPr>
        <p:txBody>
          <a:bodyPr vert="horz" numCol="2">
            <a:normAutofit fontScale="5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Ты уже умеешь читать, у тебя есть любимые книги, и ты понимаешь, какая магическая сила живёт в мудром книжном слове.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Библиотеку школы интересует твоё отношение к книгам, к чтению.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Узнай свой индекс позитива в отношении чтения.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Прочитай данные утверждения.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ты согласен с утверждением, ставь « </a:t>
            </a: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», если не согласен, ставь « </a:t>
            </a: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Люблю, когда мне покупают новые книги.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Мне нравится читать перед сном.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Есть книги, которые мне хочется перечитывать.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книг я узнаю много интересного.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Чтение книг необходимо каждому человеку.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Чтение помогает мне в учёбе.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Мне интересно общаться с человеком, который много читает.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Чтение помогает мне лучше понимать жизнь.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Благодаря прочитанным книгам я чувствую себя более уверенно.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 книг было бы скучно.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Сосчитай сколько «+» у тебя получилось. Похоже, это и есть твой индекс позитива в отношении чтения.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– 3 – новичок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тебя всё впереди. Как много замечательных книг тебе предстоит прочитать! Попробуй, может, понравится.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– 7 – обычный читатель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Ты хороший читатель. Чтение поможет тебе добиться больших успехов. Главное не останавливаться на достигнутом.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 – 10 – профи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Ты – свой человек в мире чтения. Ты многому уже научился. Продолжай в том же духе. Чтение – это правильный выбор.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96136" y="259805"/>
            <a:ext cx="1874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«Я и чтение»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149286"/>
            <a:ext cx="3672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приступили к его выполнению.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1" y="1484784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Сначала предложили вот такую анкету ребятам и родителям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7" y="4797152"/>
            <a:ext cx="32403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Сошлись во мнении:</a:t>
            </a:r>
          </a:p>
          <a:p>
            <a:pPr algn="ctr"/>
            <a:r>
              <a:rPr lang="ru-RU" sz="2400" dirty="0" smtClean="0"/>
              <a:t>читаем мало и мы и родители, но чтение книг необходимо.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0103" y="2850295"/>
            <a:ext cx="37958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Респонденты отвечали на вопросы о том, </a:t>
            </a:r>
            <a:r>
              <a:rPr lang="ru-RU" sz="2400" dirty="0" smtClean="0">
                <a:solidFill>
                  <a:srgbClr val="FF0000"/>
                </a:solidFill>
              </a:rPr>
              <a:t>что </a:t>
            </a:r>
            <a:r>
              <a:rPr lang="ru-RU" sz="2400" dirty="0">
                <a:solidFill>
                  <a:srgbClr val="FF0000"/>
                </a:solidFill>
              </a:rPr>
              <a:t>для них значит чтение, </a:t>
            </a:r>
            <a:r>
              <a:rPr lang="ru-RU" sz="2400" dirty="0" smtClean="0">
                <a:solidFill>
                  <a:srgbClr val="FF0000"/>
                </a:solidFill>
              </a:rPr>
              <a:t>помогает ли им чтение в учёбе и </a:t>
            </a:r>
            <a:r>
              <a:rPr lang="ru-RU" sz="2400" dirty="0">
                <a:solidFill>
                  <a:srgbClr val="FF0000"/>
                </a:solidFill>
              </a:rPr>
              <a:t>т.д.</a:t>
            </a:r>
          </a:p>
        </p:txBody>
      </p:sp>
      <p:sp>
        <p:nvSpPr>
          <p:cNvPr id="14" name="Стрелка вправо 13"/>
          <p:cNvSpPr/>
          <p:nvPr/>
        </p:nvSpPr>
        <p:spPr>
          <a:xfrm rot="20096067" flipV="1">
            <a:off x="3203848" y="2130667"/>
            <a:ext cx="576063" cy="2902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27000" contrast="-3000"/>
          </a:blip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51720" y="388515"/>
            <a:ext cx="44519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Провели классный час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«Книга – кладовая знаний»</a:t>
            </a:r>
            <a:endParaRPr lang="ru-RU" sz="2800" dirty="0"/>
          </a:p>
        </p:txBody>
      </p:sp>
      <p:pic>
        <p:nvPicPr>
          <p:cNvPr id="8195" name="Picture 3" descr="C:\Users\1\Desktop\100JVCSO\PIC_007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773"/>
          <a:stretch/>
        </p:blipFill>
        <p:spPr bwMode="auto">
          <a:xfrm>
            <a:off x="5220072" y="1196752"/>
            <a:ext cx="4067944" cy="46066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1\Desktop\100JVCSO\PIC_010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80528" y="1436765"/>
            <a:ext cx="3986667" cy="4639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82509">
            <a:off x="3245395" y="3765839"/>
            <a:ext cx="2653209" cy="3168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78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762</TotalTime>
  <Words>650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Марго</dc:creator>
  <cp:lastModifiedBy>User</cp:lastModifiedBy>
  <cp:revision>78</cp:revision>
  <dcterms:modified xsi:type="dcterms:W3CDTF">2016-11-30T04:06:09Z</dcterms:modified>
</cp:coreProperties>
</file>