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</p:sld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/>
          <p:cNvSpPr/>
          <p:nvPr/>
        </p:nvSpPr>
        <p:spPr>
          <a:xfrm>
            <a:off x="0" y="0"/>
            <a:ext cx="716256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18" name="CustomShape 2"/>
          <p:cNvSpPr/>
          <p:nvPr/>
        </p:nvSpPr>
        <p:spPr>
          <a:xfrm>
            <a:off x="1143000" y="0"/>
            <a:ext cx="800064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2" name="CustomShape 3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CustomShape 4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>
            <a:blip r:embed="rId3" cstate="print"/>
            <a:tile/>
          </a:blipFill>
        </p:spPr>
      </p:sp>
      <p:pic>
        <p:nvPicPr>
          <p:cNvPr id="4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280" y="182160"/>
            <a:ext cx="567360" cy="567360"/>
          </a:xfrm>
          <a:prstGeom prst="rect">
            <a:avLst/>
          </a:prstGeom>
        </p:spPr>
      </p:pic>
      <p:pic>
        <p:nvPicPr>
          <p:cNvPr id="5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56840" y="213480"/>
            <a:ext cx="566640" cy="566640"/>
          </a:xfrm>
          <a:prstGeom prst="rect">
            <a:avLst/>
          </a:prstGeom>
        </p:spPr>
      </p:pic>
      <p:sp>
        <p:nvSpPr>
          <p:cNvPr id="6" name="CustomShape 5"/>
          <p:cNvSpPr/>
          <p:nvPr/>
        </p:nvSpPr>
        <p:spPr>
          <a:xfrm>
            <a:off x="0" y="0"/>
            <a:ext cx="716256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7" name="CustomShape 6"/>
          <p:cNvSpPr/>
          <p:nvPr/>
        </p:nvSpPr>
        <p:spPr>
          <a:xfrm>
            <a:off x="1143000" y="0"/>
            <a:ext cx="800064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8" name="CustomShape 7"/>
          <p:cNvSpPr/>
          <p:nvPr/>
        </p:nvSpPr>
        <p:spPr>
          <a:xfrm>
            <a:off x="990000" y="1017000"/>
            <a:ext cx="7179480" cy="4831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9" name="CustomShape 8"/>
          <p:cNvSpPr/>
          <p:nvPr/>
        </p:nvSpPr>
        <p:spPr>
          <a:xfrm>
            <a:off x="990720" y="1009800"/>
            <a:ext cx="7179480" cy="4831200"/>
          </a:xfrm>
          <a:prstGeom prst="rect">
            <a:avLst/>
          </a:prstGeom>
          <a:blipFill>
            <a:blip r:embed="rId3" cstate="print"/>
            <a:tile/>
          </a:blipFill>
        </p:spPr>
      </p:sp>
      <p:pic>
        <p:nvPicPr>
          <p:cNvPr id="10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9000" y="611280"/>
            <a:ext cx="567360" cy="567360"/>
          </a:xfrm>
          <a:prstGeom prst="rect">
            <a:avLst/>
          </a:prstGeom>
        </p:spPr>
      </p:pic>
      <p:pic>
        <p:nvPicPr>
          <p:cNvPr id="11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97280" y="664920"/>
            <a:ext cx="566640" cy="566640"/>
          </a:xfrm>
          <a:prstGeom prst="rect">
            <a:avLst/>
          </a:prstGeom>
        </p:spPr>
      </p:pic>
      <p:sp>
        <p:nvSpPr>
          <p:cNvPr id="12" name="PlaceHolder 9"/>
          <p:cNvSpPr>
            <a:spLocks noGrp="1"/>
          </p:cNvSpPr>
          <p:nvPr>
            <p:ph type="title"/>
          </p:nvPr>
        </p:nvSpPr>
        <p:spPr>
          <a:xfrm>
            <a:off x="1727280" y="1794960"/>
            <a:ext cx="5723280" cy="18277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/>
            <a:r>
              <a:rPr lang="ru-RU" sz="4800">
                <a:solidFill>
                  <a:srgbClr val="000000"/>
                </a:solidFill>
                <a:latin typeface="Constanti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3" name="PlaceHolder 10"/>
          <p:cNvSpPr>
            <a:spLocks noGrp="1"/>
          </p:cNvSpPr>
          <p:nvPr>
            <p:ph type="dt"/>
          </p:nvPr>
        </p:nvSpPr>
        <p:spPr>
          <a:xfrm>
            <a:off x="6770520" y="5357520"/>
            <a:ext cx="12135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465E9C"/>
                </a:solidFill>
                <a:latin typeface="Rage Italic"/>
              </a:rPr>
              <a:t>2.12.16</a:t>
            </a:r>
            <a:endParaRPr/>
          </a:p>
        </p:txBody>
      </p:sp>
      <p:sp>
        <p:nvSpPr>
          <p:cNvPr id="14" name="TextShape 11"/>
          <p:cNvSpPr txBox="1"/>
          <p:nvPr/>
        </p:nvSpPr>
        <p:spPr>
          <a:xfrm>
            <a:off x="1173960" y="5357520"/>
            <a:ext cx="5034600" cy="364680"/>
          </a:xfrm>
          <a:prstGeom prst="rect">
            <a:avLst/>
          </a:prstGeom>
        </p:spPr>
      </p:sp>
      <p:sp>
        <p:nvSpPr>
          <p:cNvPr id="15" name="PlaceHolder 12"/>
          <p:cNvSpPr>
            <a:spLocks noGrp="1"/>
          </p:cNvSpPr>
          <p:nvPr>
            <p:ph type="sldNum"/>
          </p:nvPr>
        </p:nvSpPr>
        <p:spPr>
          <a:xfrm>
            <a:off x="6213960" y="5357520"/>
            <a:ext cx="55368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C19101E1-2161-41B1-9141-919141A14151}" type="slidenum">
              <a:rPr lang="ru-RU" sz="1400">
                <a:solidFill>
                  <a:srgbClr val="465E9C"/>
                </a:solidFill>
                <a:latin typeface="Rage Italic"/>
              </a:rPr>
              <a:pPr/>
              <a:t>‹#›</a:t>
            </a:fld>
            <a:endParaRPr/>
          </a:p>
        </p:txBody>
      </p:sp>
      <p:sp>
        <p:nvSpPr>
          <p:cNvPr id="16" name="PlaceHolder 1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/>
          <p:cNvSpPr/>
          <p:nvPr/>
        </p:nvSpPr>
        <p:spPr>
          <a:xfrm>
            <a:off x="0" y="0"/>
            <a:ext cx="716256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18" name="CustomShape 2"/>
          <p:cNvSpPr/>
          <p:nvPr/>
        </p:nvSpPr>
        <p:spPr>
          <a:xfrm>
            <a:off x="1143000" y="0"/>
            <a:ext cx="800064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19" name="CustomShape 3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0" name="CustomShape 4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>
            <a:blip r:embed="rId3" cstate="print"/>
            <a:tile/>
          </a:blipFill>
        </p:spPr>
      </p:sp>
      <p:pic>
        <p:nvPicPr>
          <p:cNvPr id="21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280" y="182160"/>
            <a:ext cx="567360" cy="567360"/>
          </a:xfrm>
          <a:prstGeom prst="rect">
            <a:avLst/>
          </a:prstGeom>
        </p:spPr>
      </p:pic>
      <p:pic>
        <p:nvPicPr>
          <p:cNvPr id="22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56840" y="213480"/>
            <a:ext cx="566640" cy="566640"/>
          </a:xfrm>
          <a:prstGeom prst="rect">
            <a:avLst/>
          </a:prstGeom>
        </p:spPr>
      </p:pic>
      <p:sp>
        <p:nvSpPr>
          <p:cNvPr id="23" name="PlaceHolder 5"/>
          <p:cNvSpPr>
            <a:spLocks noGrp="1"/>
          </p:cNvSpPr>
          <p:nvPr>
            <p:ph type="dt"/>
          </p:nvPr>
        </p:nvSpPr>
        <p:spPr>
          <a:xfrm>
            <a:off x="6454440" y="5809320"/>
            <a:ext cx="12135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465E9C"/>
                </a:solidFill>
                <a:latin typeface="Rage Italic"/>
              </a:rPr>
              <a:t>2.12.16</a:t>
            </a:r>
            <a:endParaRPr/>
          </a:p>
        </p:txBody>
      </p:sp>
      <p:sp>
        <p:nvSpPr>
          <p:cNvPr id="24" name="TextShape 6"/>
          <p:cNvSpPr txBox="1"/>
          <p:nvPr/>
        </p:nvSpPr>
        <p:spPr>
          <a:xfrm>
            <a:off x="914400" y="5809320"/>
            <a:ext cx="5539680" cy="364680"/>
          </a:xfrm>
          <a:prstGeom prst="rect">
            <a:avLst/>
          </a:prstGeom>
        </p:spPr>
      </p:sp>
      <p:sp>
        <p:nvSpPr>
          <p:cNvPr id="25" name="PlaceHolder 7"/>
          <p:cNvSpPr>
            <a:spLocks noGrp="1"/>
          </p:cNvSpPr>
          <p:nvPr>
            <p:ph type="sldNum"/>
          </p:nvPr>
        </p:nvSpPr>
        <p:spPr>
          <a:xfrm>
            <a:off x="7670160" y="5809320"/>
            <a:ext cx="55368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41C14111-C121-4151-A1D1-D161D1B161B1}" type="slidenum">
              <a:rPr lang="ru-RU" sz="1400">
                <a:solidFill>
                  <a:srgbClr val="465E9C"/>
                </a:solidFill>
                <a:latin typeface="Rage Italic"/>
              </a:rPr>
              <a:pPr/>
              <a:t>‹#›</a:t>
            </a:fld>
            <a:endParaRPr/>
          </a:p>
        </p:txBody>
      </p:sp>
      <p:sp>
        <p:nvSpPr>
          <p:cNvPr id="26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7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stomShape 1"/>
          <p:cNvSpPr/>
          <p:nvPr/>
        </p:nvSpPr>
        <p:spPr>
          <a:xfrm>
            <a:off x="0" y="0"/>
            <a:ext cx="716256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29" name="CustomShape 2"/>
          <p:cNvSpPr/>
          <p:nvPr/>
        </p:nvSpPr>
        <p:spPr>
          <a:xfrm>
            <a:off x="1143000" y="0"/>
            <a:ext cx="800064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30" name="CustomShape 3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1" name="CustomShape 4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>
            <a:blip r:embed="rId3" cstate="print"/>
            <a:tile/>
          </a:blipFill>
        </p:spPr>
      </p:sp>
      <p:pic>
        <p:nvPicPr>
          <p:cNvPr id="32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280" y="182160"/>
            <a:ext cx="567360" cy="567360"/>
          </a:xfrm>
          <a:prstGeom prst="rect">
            <a:avLst/>
          </a:prstGeom>
        </p:spPr>
      </p:pic>
      <p:pic>
        <p:nvPicPr>
          <p:cNvPr id="33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56840" y="213480"/>
            <a:ext cx="566640" cy="566640"/>
          </a:xfrm>
          <a:prstGeom prst="rect">
            <a:avLst/>
          </a:prstGeom>
        </p:spPr>
      </p:pic>
      <p:sp>
        <p:nvSpPr>
          <p:cNvPr id="34" name="PlaceHolder 5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5" name="PlaceHolder 6"/>
          <p:cNvSpPr>
            <a:spLocks noGrp="1"/>
          </p:cNvSpPr>
          <p:nvPr>
            <p:ph type="dt"/>
          </p:nvPr>
        </p:nvSpPr>
        <p:spPr>
          <a:xfrm>
            <a:off x="6454440" y="5809320"/>
            <a:ext cx="12135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465E9C"/>
                </a:solidFill>
                <a:latin typeface="Rage Italic"/>
              </a:rPr>
              <a:t>2.12.16</a:t>
            </a:r>
            <a:endParaRPr/>
          </a:p>
        </p:txBody>
      </p:sp>
      <p:sp>
        <p:nvSpPr>
          <p:cNvPr id="36" name="TextShape 7"/>
          <p:cNvSpPr txBox="1"/>
          <p:nvPr/>
        </p:nvSpPr>
        <p:spPr>
          <a:xfrm>
            <a:off x="914400" y="5809320"/>
            <a:ext cx="5539680" cy="364680"/>
          </a:xfrm>
          <a:prstGeom prst="rect">
            <a:avLst/>
          </a:prstGeom>
        </p:spPr>
      </p:sp>
      <p:sp>
        <p:nvSpPr>
          <p:cNvPr id="37" name="PlaceHolder 8"/>
          <p:cNvSpPr>
            <a:spLocks noGrp="1"/>
          </p:cNvSpPr>
          <p:nvPr>
            <p:ph type="sldNum"/>
          </p:nvPr>
        </p:nvSpPr>
        <p:spPr>
          <a:xfrm>
            <a:off x="7670160" y="5809320"/>
            <a:ext cx="55368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A101A111-A111-41E1-91B1-C1F16151B1E1}" type="slidenum">
              <a:rPr lang="ru-RU" sz="1400">
                <a:solidFill>
                  <a:srgbClr val="465E9C"/>
                </a:solidFill>
                <a:latin typeface="Rage Italic"/>
              </a:rPr>
              <a:pPr/>
              <a:t>‹#›</a:t>
            </a:fld>
            <a:endParaRPr/>
          </a:p>
        </p:txBody>
      </p:sp>
      <p:sp>
        <p:nvSpPr>
          <p:cNvPr id="38" name="PlaceHolder 9"/>
          <p:cNvSpPr>
            <a:spLocks noGrp="1"/>
          </p:cNvSpPr>
          <p:nvPr>
            <p:ph type="body"/>
          </p:nvPr>
        </p:nvSpPr>
        <p:spPr>
          <a:xfrm>
            <a:off x="1298520" y="2121480"/>
            <a:ext cx="3200040" cy="36025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Восьмой уровень структуры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Девятый уровень структурыОбразец текста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200">
                <a:solidFill>
                  <a:srgbClr val="000000"/>
                </a:solidFill>
                <a:latin typeface="Franklin Gothic Book"/>
              </a:rPr>
              <a:t>Второй уровень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000">
                <a:solidFill>
                  <a:srgbClr val="000000"/>
                </a:solidFill>
                <a:latin typeface="Franklin Gothic Book"/>
              </a:rPr>
              <a:t>Третий уровень</a:t>
            </a:r>
            <a:endParaRPr/>
          </a:p>
          <a:p>
            <a:pPr lvl="2">
              <a:buSzPct val="85000"/>
              <a:buFont typeface="Brush Script MT"/>
              <a:buChar char="O"/>
            </a:pPr>
            <a:r>
              <a:rPr lang="ru-RU">
                <a:solidFill>
                  <a:srgbClr val="000000"/>
                </a:solidFill>
                <a:latin typeface="Franklin Gothic Book"/>
              </a:rPr>
              <a:t>Четвертый уровень</a:t>
            </a:r>
            <a:endParaRPr/>
          </a:p>
          <a:p>
            <a:pPr lvl="3">
              <a:buSzPct val="85000"/>
              <a:buFont typeface="Brush Script MT"/>
              <a:buChar char="O"/>
            </a:pPr>
            <a:r>
              <a:rPr lang="ru-RU" sz="1600">
                <a:solidFill>
                  <a:srgbClr val="000000"/>
                </a:solidFill>
                <a:latin typeface="Franklin Gothic Book"/>
              </a:rPr>
              <a:t>Пятый уровень</a:t>
            </a:r>
            <a:endParaRPr/>
          </a:p>
        </p:txBody>
      </p:sp>
      <p:sp>
        <p:nvSpPr>
          <p:cNvPr id="39" name="PlaceHolder 10"/>
          <p:cNvSpPr>
            <a:spLocks noGrp="1"/>
          </p:cNvSpPr>
          <p:nvPr>
            <p:ph type="body"/>
          </p:nvPr>
        </p:nvSpPr>
        <p:spPr>
          <a:xfrm>
            <a:off x="4663440" y="2119320"/>
            <a:ext cx="3200040" cy="360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Восьмой уровень структуры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Девятый уровень структурыОбразец текста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200">
                <a:solidFill>
                  <a:srgbClr val="000000"/>
                </a:solidFill>
                <a:latin typeface="Franklin Gothic Book"/>
              </a:rPr>
              <a:t>Второй уровень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000">
                <a:solidFill>
                  <a:srgbClr val="000000"/>
                </a:solidFill>
                <a:latin typeface="Franklin Gothic Book"/>
              </a:rPr>
              <a:t>Третий уровень</a:t>
            </a:r>
            <a:endParaRPr/>
          </a:p>
          <a:p>
            <a:pPr lvl="2">
              <a:buSzPct val="85000"/>
              <a:buFont typeface="Brush Script MT"/>
              <a:buChar char="O"/>
            </a:pPr>
            <a:r>
              <a:rPr lang="ru-RU">
                <a:solidFill>
                  <a:srgbClr val="000000"/>
                </a:solidFill>
                <a:latin typeface="Franklin Gothic Book"/>
              </a:rPr>
              <a:t>Четвертый уровень</a:t>
            </a:r>
            <a:endParaRPr/>
          </a:p>
          <a:p>
            <a:pPr lvl="3">
              <a:buSzPct val="85000"/>
              <a:buFont typeface="Brush Script MT"/>
              <a:buChar char="O"/>
            </a:pPr>
            <a:r>
              <a:rPr lang="ru-RU" sz="1600">
                <a:solidFill>
                  <a:srgbClr val="000000"/>
                </a:solidFill>
                <a:latin typeface="Franklin Gothic Book"/>
              </a:rPr>
              <a:t>Пятый уровень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716256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41" name="CustomShape 2"/>
          <p:cNvSpPr/>
          <p:nvPr/>
        </p:nvSpPr>
        <p:spPr>
          <a:xfrm>
            <a:off x="1143000" y="0"/>
            <a:ext cx="8000640" cy="685764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FEFEFE"/>
              </a:gs>
            </a:gsLst>
            <a:path path="circle"/>
          </a:gradFill>
        </p:spPr>
      </p:sp>
      <p:sp>
        <p:nvSpPr>
          <p:cNvPr id="42" name="CustomShape 3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3" name="CustomShape 4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>
            <a:blip r:embed="rId3" cstate="print"/>
            <a:tile/>
          </a:blipFill>
        </p:spPr>
      </p:sp>
      <p:pic>
        <p:nvPicPr>
          <p:cNvPr id="44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280" y="182160"/>
            <a:ext cx="567360" cy="567360"/>
          </a:xfrm>
          <a:prstGeom prst="rect">
            <a:avLst/>
          </a:prstGeom>
        </p:spPr>
      </p:pic>
      <p:pic>
        <p:nvPicPr>
          <p:cNvPr id="45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56840" y="213480"/>
            <a:ext cx="566640" cy="566640"/>
          </a:xfrm>
          <a:prstGeom prst="rect">
            <a:avLst/>
          </a:prstGeom>
        </p:spPr>
      </p:pic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Восьмой уровень структуры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Девятый уровень структурыОбразец текста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200">
                <a:solidFill>
                  <a:srgbClr val="000000"/>
                </a:solidFill>
                <a:latin typeface="Franklin Gothic Book"/>
              </a:rPr>
              <a:t>Второй уровень</a:t>
            </a:r>
            <a:endParaRPr/>
          </a:p>
          <a:p>
            <a:pPr lvl="1">
              <a:buSzPct val="85000"/>
              <a:buFont typeface="Brush Script MT"/>
              <a:buChar char="O"/>
            </a:pPr>
            <a:r>
              <a:rPr lang="ru-RU" sz="2000">
                <a:solidFill>
                  <a:srgbClr val="000000"/>
                </a:solidFill>
                <a:latin typeface="Franklin Gothic Book"/>
              </a:rPr>
              <a:t>Третий уровень</a:t>
            </a:r>
            <a:endParaRPr/>
          </a:p>
          <a:p>
            <a:pPr lvl="2">
              <a:buSzPct val="85000"/>
              <a:buFont typeface="Brush Script MT"/>
              <a:buChar char="O"/>
            </a:pPr>
            <a:r>
              <a:rPr lang="ru-RU">
                <a:solidFill>
                  <a:srgbClr val="000000"/>
                </a:solidFill>
                <a:latin typeface="Franklin Gothic Book"/>
              </a:rPr>
              <a:t>Четвертый уровень</a:t>
            </a:r>
            <a:endParaRPr/>
          </a:p>
          <a:p>
            <a:pPr lvl="3">
              <a:buSzPct val="85000"/>
              <a:buFont typeface="Brush Script MT"/>
              <a:buChar char="O"/>
            </a:pPr>
            <a:r>
              <a:rPr lang="ru-RU" sz="1600">
                <a:solidFill>
                  <a:srgbClr val="000000"/>
                </a:solidFill>
                <a:latin typeface="Franklin Gothic Book"/>
              </a:rPr>
              <a:t>Пятый уровень</a:t>
            </a:r>
            <a:endParaRPr/>
          </a:p>
        </p:txBody>
      </p:sp>
      <p:sp>
        <p:nvSpPr>
          <p:cNvPr id="48" name="PlaceHolder 7"/>
          <p:cNvSpPr>
            <a:spLocks noGrp="1"/>
          </p:cNvSpPr>
          <p:nvPr>
            <p:ph type="dt"/>
          </p:nvPr>
        </p:nvSpPr>
        <p:spPr>
          <a:xfrm>
            <a:off x="6454440" y="5809320"/>
            <a:ext cx="12135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465E9C"/>
                </a:solidFill>
                <a:latin typeface="Rage Italic"/>
              </a:rPr>
              <a:t>2.12.16</a:t>
            </a:r>
            <a:endParaRPr/>
          </a:p>
        </p:txBody>
      </p:sp>
      <p:sp>
        <p:nvSpPr>
          <p:cNvPr id="49" name="TextShape 8"/>
          <p:cNvSpPr txBox="1"/>
          <p:nvPr/>
        </p:nvSpPr>
        <p:spPr>
          <a:xfrm>
            <a:off x="914400" y="5809320"/>
            <a:ext cx="5539680" cy="364680"/>
          </a:xfrm>
          <a:prstGeom prst="rect">
            <a:avLst/>
          </a:prstGeom>
        </p:spPr>
      </p:sp>
      <p:sp>
        <p:nvSpPr>
          <p:cNvPr id="50" name="PlaceHolder 9"/>
          <p:cNvSpPr>
            <a:spLocks noGrp="1"/>
          </p:cNvSpPr>
          <p:nvPr>
            <p:ph type="sldNum"/>
          </p:nvPr>
        </p:nvSpPr>
        <p:spPr>
          <a:xfrm>
            <a:off x="7670160" y="5809320"/>
            <a:ext cx="55368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8171D181-1141-4171-9191-0181C1810161}" type="slidenum">
              <a:rPr lang="ru-RU" sz="1400">
                <a:solidFill>
                  <a:srgbClr val="465E9C"/>
                </a:solidFill>
                <a:latin typeface="Rage Italic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1043640" y="1052640"/>
            <a:ext cx="7128360" cy="3456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r>
              <a:rPr lang="ru-RU" sz="4000">
                <a:solidFill>
                  <a:srgbClr val="000000"/>
                </a:solidFill>
                <a:latin typeface="Constantia"/>
              </a:rPr>
              <a:t>Консультация для родителей 
«Влияние нарушений речи на успеваемость в школе»
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899640" y="4437000"/>
            <a:ext cx="7344360" cy="1439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800">
                <a:solidFill>
                  <a:srgbClr val="465E9C"/>
                </a:solidFill>
              </a:rPr>
              <a:t>Подготовила: учитель-логопед высшей квалификационной категории </a:t>
            </a:r>
            <a:endParaRPr/>
          </a:p>
          <a:p>
            <a:pPr algn="ctr"/>
            <a:r>
              <a:rPr lang="ru-RU" sz="2800">
                <a:solidFill>
                  <a:srgbClr val="465E9C"/>
                </a:solidFill>
              </a:rPr>
              <a:t>Сахарова С.Ю</a:t>
            </a:r>
            <a:endParaRPr/>
          </a:p>
        </p:txBody>
      </p:sp>
      <p:pic>
        <p:nvPicPr>
          <p:cNvPr id="53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40" y="2997000"/>
            <a:ext cx="1007640" cy="151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1095120" y="620640"/>
            <a:ext cx="6964920" cy="1151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Дислексия </a:t>
            </a:r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4284000" y="1484640"/>
            <a:ext cx="4248000" cy="4743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000000"/>
                </a:solidFill>
                <a:latin typeface="Franklin Gothic Book"/>
              </a:rPr>
              <a:t>Дислексия (нарушения чтения) приводит к следующим ошибкам: </a:t>
            </a:r>
            <a:endParaRPr/>
          </a:p>
          <a:p>
            <a:pPr>
              <a:buSzPct val="85000"/>
              <a:buFont typeface="Brush Script MT"/>
              <a:buAutoNum type="arabicPeriod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Пропуск букв, слогов и предлогов.</a:t>
            </a:r>
            <a:endParaRPr/>
          </a:p>
          <a:p>
            <a:pPr>
              <a:buSzPct val="85000"/>
              <a:buFont typeface="Brush Script MT"/>
              <a:buAutoNum type="arabicPeriod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Замена и перестановка букв.</a:t>
            </a:r>
            <a:endParaRPr/>
          </a:p>
          <a:p>
            <a:pPr>
              <a:buSzPct val="85000"/>
              <a:buFont typeface="Brush Script MT"/>
              <a:buAutoNum type="arabicPeriod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Искажение слов.</a:t>
            </a:r>
            <a:endParaRPr/>
          </a:p>
          <a:p>
            <a:pPr>
              <a:buSzPct val="85000"/>
              <a:buFont typeface="Brush Script MT"/>
              <a:buAutoNum type="arabicPeriod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Чтение по догадке.</a:t>
            </a:r>
            <a:endParaRPr/>
          </a:p>
          <a:p>
            <a:pPr>
              <a:buSzPct val="85000"/>
              <a:buFont typeface="Brush Script MT"/>
              <a:buAutoNum type="arabicPeriod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Нанизывание букв.</a:t>
            </a:r>
            <a:endParaRPr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3200">
                <a:solidFill>
                  <a:srgbClr val="000000"/>
                </a:solidFill>
                <a:latin typeface="Constantia"/>
              </a:rPr>
              <a:t>Речевое развитие проявляется в том, что ребенок:</a:t>
            </a:r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755640" y="2119320"/>
            <a:ext cx="7632360" cy="4117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правильно произносит звуки родного языка, может выделить звук в начале, середине и конце слова;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обладает словарным запасом, позволяющим выразить мысль, описать событие, задать вопрос, ответить на вопрос;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правильно использует предлоги, приставки, строит предложения;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может самостоятельно рассказать сказку или составить рассказ по картинкам;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 речи нет незаконченных или несвязанных между собой предложений;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передает интонацией различные чувства, нет нарушений темпа речи.</a:t>
            </a:r>
            <a:endParaRPr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755640" y="620640"/>
            <a:ext cx="7632360" cy="1079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Рекомендации</a:t>
            </a:r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755640" y="1772640"/>
            <a:ext cx="7632360" cy="4464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разговаривать с ребенком как можно больше; постоянное общение с ребенком, расширение его кругозора, совместные прогулки, путешествия и т.п., обсуждение важных для ребенка тем;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читать детские книжки, сделать это приятным и радостным событием;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необходима консультация логопеда;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индивидуальные занятия с логопедом до школы и в процессе школьного обучения.</a:t>
            </a:r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1095120" y="548640"/>
            <a:ext cx="6964920" cy="1151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Логопедическая служба в Черниговском районе</a:t>
            </a:r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755640" y="1772640"/>
            <a:ext cx="7704360" cy="4536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Логопедические группы МКДОУ ДС КВ №2  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МКДОУ ДС № 24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Прогимназия №1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МКДОУ ДС №1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КГОУ «Детский дом с. Черниговка»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МКДОУ №30 п. Сибирцево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Логопункт МКДОУ ДС №25 п. Сибирцево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МДОУ РРЦ №252 п. Сибирцево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МКШИ</a:t>
            </a:r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1095120" y="817560"/>
            <a:ext cx="6964920" cy="882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Желаем вам успехов!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827640" y="1772640"/>
            <a:ext cx="4032000" cy="4320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000">
                <a:solidFill>
                  <a:srgbClr val="000000"/>
                </a:solidFill>
                <a:latin typeface="Franklin Gothic Book"/>
              </a:rPr>
              <a:t>Общайтесь с детьми!</a:t>
            </a:r>
            <a:endParaRPr/>
          </a:p>
          <a:p>
            <a:pPr algn="ctr"/>
            <a:r>
              <a:rPr lang="ru-RU" sz="4000">
                <a:solidFill>
                  <a:srgbClr val="000000"/>
                </a:solidFill>
                <a:latin typeface="Franklin Gothic Book"/>
              </a:rPr>
              <a:t>Играйте с детьми!</a:t>
            </a:r>
            <a:endParaRPr/>
          </a:p>
          <a:p>
            <a:pPr algn="ctr"/>
            <a:r>
              <a:rPr lang="ru-RU" sz="4000">
                <a:solidFill>
                  <a:srgbClr val="000000"/>
                </a:solidFill>
                <a:latin typeface="Franklin Gothic Book"/>
              </a:rPr>
              <a:t>Помогайте детям!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755640" y="620640"/>
            <a:ext cx="7704360" cy="5903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При отсутствии у родителей правильных представлений о речевой готовности к школьному обучению, дети часто приходят в школу с недостатками произношения звуков,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 у 60% не развита устная речь,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 у 35-40% -мелкая моторика, 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У 70% не сформировано умение организовать свою деятельность.</a:t>
            </a:r>
            <a:endParaRPr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Несформированность речи проявляется: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в нарушении звукопроизношения;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трудностях звуко-буквенного анализа;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в бедном словарном запасе;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в неумении вести диалог и составлять связный рассказ.</a:t>
            </a:r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800">
                <a:solidFill>
                  <a:srgbClr val="000000"/>
                </a:solidFill>
                <a:latin typeface="Constantia"/>
              </a:rPr>
              <a:t>Для успешного овладения грамотой ещё до начала обучения у ребёнка должны быть сформированы 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683640" y="2119320"/>
            <a:ext cx="7776360" cy="4189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Полноценность владения речевыми звуками (сюда мы относим правильное произношение и умение различать звуки на слух, а также определять наличие и место заданных звуков в слове).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Сформированность грамматических систем 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Владение связной речью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Сформированность зрительно-пространственных представлений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Полноценность таких психических функций, как память, внимание, мышление, восприятие, а также развитие тонкой ручной моторики, тоже является необходимыми предпосылками овладения письмом</a:t>
            </a:r>
            <a:endParaRPr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11640" y="548640"/>
            <a:ext cx="7776360" cy="1223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Задача родителей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3924000" y="1484640"/>
            <a:ext cx="4464000" cy="4824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Задача родителей- помочь устранить речевые дефекты и развить устную и письменную речь ребенка до такого уровня, на котором он бы смог успешно обучаться в школе. </a:t>
            </a:r>
            <a:endParaRPr/>
          </a:p>
          <a:p>
            <a:endParaRPr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1095120" y="548640"/>
            <a:ext cx="6964920" cy="100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Дисграфия 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827640" y="1412640"/>
            <a:ext cx="4032000" cy="4824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800">
                <a:solidFill>
                  <a:srgbClr val="000000"/>
                </a:solidFill>
                <a:latin typeface="Franklin Gothic Book"/>
              </a:rPr>
              <a:t>Дисграфия (нарушения письма) является серьезным препятствием в овладении учениками грамотой на начальных этапах обучения и в усвоении грамматики родного языка на более поздних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1095120" y="548640"/>
            <a:ext cx="6964920" cy="1151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Причины дисграфии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3852000" y="1484640"/>
            <a:ext cx="4536000" cy="4752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3600">
                <a:solidFill>
                  <a:srgbClr val="000000"/>
                </a:solidFill>
                <a:latin typeface="Franklin Gothic Book"/>
              </a:rPr>
              <a:t>Несформирован-ность фонетико-фонематической и лексико-грамматической сторон речи.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11640" y="548640"/>
            <a:ext cx="7448400" cy="935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Constantia"/>
              </a:rPr>
              <a:t>Ошибки письма </a:t>
            </a:r>
            <a:r>
              <a:rPr lang="ru-RU" sz="4000" dirty="0" err="1">
                <a:solidFill>
                  <a:srgbClr val="000000"/>
                </a:solidFill>
                <a:latin typeface="Constantia"/>
              </a:rPr>
              <a:t>дисграфиков</a:t>
            </a:r>
            <a:endParaRPr sz="1600" dirty="0"/>
          </a:p>
        </p:txBody>
      </p:sp>
      <p:sp>
        <p:nvSpPr>
          <p:cNvPr id="68" name="TextShape 2"/>
          <p:cNvSpPr txBox="1"/>
          <p:nvPr/>
        </p:nvSpPr>
        <p:spPr>
          <a:xfrm>
            <a:off x="899640" y="1484640"/>
            <a:ext cx="7344360" cy="4680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Пропуск гласных в слове -упала- упла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Пропуск согласных букв –стол-сол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Перестановка букв в слове –клюква-клювка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Перестановка слогов в слове –бабочка-бачка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Искажение слов –лошадь-ложит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Недописывание слов –растет-расте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Вставка лишних букв –поют-поеют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Неумение обозначить мягкость на письме     -мяч-мач, ель-ел</a:t>
            </a:r>
            <a:endParaRPr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755640" y="620640"/>
            <a:ext cx="7632360" cy="935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onstantia"/>
              </a:rPr>
              <a:t>Ошибки письма дисграфиков</a:t>
            </a:r>
            <a:endParaRPr/>
          </a:p>
        </p:txBody>
      </p:sp>
      <p:sp>
        <p:nvSpPr>
          <p:cNvPr id="70" name="TextShape 2"/>
          <p:cNvSpPr txBox="1"/>
          <p:nvPr/>
        </p:nvSpPr>
        <p:spPr>
          <a:xfrm>
            <a:off x="683640" y="1772640"/>
            <a:ext cx="7776360" cy="4464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Неумение согласовывать слова в предложении –Вова сидит на стуле-Вова сидит стул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Неумение правильно пользоваться родом и числом – река покрылось льдом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Смешение йотированных Я, Е, Ю, с А, О, У – яма-яама, елка-еолка, Юра-Юура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Смешение свистящих и шипящих, звонких и глухих, Л и Р</a:t>
            </a:r>
            <a:endParaRPr/>
          </a:p>
          <a:p>
            <a:pPr>
              <a:buSzPct val="85000"/>
              <a:buFont typeface="Brush Script MT"/>
              <a:buChar char="O"/>
            </a:pPr>
            <a:r>
              <a:rPr lang="ru-RU" sz="2400">
                <a:solidFill>
                  <a:srgbClr val="000000"/>
                </a:solidFill>
                <a:latin typeface="Franklin Gothic Book"/>
              </a:rPr>
              <a:t>Оптическое смешение букв, сходных по написанию – б-д, м-л и др.</a:t>
            </a:r>
            <a:endParaRPr/>
          </a:p>
          <a:p>
            <a:endParaRPr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</cp:revision>
  <dcterms:modified xsi:type="dcterms:W3CDTF">2016-12-01T05:50:30Z</dcterms:modified>
</cp:coreProperties>
</file>