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2" r:id="rId4"/>
    <p:sldId id="263" r:id="rId5"/>
    <p:sldId id="264" r:id="rId6"/>
    <p:sldId id="265" r:id="rId7"/>
    <p:sldId id="267" r:id="rId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8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6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17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2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8345" y="1569027"/>
            <a:ext cx="7720446" cy="1922318"/>
          </a:xfrm>
          <a:solidFill>
            <a:schemeClr val="accent4"/>
          </a:solidFill>
        </p:spPr>
        <p:txBody>
          <a:bodyPr anchor="ctr"/>
          <a:lstStyle/>
          <a:p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  <a:cs typeface="Times New Roman" panose="02020603050405020304" pitchFamily="18" charset="0"/>
              </a:rPr>
              <a:t>Подготовка к ЕГЭ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latin typeface="Gabriola" pitchFamily="82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8409" y="519545"/>
            <a:ext cx="9144000" cy="1194955"/>
          </a:xfrm>
        </p:spPr>
        <p:txBody>
          <a:bodyPr/>
          <a:lstStyle/>
          <a:p>
            <a:pPr algn="just">
              <a:spcBef>
                <a:spcPct val="0"/>
              </a:spcBef>
            </a:pPr>
            <a:r>
              <a:rPr lang="ru-RU" sz="3600" dirty="0" smtClean="0">
                <a:latin typeface="Gabriola" panose="04040605051002020D02" pitchFamily="82" charset="0"/>
                <a:ea typeface="+mj-ea"/>
                <a:cs typeface="+mj-cs"/>
              </a:rPr>
              <a:t>	</a:t>
            </a:r>
            <a:endParaRPr lang="ru-RU" sz="3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73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73966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Gabriola" pitchFamily="82" charset="0"/>
              </a:rPr>
              <a:t>Составить словосочетания с паронимами</a:t>
            </a:r>
            <a:endParaRPr lang="ru-RU" sz="4800" b="1" dirty="0">
              <a:latin typeface="Gabriola" pitchFamily="8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018309"/>
            <a:ext cx="5157787" cy="1808017"/>
          </a:xfrm>
        </p:spPr>
        <p:txBody>
          <a:bodyPr/>
          <a:lstStyle/>
          <a:p>
            <a:endParaRPr lang="ru-RU" dirty="0" smtClean="0"/>
          </a:p>
          <a:p>
            <a:pPr algn="ctr"/>
            <a:endParaRPr lang="ru-RU" sz="4800" dirty="0" smtClean="0">
              <a:solidFill>
                <a:srgbClr val="FF0000"/>
              </a:solidFill>
              <a:latin typeface="Gabriola" pitchFamily="82" charset="0"/>
            </a:endParaRPr>
          </a:p>
          <a:p>
            <a:pPr algn="ctr"/>
            <a:endParaRPr lang="ru-RU" sz="4800" dirty="0">
              <a:solidFill>
                <a:srgbClr val="FF0000"/>
              </a:solidFill>
              <a:latin typeface="Gabriola" pitchFamily="82" charset="0"/>
            </a:endParaRPr>
          </a:p>
          <a:p>
            <a:pPr algn="ctr"/>
            <a:r>
              <a:rPr lang="ru-RU" sz="4800" dirty="0" smtClean="0">
                <a:solidFill>
                  <a:srgbClr val="FF0000"/>
                </a:solidFill>
                <a:latin typeface="Gabriola" pitchFamily="82" charset="0"/>
              </a:rPr>
              <a:t>Бедный - бедственный </a:t>
            </a:r>
            <a:endParaRPr lang="ru-RU" sz="4800" dirty="0">
              <a:solidFill>
                <a:srgbClr val="FF0000"/>
              </a:solidFill>
              <a:latin typeface="Gabriola" pitchFamily="82" charset="0"/>
            </a:endParaRPr>
          </a:p>
          <a:p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66555" y="1995055"/>
            <a:ext cx="3431020" cy="4194608"/>
          </a:xfrm>
        </p:spPr>
        <p:txBody>
          <a:bodyPr/>
          <a:lstStyle/>
          <a:p>
            <a:r>
              <a:rPr lang="ru-RU" sz="4400" b="1" dirty="0" smtClean="0">
                <a:latin typeface="Gabriola" pitchFamily="82" charset="0"/>
              </a:rPr>
              <a:t>Человек </a:t>
            </a:r>
          </a:p>
          <a:p>
            <a:r>
              <a:rPr lang="ru-RU" sz="4400" b="1" dirty="0" smtClean="0">
                <a:latin typeface="Gabriola" pitchFamily="82" charset="0"/>
              </a:rPr>
              <a:t>Положение</a:t>
            </a:r>
          </a:p>
          <a:p>
            <a:r>
              <a:rPr lang="ru-RU" sz="4400" b="1" dirty="0" smtClean="0">
                <a:latin typeface="Gabriola" pitchFamily="82" charset="0"/>
              </a:rPr>
              <a:t>Обстановка</a:t>
            </a:r>
          </a:p>
          <a:p>
            <a:r>
              <a:rPr lang="ru-RU" sz="4400" b="1" dirty="0" smtClean="0">
                <a:latin typeface="Gabriola" pitchFamily="82" charset="0"/>
              </a:rPr>
              <a:t>Ужин</a:t>
            </a:r>
          </a:p>
          <a:p>
            <a:r>
              <a:rPr lang="ru-RU" sz="4400" b="1" dirty="0" smtClean="0">
                <a:latin typeface="Gabriola" pitchFamily="82" charset="0"/>
              </a:rPr>
              <a:t>Одежда</a:t>
            </a:r>
          </a:p>
          <a:p>
            <a:r>
              <a:rPr lang="ru-RU" sz="4400" b="1" dirty="0" smtClean="0">
                <a:latin typeface="Gabriola" pitchFamily="82" charset="0"/>
              </a:rPr>
              <a:t>Мальчик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330037"/>
            <a:ext cx="5183188" cy="62345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Gabriola" pitchFamily="82" charset="0"/>
              </a:rPr>
              <a:t>Значения паронимов</a:t>
            </a:r>
            <a:endParaRPr lang="ru-RU" sz="40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098964"/>
            <a:ext cx="4634345" cy="409069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Gabriola" pitchFamily="82" charset="0"/>
              </a:rPr>
              <a:t>Бедный</a:t>
            </a:r>
            <a:r>
              <a:rPr lang="ru-RU" sz="4400" b="1" dirty="0" smtClean="0">
                <a:latin typeface="Gabriola" pitchFamily="82" charset="0"/>
              </a:rPr>
              <a:t> – не имеющий достаточных средств, малоимущий.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Gabriola" pitchFamily="82" charset="0"/>
              </a:rPr>
              <a:t>Бедственный </a:t>
            </a:r>
            <a:r>
              <a:rPr lang="ru-RU" sz="4400" b="1" dirty="0" smtClean="0">
                <a:latin typeface="Gabriola" pitchFamily="82" charset="0"/>
              </a:rPr>
              <a:t>– исполненный бедствий.</a:t>
            </a:r>
            <a:endParaRPr lang="ru-RU" sz="44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09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53183"/>
          </a:xfrm>
        </p:spPr>
        <p:txBody>
          <a:bodyPr/>
          <a:lstStyle/>
          <a:p>
            <a:r>
              <a:rPr lang="ru-RU" sz="5400" b="1" dirty="0" smtClean="0">
                <a:latin typeface="Gabriola" pitchFamily="82" charset="0"/>
              </a:rPr>
              <a:t>Составить словосочетания с паронимами</a:t>
            </a:r>
            <a:endParaRPr lang="ru-RU" sz="5400" b="1" dirty="0">
              <a:latin typeface="Gabriola" pitchFamily="8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340427"/>
            <a:ext cx="5157787" cy="10287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Gabriola" pitchFamily="82" charset="0"/>
              </a:rPr>
              <a:t>Безответный - безответственный</a:t>
            </a:r>
            <a:endParaRPr lang="ru-RU" sz="44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337955" y="2306782"/>
            <a:ext cx="3659619" cy="3882881"/>
          </a:xfrm>
        </p:spPr>
        <p:txBody>
          <a:bodyPr/>
          <a:lstStyle/>
          <a:p>
            <a:r>
              <a:rPr lang="ru-RU" sz="4000" b="1" dirty="0" smtClean="0">
                <a:latin typeface="Gabriola" pitchFamily="82" charset="0"/>
              </a:rPr>
              <a:t>Лицо</a:t>
            </a:r>
          </a:p>
          <a:p>
            <a:r>
              <a:rPr lang="ru-RU" sz="4000" b="1" dirty="0" smtClean="0">
                <a:latin typeface="Gabriola" pitchFamily="82" charset="0"/>
              </a:rPr>
              <a:t>Любовь</a:t>
            </a:r>
          </a:p>
          <a:p>
            <a:r>
              <a:rPr lang="ru-RU" sz="4000" b="1" dirty="0" smtClean="0">
                <a:latin typeface="Gabriola" pitchFamily="82" charset="0"/>
              </a:rPr>
              <a:t>Отношение</a:t>
            </a:r>
          </a:p>
          <a:p>
            <a:r>
              <a:rPr lang="ru-RU" sz="4000" b="1" dirty="0" smtClean="0">
                <a:latin typeface="Gabriola" pitchFamily="82" charset="0"/>
              </a:rPr>
              <a:t>Поступок</a:t>
            </a:r>
          </a:p>
          <a:p>
            <a:r>
              <a:rPr lang="ru-RU" sz="4000" b="1" dirty="0" smtClean="0">
                <a:latin typeface="Gabriola" pitchFamily="82" charset="0"/>
              </a:rPr>
              <a:t>Поведение</a:t>
            </a:r>
          </a:p>
          <a:p>
            <a:r>
              <a:rPr lang="ru-RU" sz="4000" b="1" dirty="0" smtClean="0">
                <a:latin typeface="Gabriola" pitchFamily="82" charset="0"/>
              </a:rPr>
              <a:t>Письмо  </a:t>
            </a:r>
            <a:endParaRPr lang="ru-RU" sz="4000" b="1" dirty="0">
              <a:latin typeface="Gabriola" pitchFamily="8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381991"/>
            <a:ext cx="5183188" cy="58189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Gabriola" pitchFamily="82" charset="0"/>
              </a:rPr>
              <a:t>Значения паронимов</a:t>
            </a:r>
            <a:endParaRPr lang="ru-RU" sz="4000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984664"/>
            <a:ext cx="4353791" cy="4204999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Безответный</a:t>
            </a:r>
            <a:r>
              <a:rPr lang="ru-RU" sz="3200" b="1" dirty="0" smtClean="0">
                <a:latin typeface="Gabriola" pitchFamily="82" charset="0"/>
              </a:rPr>
              <a:t> – не получающий ответа, отклика; не дающий ответа; неспособный возражать, перечить.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Безответственный</a:t>
            </a:r>
            <a:r>
              <a:rPr lang="ru-RU" sz="3200" b="1" dirty="0" smtClean="0">
                <a:latin typeface="Gabriola" pitchFamily="82" charset="0"/>
              </a:rPr>
              <a:t> – не имеющий или не сознающий ответственности.</a:t>
            </a:r>
            <a:endParaRPr lang="ru-RU" sz="32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15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5139"/>
          </a:xfrm>
        </p:spPr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На месте каких цифр нужно поставить запятые?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046" y="1101436"/>
            <a:ext cx="9528464" cy="507552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Gabriola" pitchFamily="82" charset="0"/>
              </a:rPr>
              <a:t>ЗП  в СП с разными видами связи</a:t>
            </a:r>
          </a:p>
          <a:p>
            <a:pPr marL="0" indent="0">
              <a:buNone/>
            </a:pPr>
            <a:r>
              <a:rPr lang="ru-RU" sz="4400" b="1" dirty="0" smtClean="0">
                <a:latin typeface="Gabriola" pitchFamily="82" charset="0"/>
              </a:rPr>
              <a:t>/ …/, (что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4400" b="1" dirty="0" smtClean="0">
                <a:latin typeface="Gabriola" pitchFamily="82" charset="0"/>
              </a:rPr>
              <a:t> (если …), 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то</a:t>
            </a:r>
            <a:r>
              <a:rPr lang="ru-RU" sz="4400" b="1" dirty="0" smtClean="0">
                <a:latin typeface="Gabriola" pitchFamily="82" charset="0"/>
              </a:rPr>
              <a:t> … ).      / … /, (что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4400" b="1" dirty="0" smtClean="0">
                <a:latin typeface="Gabriola" pitchFamily="82" charset="0"/>
              </a:rPr>
              <a:t>(если …), … ).</a:t>
            </a:r>
          </a:p>
          <a:p>
            <a:pPr marL="0" indent="0">
              <a:buNone/>
            </a:pPr>
            <a:r>
              <a:rPr lang="ru-RU" sz="4400" b="1" dirty="0" smtClean="0">
                <a:latin typeface="Gabriola" pitchFamily="82" charset="0"/>
              </a:rPr>
              <a:t>/ … /, и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4400" b="1" dirty="0" smtClean="0">
                <a:latin typeface="Gabriola" pitchFamily="82" charset="0"/>
              </a:rPr>
              <a:t>(когда …), 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то</a:t>
            </a:r>
            <a:r>
              <a:rPr lang="ru-RU" sz="4400" b="1" dirty="0" smtClean="0">
                <a:latin typeface="Gabriola" pitchFamily="82" charset="0"/>
              </a:rPr>
              <a:t>/ … /.       / … /, и 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4400" b="1" dirty="0" smtClean="0">
                <a:latin typeface="Gabriola" pitchFamily="82" charset="0"/>
              </a:rPr>
              <a:t> (когда …), / … /.</a:t>
            </a:r>
          </a:p>
          <a:p>
            <a:pPr marL="0" indent="0">
              <a:buNone/>
            </a:pPr>
            <a:r>
              <a:rPr lang="ru-RU" sz="4000" b="1" dirty="0" smtClean="0">
                <a:latin typeface="Gabriola" pitchFamily="82" charset="0"/>
              </a:rPr>
              <a:t>Резвый ветер с моря дул паруса (1) и (2)когда солнце взошло (3) и городские стены остались за кормой (4) громкая песня разлилась над простором Волги.</a:t>
            </a:r>
            <a:endParaRPr lang="ru-RU" sz="40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871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>
                <a:latin typeface="Gabriola" pitchFamily="82" charset="0"/>
              </a:rPr>
              <a:t>Резвый </a:t>
            </a:r>
            <a:r>
              <a:rPr lang="ru-RU" sz="4400" b="1" u="sng" dirty="0">
                <a:solidFill>
                  <a:srgbClr val="FF0000"/>
                </a:solidFill>
                <a:latin typeface="Gabriola" pitchFamily="82" charset="0"/>
              </a:rPr>
              <a:t>ветер</a:t>
            </a:r>
            <a:r>
              <a:rPr lang="ru-RU" sz="4400" b="1" dirty="0">
                <a:latin typeface="Gabriola" pitchFamily="82" charset="0"/>
              </a:rPr>
              <a:t> с моря 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дул</a:t>
            </a:r>
            <a:r>
              <a:rPr lang="ru-RU" sz="4400" b="1" dirty="0">
                <a:latin typeface="Gabriola" pitchFamily="82" charset="0"/>
              </a:rPr>
              <a:t> паруса (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1</a:t>
            </a:r>
            <a:r>
              <a:rPr lang="ru-RU" sz="4400" b="1" dirty="0">
                <a:latin typeface="Gabriola" pitchFamily="82" charset="0"/>
              </a:rPr>
              <a:t>) </a:t>
            </a:r>
            <a:r>
              <a:rPr lang="ru-RU" sz="4400" b="1" dirty="0">
                <a:solidFill>
                  <a:srgbClr val="0070C0"/>
                </a:solidFill>
                <a:latin typeface="Gabriola" pitchFamily="82" charset="0"/>
              </a:rPr>
              <a:t>и</a:t>
            </a:r>
            <a:r>
              <a:rPr lang="ru-RU" sz="4400" b="1" dirty="0">
                <a:latin typeface="Gabriola" pitchFamily="82" charset="0"/>
              </a:rPr>
              <a:t> (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2</a:t>
            </a:r>
            <a:r>
              <a:rPr lang="ru-RU" sz="4400" b="1" dirty="0">
                <a:latin typeface="Gabriola" pitchFamily="82" charset="0"/>
              </a:rPr>
              <a:t>)</a:t>
            </a:r>
            <a:r>
              <a:rPr lang="ru-RU" sz="4400" b="1" dirty="0">
                <a:solidFill>
                  <a:srgbClr val="0070C0"/>
                </a:solidFill>
                <a:latin typeface="Gabriola" pitchFamily="82" charset="0"/>
              </a:rPr>
              <a:t>когда </a:t>
            </a:r>
            <a:r>
              <a:rPr lang="ru-RU" sz="4400" b="1" u="sng" dirty="0">
                <a:solidFill>
                  <a:srgbClr val="FF0000"/>
                </a:solidFill>
                <a:latin typeface="Gabriola" pitchFamily="82" charset="0"/>
              </a:rPr>
              <a:t>солнце 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взошло</a:t>
            </a:r>
            <a:r>
              <a:rPr lang="ru-RU" sz="4400" b="1" dirty="0">
                <a:latin typeface="Gabriola" pitchFamily="82" charset="0"/>
              </a:rPr>
              <a:t> (3) и городские </a:t>
            </a:r>
            <a:r>
              <a:rPr lang="ru-RU" sz="4400" b="1" u="sng" dirty="0">
                <a:solidFill>
                  <a:srgbClr val="FF0000"/>
                </a:solidFill>
                <a:latin typeface="Gabriola" pitchFamily="82" charset="0"/>
              </a:rPr>
              <a:t>стены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 остались </a:t>
            </a:r>
            <a:r>
              <a:rPr lang="ru-RU" sz="4400" b="1" dirty="0">
                <a:latin typeface="Gabriola" pitchFamily="82" charset="0"/>
              </a:rPr>
              <a:t>за кормой (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4</a:t>
            </a:r>
            <a:r>
              <a:rPr lang="ru-RU" sz="4400" b="1" dirty="0">
                <a:latin typeface="Gabriola" pitchFamily="82" charset="0"/>
              </a:rPr>
              <a:t>) громкая </a:t>
            </a:r>
            <a:r>
              <a:rPr lang="ru-RU" sz="4400" b="1" u="sng" dirty="0">
                <a:solidFill>
                  <a:srgbClr val="FF0000"/>
                </a:solidFill>
                <a:latin typeface="Gabriola" pitchFamily="82" charset="0"/>
              </a:rPr>
              <a:t>песня </a:t>
            </a:r>
            <a:r>
              <a:rPr lang="ru-RU" sz="4400" b="1" dirty="0">
                <a:solidFill>
                  <a:srgbClr val="FF0000"/>
                </a:solidFill>
                <a:latin typeface="Gabriola" pitchFamily="82" charset="0"/>
              </a:rPr>
              <a:t>разлилась </a:t>
            </a:r>
            <a:r>
              <a:rPr lang="ru-RU" sz="4400" b="1" dirty="0">
                <a:latin typeface="Gabriola" pitchFamily="82" charset="0"/>
              </a:rPr>
              <a:t>над простором Волги</a:t>
            </a:r>
            <a:r>
              <a:rPr lang="ru-RU" sz="4400" b="1" dirty="0" smtClean="0">
                <a:latin typeface="Gabriola" pitchFamily="82" charset="0"/>
              </a:rPr>
              <a:t>.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Gabriola" pitchFamily="82" charset="0"/>
              </a:rPr>
              <a:t>/ …/</a:t>
            </a:r>
            <a:r>
              <a:rPr lang="ru-RU" sz="48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4800" b="1" dirty="0" smtClean="0">
                <a:latin typeface="Gabriola" pitchFamily="82" charset="0"/>
              </a:rPr>
              <a:t> и</a:t>
            </a:r>
            <a:r>
              <a:rPr lang="ru-RU" sz="48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4800" b="1" dirty="0" smtClean="0">
                <a:latin typeface="Gabriola" pitchFamily="82" charset="0"/>
              </a:rPr>
              <a:t> (когда  … ) и ( …)</a:t>
            </a:r>
            <a:r>
              <a:rPr lang="ru-RU" sz="48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4800" b="1" dirty="0" smtClean="0">
                <a:latin typeface="Gabriola" pitchFamily="82" charset="0"/>
              </a:rPr>
              <a:t> / … /.</a:t>
            </a:r>
          </a:p>
          <a:p>
            <a:pPr marL="0" indent="0" algn="ctr">
              <a:buNone/>
            </a:pPr>
            <a:endParaRPr lang="ru-RU" sz="4800" b="1" dirty="0" smtClean="0">
              <a:latin typeface="Gabriola" pitchFamily="82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Gabriola" pitchFamily="82" charset="0"/>
              </a:rPr>
              <a:t>/ </a:t>
            </a:r>
            <a:r>
              <a:rPr lang="ru-RU" sz="4800" b="1" dirty="0">
                <a:latin typeface="Gabriola" pitchFamily="82" charset="0"/>
              </a:rPr>
              <a:t>…/, </a:t>
            </a:r>
            <a:r>
              <a:rPr lang="ru-RU" sz="4800" b="1" dirty="0">
                <a:solidFill>
                  <a:srgbClr val="FF0000"/>
                </a:solidFill>
                <a:latin typeface="Gabriola" pitchFamily="82" charset="0"/>
              </a:rPr>
              <a:t>и</a:t>
            </a:r>
            <a:r>
              <a:rPr lang="ru-RU" sz="4800" b="1" dirty="0">
                <a:latin typeface="Gabriola" pitchFamily="82" charset="0"/>
              </a:rPr>
              <a:t> </a:t>
            </a:r>
            <a:r>
              <a:rPr lang="ru-RU" sz="4800" b="1" dirty="0" smtClean="0">
                <a:latin typeface="Gabriola" pitchFamily="82" charset="0"/>
              </a:rPr>
              <a:t>,(</a:t>
            </a:r>
            <a:r>
              <a:rPr lang="ru-RU" sz="4800" b="1" dirty="0">
                <a:solidFill>
                  <a:srgbClr val="0070C0"/>
                </a:solidFill>
                <a:latin typeface="Gabriola" pitchFamily="82" charset="0"/>
              </a:rPr>
              <a:t>когда</a:t>
            </a:r>
            <a:r>
              <a:rPr lang="ru-RU" sz="4800" b="1" dirty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4800" b="1" dirty="0">
                <a:latin typeface="Gabriola" pitchFamily="82" charset="0"/>
              </a:rPr>
              <a:t> … ) и </a:t>
            </a:r>
            <a:r>
              <a:rPr lang="ru-RU" sz="4800" b="1" dirty="0" smtClean="0">
                <a:latin typeface="Gabriola" pitchFamily="82" charset="0"/>
              </a:rPr>
              <a:t>(</a:t>
            </a:r>
            <a:r>
              <a:rPr lang="ru-RU" sz="4800" b="1" dirty="0" smtClean="0">
                <a:solidFill>
                  <a:srgbClr val="0070C0"/>
                </a:solidFill>
                <a:latin typeface="Gabriola" pitchFamily="82" charset="0"/>
              </a:rPr>
              <a:t>когда</a:t>
            </a:r>
            <a:r>
              <a:rPr lang="ru-RU" sz="4800" b="1" dirty="0" smtClean="0">
                <a:latin typeface="Gabriola" pitchFamily="82" charset="0"/>
              </a:rPr>
              <a:t>  </a:t>
            </a:r>
            <a:r>
              <a:rPr lang="ru-RU" sz="4800" b="1" dirty="0">
                <a:latin typeface="Gabriola" pitchFamily="82" charset="0"/>
              </a:rPr>
              <a:t>…), / … /.</a:t>
            </a:r>
          </a:p>
          <a:p>
            <a:pPr marL="0" indent="0" algn="ctr">
              <a:buNone/>
            </a:pPr>
            <a:endParaRPr lang="ru-RU" sz="4400" b="1" dirty="0" smtClean="0">
              <a:latin typeface="Gabriola" pitchFamily="8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315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Gabriola" pitchFamily="82" charset="0"/>
              </a:rPr>
              <a:t>На месте каких цифр нужно поставить запятые?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825625"/>
            <a:ext cx="9871364" cy="4351338"/>
          </a:xfrm>
        </p:spPr>
        <p:txBody>
          <a:bodyPr/>
          <a:lstStyle/>
          <a:p>
            <a:r>
              <a:rPr lang="ru-RU" sz="4400" b="1" dirty="0" smtClean="0">
                <a:latin typeface="Gabriola" pitchFamily="82" charset="0"/>
              </a:rPr>
              <a:t>С Матвеем случилось небольшое происшествие (1) о котором он помнил всю жизнь(2) и (3) хотя он не мог считать себя виноватым (4) его совесть была неспокойна.</a:t>
            </a:r>
            <a:endParaRPr lang="ru-RU" sz="44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923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6311"/>
          </a:xfrm>
        </p:spPr>
        <p:txBody>
          <a:bodyPr/>
          <a:lstStyle/>
          <a:p>
            <a:pPr algn="ctr"/>
            <a:r>
              <a:rPr lang="ru-RU" b="1" dirty="0">
                <a:latin typeface="Gabriola" pitchFamily="82" charset="0"/>
              </a:rPr>
              <a:t>На месте каких цифр нужно поставить запятые?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059873"/>
            <a:ext cx="9871364" cy="5117090"/>
          </a:xfrm>
        </p:spPr>
        <p:txBody>
          <a:bodyPr/>
          <a:lstStyle/>
          <a:p>
            <a:r>
              <a:rPr lang="ru-RU" sz="4400" b="1" dirty="0" smtClean="0">
                <a:latin typeface="Gabriola" pitchFamily="82" charset="0"/>
              </a:rPr>
              <a:t>С Матвеем 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случилось</a:t>
            </a:r>
            <a:r>
              <a:rPr lang="ru-RU" sz="4400" b="1" dirty="0" smtClean="0">
                <a:latin typeface="Gabriola" pitchFamily="82" charset="0"/>
              </a:rPr>
              <a:t> небольшое 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происшествие </a:t>
            </a:r>
            <a:r>
              <a:rPr lang="ru-RU" sz="4400" b="1" dirty="0" smtClean="0">
                <a:latin typeface="Gabriola" pitchFamily="82" charset="0"/>
              </a:rPr>
              <a:t>(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1</a:t>
            </a:r>
            <a:r>
              <a:rPr lang="ru-RU" sz="4400" b="1" dirty="0" smtClean="0">
                <a:latin typeface="Gabriola" pitchFamily="82" charset="0"/>
              </a:rPr>
              <a:t>) о котором 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он 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помнил </a:t>
            </a:r>
            <a:r>
              <a:rPr lang="ru-RU" sz="4400" b="1" dirty="0" smtClean="0">
                <a:latin typeface="Gabriola" pitchFamily="82" charset="0"/>
              </a:rPr>
              <a:t>всю жизнь(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2</a:t>
            </a:r>
            <a:r>
              <a:rPr lang="ru-RU" sz="4400" b="1" dirty="0" smtClean="0">
                <a:latin typeface="Gabriola" pitchFamily="82" charset="0"/>
              </a:rPr>
              <a:t>) </a:t>
            </a:r>
            <a:r>
              <a:rPr lang="ru-RU" sz="4400" b="1" dirty="0" smtClean="0">
                <a:solidFill>
                  <a:srgbClr val="0070C0"/>
                </a:solidFill>
                <a:latin typeface="Gabriola" pitchFamily="82" charset="0"/>
              </a:rPr>
              <a:t>и </a:t>
            </a:r>
            <a:r>
              <a:rPr lang="ru-RU" sz="4400" b="1" dirty="0" smtClean="0">
                <a:latin typeface="Gabriola" pitchFamily="82" charset="0"/>
              </a:rPr>
              <a:t>(3) </a:t>
            </a:r>
            <a:r>
              <a:rPr lang="ru-RU" sz="4400" b="1" dirty="0" smtClean="0">
                <a:solidFill>
                  <a:srgbClr val="0070C0"/>
                </a:solidFill>
                <a:latin typeface="Gabriola" pitchFamily="82" charset="0"/>
              </a:rPr>
              <a:t>хотя</a:t>
            </a:r>
            <a:r>
              <a:rPr lang="ru-RU" sz="4400" b="1" dirty="0" smtClean="0">
                <a:latin typeface="Gabriola" pitchFamily="82" charset="0"/>
              </a:rPr>
              <a:t> 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он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 не мог считать</a:t>
            </a:r>
            <a:r>
              <a:rPr lang="ru-RU" sz="4400" b="1" dirty="0" smtClean="0">
                <a:latin typeface="Gabriola" pitchFamily="82" charset="0"/>
              </a:rPr>
              <a:t> себя виноватым (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4</a:t>
            </a:r>
            <a:r>
              <a:rPr lang="ru-RU" sz="4400" b="1" dirty="0" smtClean="0">
                <a:latin typeface="Gabriola" pitchFamily="82" charset="0"/>
              </a:rPr>
              <a:t>) </a:t>
            </a:r>
            <a:r>
              <a:rPr lang="ru-RU" sz="4400" b="1" u="sng" dirty="0" smtClean="0">
                <a:solidFill>
                  <a:srgbClr val="0070C0"/>
                </a:solidFill>
                <a:latin typeface="Gabriola" pitchFamily="82" charset="0"/>
              </a:rPr>
              <a:t>но</a:t>
            </a:r>
            <a:r>
              <a:rPr lang="ru-RU" sz="4400" b="1" dirty="0" smtClean="0">
                <a:latin typeface="Gabriola" pitchFamily="82" charset="0"/>
              </a:rPr>
              <a:t> его </a:t>
            </a:r>
            <a:r>
              <a:rPr lang="ru-RU" sz="4400" b="1" u="sng" dirty="0" smtClean="0">
                <a:solidFill>
                  <a:srgbClr val="FF0000"/>
                </a:solidFill>
                <a:latin typeface="Gabriola" pitchFamily="82" charset="0"/>
              </a:rPr>
              <a:t>совесть </a:t>
            </a:r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была неспокойна.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Gabriola" pitchFamily="82" charset="0"/>
              </a:rPr>
              <a:t>/ … /</a:t>
            </a:r>
            <a:r>
              <a:rPr lang="ru-RU" sz="54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5400" b="1" dirty="0" smtClean="0">
                <a:latin typeface="Gabriola" pitchFamily="82" charset="0"/>
              </a:rPr>
              <a:t> ( о котором …)</a:t>
            </a:r>
            <a:r>
              <a:rPr lang="ru-RU" sz="54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5400" b="1" dirty="0" smtClean="0">
                <a:latin typeface="Gabriola" pitchFamily="82" charset="0"/>
              </a:rPr>
              <a:t> и</a:t>
            </a:r>
            <a:r>
              <a:rPr lang="ru-RU" sz="5400" b="1" u="sng" dirty="0" smtClean="0">
                <a:latin typeface="Gabriola" pitchFamily="82" charset="0"/>
              </a:rPr>
              <a:t> </a:t>
            </a:r>
            <a:r>
              <a:rPr lang="ru-RU" sz="5400" b="1" dirty="0" smtClean="0">
                <a:latin typeface="Gabriola" pitchFamily="82" charset="0"/>
              </a:rPr>
              <a:t>(хотя … )</a:t>
            </a:r>
            <a:r>
              <a:rPr lang="ru-RU" sz="5400" b="1" dirty="0" smtClean="0">
                <a:solidFill>
                  <a:srgbClr val="FF0000"/>
                </a:solidFill>
                <a:latin typeface="Gabriola" pitchFamily="82" charset="0"/>
              </a:rPr>
              <a:t>,</a:t>
            </a:r>
            <a:r>
              <a:rPr lang="ru-RU" sz="5400" b="1" dirty="0" smtClean="0">
                <a:latin typeface="Gabriola" pitchFamily="82" charset="0"/>
              </a:rPr>
              <a:t> </a:t>
            </a:r>
            <a:r>
              <a:rPr lang="ru-RU" sz="5400" b="1" u="sng" dirty="0" smtClean="0">
                <a:latin typeface="Gabriola" pitchFamily="82" charset="0"/>
              </a:rPr>
              <a:t>но</a:t>
            </a:r>
            <a:r>
              <a:rPr lang="ru-RU" sz="5400" b="1" dirty="0" smtClean="0">
                <a:latin typeface="Gabriola" pitchFamily="82" charset="0"/>
              </a:rPr>
              <a:t> / … /.</a:t>
            </a:r>
          </a:p>
          <a:p>
            <a:pPr marL="0" indent="0" algn="ctr">
              <a:buNone/>
            </a:pPr>
            <a:r>
              <a:rPr lang="ru-RU" sz="5400" b="1" u="sng" dirty="0" smtClean="0">
                <a:solidFill>
                  <a:srgbClr val="0070C0"/>
                </a:solidFill>
                <a:latin typeface="Gabriola" pitchFamily="82" charset="0"/>
              </a:rPr>
              <a:t>СП с разными видами связи</a:t>
            </a:r>
            <a:endParaRPr lang="ru-RU" sz="5400" b="1" u="sng" dirty="0">
              <a:solidFill>
                <a:srgbClr val="0070C0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023312"/>
      </p:ext>
    </p:extLst>
  </p:cSld>
  <p:clrMapOvr>
    <a:masterClrMapping/>
  </p:clrMapOvr>
</p:sld>
</file>

<file path=ppt/theme/theme1.xml><?xml version="1.0" encoding="utf-8"?>
<a:theme xmlns:a="http://schemas.openxmlformats.org/drawingml/2006/main" name="ЕГЭ 2 урок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презентации «Алфавит...».pptx" id="{715BB152-06A0-4290-A63E-585511E1A114}" vid="{124FC6E8-894F-4591-8F3F-C4585BFA396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ЕГЭ 2 урок</Template>
  <TotalTime>95</TotalTime>
  <Words>331</Words>
  <Application>Microsoft Office PowerPoint</Application>
  <PresentationFormat>Произвольный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ЕГЭ 2 урок</vt:lpstr>
      <vt:lpstr>Подготовка к ЕГЭ</vt:lpstr>
      <vt:lpstr>Составить словосочетания с паронимами</vt:lpstr>
      <vt:lpstr>Составить словосочетания с паронимами</vt:lpstr>
      <vt:lpstr>На месте каких цифр нужно поставить запятые?</vt:lpstr>
      <vt:lpstr>Презентация PowerPoint</vt:lpstr>
      <vt:lpstr>На месте каких цифр нужно поставить запятые?</vt:lpstr>
      <vt:lpstr>На месте каких цифр нужно поставить запятые?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</dc:title>
  <dc:creator>ТАТЬЯНА</dc:creator>
  <cp:lastModifiedBy>ТАТЬЯНА</cp:lastModifiedBy>
  <cp:revision>8</cp:revision>
  <dcterms:created xsi:type="dcterms:W3CDTF">2016-11-25T13:30:06Z</dcterms:created>
  <dcterms:modified xsi:type="dcterms:W3CDTF">2016-11-25T15:05:59Z</dcterms:modified>
</cp:coreProperties>
</file>