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2" r:id="rId6"/>
    <p:sldId id="270" r:id="rId7"/>
    <p:sldId id="271" r:id="rId8"/>
    <p:sldId id="272" r:id="rId9"/>
    <p:sldId id="261" r:id="rId10"/>
    <p:sldId id="263" r:id="rId11"/>
    <p:sldId id="265" r:id="rId12"/>
    <p:sldId id="273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7179" autoAdjust="0"/>
  </p:normalViewPr>
  <p:slideViewPr>
    <p:cSldViewPr>
      <p:cViewPr>
        <p:scale>
          <a:sx n="76" d="100"/>
          <a:sy n="76" d="100"/>
        </p:scale>
        <p:origin x="-111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FF3DB71-6629-41E5-8312-1FAD38D1DDC2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CCD0C1D-7C3F-4BF2-9A65-D23857FF03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7B1A21-C2FF-42AD-A6B0-C8EE4379CD8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80DE5-83A9-4864-8890-75BBBC351AB3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B4F81-9D65-4857-9874-E58A35E810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41092-9505-4276-B203-880F7C800167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EB4C-D22C-45BC-A5F4-B050E00937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75770-FCD0-4856-96A0-A6A838F2C4EB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75241-0794-413E-84A5-EAF1525EA6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FA3BD-B27F-4106-850D-A63F745588A8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E3612-1A95-4512-951E-F8CB1E885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5665F-4840-4170-A853-03D094A3D37F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9AF4D-6AAC-424F-99CF-64F2AC243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959D2-86C1-4E1F-B8D1-C691FD4CC0EE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93B30-43FC-43A8-8DB6-97AC67528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D83E9-7E1B-4ED4-9786-C11421C52070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CCDE4-1CD9-4AA4-8E3D-052AFF3F9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BDDF2-4A45-4955-B8BB-3D9DA8F5E63E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D2EDF-CF40-49E8-B3DF-C9F3F44C9A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32D09-927D-4DD5-B464-E3753AC7DFF9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B288C-71C2-4538-A2B5-7E708EEFFC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1772B-607C-44E4-961F-0780F268B4A0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C3A06-5868-4C4A-91FC-A0DE47B22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E8341-BEDA-4F69-A19D-D24C4915AB28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4E20D-427D-42B1-A412-75A43A62AF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92604B-372E-41D1-97A1-46A946A460A6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144F24-E831-459B-8692-9632FA62C0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i-detsad.ru/konsultac/konsultac2743.html" TargetMode="External"/><Relationship Id="rId7" Type="http://schemas.openxmlformats.org/officeDocument/2006/relationships/hyperlink" Target="http://ru.wikipedia.org/wiki/%D2%EE%EB%E5%F0%E0%ED%F2%ED%EE%F1%F2%FC" TargetMode="External"/><Relationship Id="rId2" Type="http://schemas.openxmlformats.org/officeDocument/2006/relationships/hyperlink" Target="http://www.maam.ru/detskijsad/-vospitanie-tolerantnosti-u-doshkolnikov.html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mages.yandex.ru/yandsearch?text=&#1082;&#1086;&#1089;&#1090;&#1102;&#1084;&#1099;%20&#1085;&#1072;&#1088;&#1086;&#1076;&#1086;&#1074;%20&#1087;&#1086;&#1074;&#1086;&#1083;&#1078;&#1100;&#1103;%20&#1082;&#1072;&#1088;&#1090;&#1080;&#1085;&#1082;&#1080;&amp;stype=image&amp;lr=240&amp;noreask=1&amp;" TargetMode="External"/><Relationship Id="rId5" Type="http://schemas.openxmlformats.org/officeDocument/2006/relationships/hyperlink" Target="http://mistergid.ru/children/games/19921-kartoteka-podvizhnie-igri-raznih-narodov..html" TargetMode="External"/><Relationship Id="rId4" Type="http://schemas.openxmlformats.org/officeDocument/2006/relationships/hyperlink" Target="http://ped-kopilka.ru/blogs/ivanova-darja/scenarii-prazdnika-posvjaschenyi-dnyu-tolerantnosti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749300" y="285750"/>
            <a:ext cx="7772400" cy="2643188"/>
          </a:xfrm>
        </p:spPr>
        <p:txBody>
          <a:bodyPr/>
          <a:lstStyle/>
          <a:p>
            <a:pPr algn="l" eaLnBrk="1" hangingPunct="1"/>
            <a:r>
              <a:rPr lang="ru-RU" sz="32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sz="32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Тема : «Юный краевед»</a:t>
            </a:r>
            <a:br>
              <a:rPr lang="ru-RU" sz="32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50" y="4714875"/>
            <a:ext cx="5429250" cy="1752600"/>
          </a:xfrm>
        </p:spPr>
        <p:txBody>
          <a:bodyPr/>
          <a:lstStyle/>
          <a:p>
            <a:pPr marL="26988" eaLnBrk="1" hangingPunct="1">
              <a:lnSpc>
                <a:spcPct val="70000"/>
              </a:lnSpc>
            </a:pPr>
            <a:r>
              <a:rPr lang="ru-RU" sz="28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Авторы: Смакотина Л.И. </a:t>
            </a:r>
          </a:p>
          <a:p>
            <a:pPr marL="26988" eaLnBrk="1" hangingPunct="1">
              <a:lnSpc>
                <a:spcPct val="70000"/>
              </a:lnSpc>
            </a:pPr>
            <a:r>
              <a:rPr lang="ru-RU" sz="28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МБУ СОШ№26 «Тополек»</a:t>
            </a:r>
            <a:endParaRPr lang="ru-RU" sz="28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988" algn="r" eaLnBrk="1" hangingPunct="1">
              <a:lnSpc>
                <a:spcPct val="70000"/>
              </a:lnSpc>
            </a:pPr>
            <a:r>
              <a:rPr lang="ru-RU" sz="1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endParaRPr lang="ru-RU" sz="10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988" algn="r" eaLnBrk="1" hangingPunct="1">
              <a:lnSpc>
                <a:spcPct val="70000"/>
              </a:lnSpc>
            </a:pPr>
            <a:r>
              <a:rPr lang="ru-RU" sz="1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 marL="26988" algn="r" eaLnBrk="1" hangingPunct="1">
              <a:lnSpc>
                <a:spcPct val="70000"/>
              </a:lnSpc>
            </a:pPr>
            <a:r>
              <a:rPr lang="ru-RU" sz="1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 marL="26988" eaLnBrk="1" hangingPunct="1">
              <a:lnSpc>
                <a:spcPct val="70000"/>
              </a:lnSpc>
            </a:pPr>
            <a:r>
              <a:rPr lang="ru-RU" sz="1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</a:p>
          <a:p>
            <a:pPr marL="26988" eaLnBrk="1" hangingPunct="1">
              <a:lnSpc>
                <a:spcPct val="70000"/>
              </a:lnSpc>
            </a:pPr>
            <a:endParaRPr lang="ru-RU" sz="1000" b="1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988" eaLnBrk="1" hangingPunct="1">
              <a:lnSpc>
                <a:spcPct val="70000"/>
              </a:lnSpc>
            </a:pPr>
            <a:r>
              <a:rPr lang="ru-RU" sz="17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Тольятти 2014</a:t>
            </a:r>
            <a:endParaRPr lang="ru-RU" sz="1700" smtClean="0">
              <a:solidFill>
                <a:srgbClr val="89898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Рисунок 3" descr="i (2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49600"/>
            <a:ext cx="4054475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ctrTitle"/>
          </p:nvPr>
        </p:nvSpPr>
        <p:spPr>
          <a:xfrm>
            <a:off x="500063" y="500063"/>
            <a:ext cx="7772400" cy="1214437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Мероприятия:</a:t>
            </a:r>
            <a:endParaRPr lang="ru-RU" sz="3200" smtClean="0">
              <a:solidFill>
                <a:srgbClr val="0070C0"/>
              </a:solidFill>
            </a:endParaRPr>
          </a:p>
        </p:txBody>
      </p:sp>
      <p:sp>
        <p:nvSpPr>
          <p:cNvPr id="2457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14500"/>
            <a:ext cx="6400800" cy="1643063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Праздник « Возьмёмся за руки друзья»</a:t>
            </a:r>
          </a:p>
        </p:txBody>
      </p:sp>
      <p:pic>
        <p:nvPicPr>
          <p:cNvPr id="5" name="Рисунок 4" descr="6e3f5d19369d6c1dc402bd46afa10a98.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2886075"/>
            <a:ext cx="5295900" cy="39719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15716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Мероприятия: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25602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4038600" cy="3911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Выставка костюмов народов Поволжья</a:t>
            </a:r>
            <a:endParaRPr lang="ru-RU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/>
          </a:p>
        </p:txBody>
      </p:sp>
      <p:sp>
        <p:nvSpPr>
          <p:cNvPr id="25603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14563"/>
            <a:ext cx="4038600" cy="3911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Картотека подвижных игр</a:t>
            </a:r>
            <a:endParaRPr lang="ru-RU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214686"/>
            <a:ext cx="3245204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863b80b05bd382d6cc4124e57b295755.jp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3214686"/>
            <a:ext cx="3337761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Источники: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625" y="1285875"/>
            <a:ext cx="8286750" cy="50974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Интернет ресурсы: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http://www.maam.ru/detskijsad/-vospitanie-tolerantnosti-u-doshkolnikov.html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http://www.moi-detsad.ru/konsultac/konsultac2743.html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http://ped-kopilka.ru/blogs/ivanova-darja/scenarii-prazdnika-posvjaschenyi-dnyu-tolerantnosti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http://mistergid.ru/children/games/19921-kartoteka-podvizhnie-igri-raznih-narodov..html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http://images.yandex.ru/yandsearch?text=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6"/>
              </a:rPr>
              <a:t>костюмы%20народов%20поволжья%20картинки&amp;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stype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6"/>
              </a:rPr>
              <a:t>=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image&amp;lr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6"/>
              </a:rPr>
              <a:t>=240&amp;noreask=1&amp;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http://ru.wikipedia.org/wiki/%D2%EE%EB%E5%F0%E0%ED%F2%ED%EE%F1%F2%FC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75"/>
            <a:ext cx="7772400" cy="1643063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7651" name="Рисунок 3" descr="planeta-tolerantnosti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2500313"/>
            <a:ext cx="6072188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>
          <a:xfrm>
            <a:off x="714375" y="0"/>
            <a:ext cx="7772400" cy="2214563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проекта.</a:t>
            </a:r>
          </a:p>
        </p:txBody>
      </p:sp>
      <p:sp>
        <p:nvSpPr>
          <p:cNvPr id="1536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28750"/>
            <a:ext cx="6400800" cy="4210050"/>
          </a:xfrm>
        </p:spPr>
        <p:txBody>
          <a:bodyPr/>
          <a:lstStyle/>
          <a:p>
            <a:pPr algn="l" eaLnBrk="1" hangingPunct="1"/>
            <a:r>
              <a:rPr lang="ru-RU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Этика и стратегия ненасилия;</a:t>
            </a:r>
          </a:p>
          <a:p>
            <a:pPr algn="l" eaLnBrk="1" hangingPunct="1"/>
            <a:r>
              <a:rPr lang="ru-RU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идея терпимости к чужим и чуждым позициям, ценностям, культурам;</a:t>
            </a:r>
          </a:p>
          <a:p>
            <a:pPr algn="l" eaLnBrk="1" hangingPunct="1"/>
            <a:r>
              <a:rPr lang="ru-RU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необходимость поиска диалога и взаимопонимания, взаимоприемлемых компромиссов.</a:t>
            </a:r>
          </a:p>
          <a:p>
            <a:pPr eaLnBrk="1" hangingPunct="1"/>
            <a:endParaRPr lang="ru-RU" b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hangingPunct="1"/>
            <a:r>
              <a:rPr lang="ru-RU" sz="3600" b="1" u="sng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Создание условий для формирования у детей старшего дошкольного возраста основ патриотизма в процессе гражданского, историко-краеведческого, духовно-нравственного воспитания.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3929066"/>
            <a:ext cx="442912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/>
          </p:nvPr>
        </p:nvSpPr>
        <p:spPr>
          <a:xfrm>
            <a:off x="642938" y="1143000"/>
            <a:ext cx="7772400" cy="5357813"/>
          </a:xfrm>
        </p:spPr>
        <p:txBody>
          <a:bodyPr/>
          <a:lstStyle/>
          <a:p>
            <a:pPr marL="342900" indent="-342900" algn="l" eaLnBrk="1" hangingPunct="1"/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проекта .</a:t>
            </a:r>
            <a: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Формирование у детей старшего дошкольного возраста начальных представлений о родном крае, его особенностях, истории и  культуре.</a:t>
            </a:r>
            <a:b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Закрепление нравственных представлений, навыков социально приемлемого поведения.</a:t>
            </a:r>
            <a:r>
              <a:rPr lang="ru-RU" sz="2400" smtClean="0">
                <a:solidFill>
                  <a:srgbClr val="000000"/>
                </a:solidFill>
              </a:rPr>
              <a:t/>
            </a:r>
            <a:br>
              <a:rPr lang="ru-RU" sz="2400" smtClean="0">
                <a:solidFill>
                  <a:srgbClr val="000000"/>
                </a:solidFill>
              </a:rPr>
            </a:b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3.Оснащение предметно-развивающей среды в группах и в ДОУ, отвечающей  познавательно-исследовательским принципам.</a:t>
            </a:r>
            <a:b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 Взаимодействие педагогов и родителей детей в воспитании интереса к краеведению.</a:t>
            </a:r>
            <a:b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Выпуск альбома «Моя малая Родина» , компьютерная презентация «Национальные костюмы народов Поволжья»                      Картотека подвижных игр народов Поволжья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«Котел», «Летучая мышь», «Салки», «Лапта».</a:t>
            </a: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hangingPunct="1"/>
            <a:r>
              <a:rPr lang="ru-RU" sz="3600" b="1" u="sng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 проекта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: творческо-исследовательский, групповой,  краткосрочной продолжительности.</a:t>
            </a:r>
            <a:br>
              <a:rPr lang="ru-RU" sz="36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Участники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:воспитатели,муз.работник,физ.инструктор,учитель-логопед, родители, дети.</a:t>
            </a:r>
            <a:br>
              <a:rPr lang="ru-RU" sz="36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Время реализации проекта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: с 3 марта 2014 года по 31 марта 2014.</a:t>
            </a:r>
            <a:r>
              <a:rPr lang="ru-RU" sz="3600" smtClean="0"/>
              <a:t/>
            </a:r>
            <a:br>
              <a:rPr lang="ru-RU" sz="3600" smtClean="0"/>
            </a:br>
            <a:endParaRPr lang="ru-RU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ctrTitle"/>
          </p:nvPr>
        </p:nvSpPr>
        <p:spPr>
          <a:xfrm>
            <a:off x="714375" y="357188"/>
            <a:ext cx="7772400" cy="571500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1 этап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endParaRPr lang="ru-RU" sz="24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graphicFrame>
        <p:nvGraphicFramePr>
          <p:cNvPr id="19497" name="Group 41"/>
          <p:cNvGraphicFramePr>
            <a:graphicFrameLocks noGrp="1"/>
          </p:cNvGraphicFramePr>
          <p:nvPr/>
        </p:nvGraphicFramePr>
        <p:xfrm>
          <a:off x="0" y="1071563"/>
          <a:ext cx="9144000" cy="5894387"/>
        </p:xfrm>
        <a:graphic>
          <a:graphicData uri="http://schemas.openxmlformats.org/drawingml/2006/table">
            <a:tbl>
              <a:tblPr/>
              <a:tblGrid>
                <a:gridCol w="2266950"/>
                <a:gridCol w="2971800"/>
                <a:gridCol w="1638300"/>
                <a:gridCol w="2266950"/>
              </a:tblGrid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деятельности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Планируемый результат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Участники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Срок реализации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Продумать и подготовить систему мероприятий для проведения недели краеведения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проведения недели краеведения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Воспитатели группы, учитель-логопед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3 по 10 марта 2014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Подбор материала для создания картотеки подвижных игр народов  Поволжья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Картотека подвижных игр народов Поволжья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Физ.инструктор,  Воспитатели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 3 по 14 марта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7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Сбор материала по  вопросам проблем воспитания  у детей интереса к краеведению 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Консультации по теме: «Воспитание у детей интереса к краеведению в семье и детском саду».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Воспитатели группы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3 по 17 марта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2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Подготовка  презентации «Национальные костюмы народов Поволжья.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Презентация «Национальные костюмы народов Поволжья».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Воспитатели,     муз.работник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3 по 17 марта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6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 альбома «Моя малая Родина»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Компьютерная презентация альбома «Моя малая Родина» детям старшей группы «Капельки»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Родители группы,дети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3 по 31 марта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ctrTitle"/>
          </p:nvPr>
        </p:nvSpPr>
        <p:spPr>
          <a:xfrm>
            <a:off x="714375" y="0"/>
            <a:ext cx="7772400" cy="714375"/>
          </a:xfrm>
        </p:spPr>
        <p:txBody>
          <a:bodyPr/>
          <a:lstStyle/>
          <a:p>
            <a:pPr eaLnBrk="1" hangingPunct="1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2 этап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Этап реализации проекта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graphicFrame>
        <p:nvGraphicFramePr>
          <p:cNvPr id="20516" name="Group 36"/>
          <p:cNvGraphicFramePr>
            <a:graphicFrameLocks noGrp="1"/>
          </p:cNvGraphicFramePr>
          <p:nvPr/>
        </p:nvGraphicFramePr>
        <p:xfrm>
          <a:off x="0" y="981075"/>
          <a:ext cx="8535988" cy="6096000"/>
        </p:xfrm>
        <a:graphic>
          <a:graphicData uri="http://schemas.openxmlformats.org/drawingml/2006/table">
            <a:tbl>
              <a:tblPr/>
              <a:tblGrid>
                <a:gridCol w="2012950"/>
                <a:gridCol w="2093913"/>
                <a:gridCol w="2254250"/>
                <a:gridCol w="2174875"/>
              </a:tblGrid>
              <a:tr h="500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Планируемый результат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Участники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Сроки выполнения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 картотеки по подвижным играм народов Поволжья.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Дети знакомятся с новыми играми. Вызвать интерес и желание играть совместно.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Воспитатели, физ.инструктор,        дети.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 марта 2014 года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Консультация для родителей по развитию интереса к краеведению у детей.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Понимание родите-лями важности вос-питания  интереса к истории и культуре края   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Воспитатели , психолог,           логопед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марта 2014 года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4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Проведение презентации «Национальные костюмы народов Поволжья»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Презентация «Национальные костюмы народов Поволжья»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Муз.работник, воспитатели,           дети,              родители.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18марта 2014 года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Презентация альбома «Моя малая Родина»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Вызвать интерес у детей к  истории и культуре других народов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Родители,              дети.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 марта 2014 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38" y="285750"/>
            <a:ext cx="7772400" cy="9286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3 этап</a:t>
            </a: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Заключительный этап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graphicFrame>
        <p:nvGraphicFramePr>
          <p:cNvPr id="21540" name="Group 36"/>
          <p:cNvGraphicFramePr>
            <a:graphicFrameLocks noGrp="1"/>
          </p:cNvGraphicFramePr>
          <p:nvPr/>
        </p:nvGraphicFramePr>
        <p:xfrm>
          <a:off x="214313" y="1000125"/>
          <a:ext cx="8715375" cy="5559425"/>
        </p:xfrm>
        <a:graphic>
          <a:graphicData uri="http://schemas.openxmlformats.org/drawingml/2006/table">
            <a:tbl>
              <a:tblPr/>
              <a:tblGrid>
                <a:gridCol w="2179637"/>
                <a:gridCol w="2178050"/>
                <a:gridCol w="2179638"/>
                <a:gridCol w="2178050"/>
              </a:tblGrid>
              <a:tr h="492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деятельности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Планируемый результат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Участники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Сроки выполнения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6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Картотека по подвижным играм народов Поволжья.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Оснащение предметно-развивающей среды в группе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Воспитатели, физ.инструктор,       дети.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марта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7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Консультация для родителей по развитию  у детей интереса к краеведению.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Укрепление отношений сотрудничества между детским садом и родителями воспитанников.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Воспитатели ,   психолог,             логопед.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марта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Презентация «Национальные костюмы народов Поволжья»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Развитие творческих способностей воспитанников и педагогов детского сада, их коммуникативных качеств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Муз.работник,      воспитатели,            дети,                   родители.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апреля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Альбом «Моя малая Родина»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Пополнение материала для ознакомления детей   с разными культурами.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Родители,                   дети,                             воспитатели.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 апреля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50" y="-428625"/>
            <a:ext cx="7772400" cy="20716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Мероприятия: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1571625"/>
            <a:ext cx="6400800" cy="39290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Выпуск газеты «Мы разные, и мы друзья»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6" name="Рисунок 5" descr="P10101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786042"/>
            <a:ext cx="6215106" cy="4071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694</TotalTime>
  <Words>509</Words>
  <Application>Microsoft Office PowerPoint</Application>
  <PresentationFormat>Экран (4:3)</PresentationFormat>
  <Paragraphs>100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                          Проект                 Тема : «Юный краевед»  </vt:lpstr>
      <vt:lpstr>Актуальность проекта.</vt:lpstr>
      <vt:lpstr>Цель проекта: Создание условий для формирования у детей старшего дошкольного возраста основ патриотизма в процессе гражданского, историко-краеведческого, духовно-нравственного воспитания. </vt:lpstr>
      <vt:lpstr>Задачи проекта . 1. Формирование у детей старшего дошкольного возраста начальных представлений о родном крае, его особенностях, истории и  культуре. 2. Закрепление нравственных представлений, навыков социально приемлемого поведения. 3.Оснащение предметно-развивающей среды в группах и в ДОУ, отвечающей  познавательно-исследовательским принципам. 4. Взаимодействие педагогов и родителей детей в воспитании интереса к краеведению. (Выпуск альбома «Моя малая Родина» , компьютерная презентация «Национальные костюмы народов Поволжья»                      Картотека подвижных игр народов Поволжья- «Котел», «Летучая мышь», «Салки», «Лапта».     </vt:lpstr>
      <vt:lpstr>Вид проекта: творческо-исследовательский, групповой,  краткосрочной продолжительности. Участники:воспитатели,муз.работник,физ.инструктор,учитель-логопед, родители, дети. Время реализации проекта: с 3 марта 2014 года по 31 марта 2014. </vt:lpstr>
      <vt:lpstr>1 этап Подготовительный этап</vt:lpstr>
      <vt:lpstr>2 этап  Этап реализации проекта </vt:lpstr>
      <vt:lpstr>3 этап Заключительный этап  </vt:lpstr>
      <vt:lpstr>   Мероприятия: </vt:lpstr>
      <vt:lpstr>Мероприятия:</vt:lpstr>
      <vt:lpstr> Мероприятия: </vt:lpstr>
      <vt:lpstr>Источники: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«Работа с детьми, имеющими  ограниченные возможности здоровья» Тема : «Воспитание толерантности у детей  старшего дошкольного возраста с ОВЗ»</dc:title>
  <dc:creator>Пользователь</dc:creator>
  <cp:lastModifiedBy>Люба</cp:lastModifiedBy>
  <cp:revision>75</cp:revision>
  <dcterms:created xsi:type="dcterms:W3CDTF">2014-05-15T17:02:39Z</dcterms:created>
  <dcterms:modified xsi:type="dcterms:W3CDTF">2016-11-06T13:35:13Z</dcterms:modified>
</cp:coreProperties>
</file>