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58" r:id="rId4"/>
    <p:sldId id="292" r:id="rId5"/>
    <p:sldId id="259" r:id="rId6"/>
    <p:sldId id="298" r:id="rId7"/>
    <p:sldId id="297" r:id="rId8"/>
    <p:sldId id="261" r:id="rId9"/>
    <p:sldId id="262" r:id="rId10"/>
    <p:sldId id="299" r:id="rId11"/>
    <p:sldId id="303" r:id="rId12"/>
    <p:sldId id="304" r:id="rId13"/>
    <p:sldId id="300" r:id="rId14"/>
    <p:sldId id="295" r:id="rId15"/>
    <p:sldId id="296" r:id="rId16"/>
    <p:sldId id="301" r:id="rId17"/>
    <p:sldId id="302" r:id="rId18"/>
    <p:sldId id="293" r:id="rId19"/>
    <p:sldId id="294" r:id="rId20"/>
    <p:sldId id="291" r:id="rId21"/>
  </p:sldIdLst>
  <p:sldSz cx="10080625" cy="7559675"/>
  <p:notesSz cx="7559675" cy="106918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2" autoAdjust="0"/>
    <p:restoredTop sz="94660"/>
  </p:normalViewPr>
  <p:slideViewPr>
    <p:cSldViewPr>
      <p:cViewPr varScale="1">
        <p:scale>
          <a:sx n="62" d="100"/>
          <a:sy n="62" d="100"/>
        </p:scale>
        <p:origin x="1440" y="72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E440E86-9103-4556-9D55-65838B45D6F4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D20ECA2-5538-4C14-B2B2-3792334BD32B}">
      <dgm:prSet phldrT="[Текст]" custT="1"/>
      <dgm:spPr/>
      <dgm:t>
        <a:bodyPr/>
        <a:lstStyle/>
        <a:p>
          <a:r>
            <a:rPr lang="ru-RU" sz="2400" b="1" dirty="0">
              <a:solidFill>
                <a:schemeClr val="accent1">
                  <a:lumMod val="50000"/>
                </a:schemeClr>
              </a:solidFill>
            </a:rPr>
            <a:t>- </a:t>
          </a:r>
          <a:r>
            <a:rPr lang="ru-RU" sz="2400" b="1" dirty="0">
              <a:solidFill>
                <a:schemeClr val="bg1"/>
              </a:solidFill>
            </a:rPr>
            <a:t>Исследование </a:t>
          </a:r>
          <a:r>
            <a:rPr lang="ru-RU" sz="2400" b="1" dirty="0" err="1">
              <a:solidFill>
                <a:schemeClr val="bg1"/>
              </a:solidFill>
            </a:rPr>
            <a:t>хрусталеносности</a:t>
          </a:r>
          <a:r>
            <a:rPr lang="ru-RU" sz="2400" b="1" dirty="0">
              <a:solidFill>
                <a:schemeClr val="bg1"/>
              </a:solidFill>
            </a:rPr>
            <a:t> кварцевых жил альпийского типа </a:t>
          </a:r>
          <a:r>
            <a:rPr lang="ru-RU" sz="2400" b="1" dirty="0" err="1">
              <a:solidFill>
                <a:schemeClr val="bg1"/>
              </a:solidFill>
            </a:rPr>
            <a:t>Бисерского</a:t>
          </a:r>
          <a:r>
            <a:rPr lang="ru-RU" sz="2400" b="1" dirty="0">
              <a:solidFill>
                <a:schemeClr val="bg1"/>
              </a:solidFill>
            </a:rPr>
            <a:t> проявления территории Горнозаводского района (</a:t>
          </a:r>
          <a:r>
            <a:rPr lang="ru-RU" sz="2400" b="1" dirty="0" err="1">
              <a:solidFill>
                <a:schemeClr val="bg1"/>
              </a:solidFill>
            </a:rPr>
            <a:t>Усть-Тискос</a:t>
          </a:r>
          <a:r>
            <a:rPr lang="ru-RU" sz="2400" b="1" dirty="0">
              <a:solidFill>
                <a:schemeClr val="bg1"/>
              </a:solidFill>
            </a:rPr>
            <a:t>, Ермаковская копь, п. Старый Бисер). </a:t>
          </a:r>
        </a:p>
      </dgm:t>
    </dgm:pt>
    <dgm:pt modelId="{6D782FC0-469E-4F11-9F2E-D4AE345DB47D}" type="parTrans" cxnId="{1E41BD6A-168D-4ABA-9660-CCF219E26948}">
      <dgm:prSet/>
      <dgm:spPr/>
      <dgm:t>
        <a:bodyPr/>
        <a:lstStyle/>
        <a:p>
          <a:endParaRPr lang="ru-RU"/>
        </a:p>
      </dgm:t>
    </dgm:pt>
    <dgm:pt modelId="{AFF970BF-9BD4-4F66-A634-63DE75A7C463}" type="sibTrans" cxnId="{1E41BD6A-168D-4ABA-9660-CCF219E26948}">
      <dgm:prSet/>
      <dgm:spPr/>
      <dgm:t>
        <a:bodyPr/>
        <a:lstStyle/>
        <a:p>
          <a:endParaRPr lang="ru-RU"/>
        </a:p>
      </dgm:t>
    </dgm:pt>
    <dgm:pt modelId="{878E8557-199C-4361-B657-7DA37764DB66}">
      <dgm:prSet phldrT="[Текст]" custT="1"/>
      <dgm:spPr/>
      <dgm:t>
        <a:bodyPr/>
        <a:lstStyle/>
        <a:p>
          <a:r>
            <a:rPr lang="ru-RU" sz="2300" b="1" dirty="0">
              <a:solidFill>
                <a:schemeClr val="bg1"/>
              </a:solidFill>
            </a:rPr>
            <a:t>- Изучение минералогического состава и особенностей геологических процессов формирования, условий добычи </a:t>
          </a:r>
          <a:r>
            <a:rPr lang="ru-RU" sz="2300" b="1" dirty="0" err="1">
              <a:solidFill>
                <a:schemeClr val="bg1"/>
              </a:solidFill>
            </a:rPr>
            <a:t>хромитовых</a:t>
          </a:r>
          <a:r>
            <a:rPr lang="ru-RU" sz="2300" b="1" dirty="0">
              <a:solidFill>
                <a:schemeClr val="bg1"/>
              </a:solidFill>
            </a:rPr>
            <a:t> руд и сопутствующих минералов </a:t>
          </a:r>
          <a:r>
            <a:rPr lang="ru-RU" sz="2300" b="1" dirty="0" err="1">
              <a:solidFill>
                <a:schemeClr val="bg1"/>
              </a:solidFill>
            </a:rPr>
            <a:t>Сарановского</a:t>
          </a:r>
          <a:r>
            <a:rPr lang="ru-RU" sz="2300" b="1" dirty="0">
              <a:solidFill>
                <a:schemeClr val="bg1"/>
              </a:solidFill>
            </a:rPr>
            <a:t> месторождения.</a:t>
          </a:r>
        </a:p>
      </dgm:t>
    </dgm:pt>
    <dgm:pt modelId="{2A781EAF-8FA5-4DB1-932B-35CADD8070B0}" type="parTrans" cxnId="{37BDD95A-20B0-4F32-A07B-CD119753F5CF}">
      <dgm:prSet/>
      <dgm:spPr/>
      <dgm:t>
        <a:bodyPr/>
        <a:lstStyle/>
        <a:p>
          <a:endParaRPr lang="ru-RU"/>
        </a:p>
      </dgm:t>
    </dgm:pt>
    <dgm:pt modelId="{9CB17CA4-5422-49D7-8661-039BF2582D05}" type="sibTrans" cxnId="{37BDD95A-20B0-4F32-A07B-CD119753F5CF}">
      <dgm:prSet/>
      <dgm:spPr/>
      <dgm:t>
        <a:bodyPr/>
        <a:lstStyle/>
        <a:p>
          <a:endParaRPr lang="ru-RU"/>
        </a:p>
      </dgm:t>
    </dgm:pt>
    <dgm:pt modelId="{B8117A9B-C033-4258-B356-2200B3C230F0}">
      <dgm:prSet phldrT="[Текст]" custT="1"/>
      <dgm:spPr/>
      <dgm:t>
        <a:bodyPr/>
        <a:lstStyle/>
        <a:p>
          <a:r>
            <a:rPr lang="ru-RU" sz="2400" b="1" dirty="0">
              <a:solidFill>
                <a:schemeClr val="bg1"/>
              </a:solidFill>
            </a:rPr>
            <a:t>- Промывка русловых отложений малых рек п. Промысла с целью оценки степени </a:t>
          </a:r>
          <a:r>
            <a:rPr lang="ru-RU" sz="2400" b="1" dirty="0" err="1">
              <a:solidFill>
                <a:schemeClr val="bg1"/>
              </a:solidFill>
            </a:rPr>
            <a:t>золотонос-ности</a:t>
          </a:r>
          <a:r>
            <a:rPr lang="ru-RU" sz="2400" b="1" dirty="0">
              <a:solidFill>
                <a:schemeClr val="bg1"/>
              </a:solidFill>
            </a:rPr>
            <a:t> различными методами</a:t>
          </a:r>
        </a:p>
      </dgm:t>
    </dgm:pt>
    <dgm:pt modelId="{E27CE8C9-1D63-4BEB-9B84-DCD01893F0BF}" type="sibTrans" cxnId="{8307EF9E-194D-484F-8F9B-DC59300B1979}">
      <dgm:prSet/>
      <dgm:spPr/>
      <dgm:t>
        <a:bodyPr/>
        <a:lstStyle/>
        <a:p>
          <a:endParaRPr lang="ru-RU"/>
        </a:p>
      </dgm:t>
    </dgm:pt>
    <dgm:pt modelId="{A1E6F39F-50F8-4639-912C-93B86440567D}" type="parTrans" cxnId="{8307EF9E-194D-484F-8F9B-DC59300B1979}">
      <dgm:prSet/>
      <dgm:spPr/>
      <dgm:t>
        <a:bodyPr/>
        <a:lstStyle/>
        <a:p>
          <a:endParaRPr lang="ru-RU"/>
        </a:p>
      </dgm:t>
    </dgm:pt>
    <dgm:pt modelId="{01CC3083-445A-49DA-BD43-C1D32EC40CFB}" type="pres">
      <dgm:prSet presAssocID="{FE440E86-9103-4556-9D55-65838B45D6F4}" presName="Name0" presStyleCnt="0">
        <dgm:presLayoutVars>
          <dgm:dir/>
          <dgm:resizeHandles val="exact"/>
        </dgm:presLayoutVars>
      </dgm:prSet>
      <dgm:spPr/>
    </dgm:pt>
    <dgm:pt modelId="{99FDEA89-C3FF-42D6-84DD-82411C67E43F}" type="pres">
      <dgm:prSet presAssocID="{B8117A9B-C033-4258-B356-2200B3C230F0}" presName="composite" presStyleCnt="0"/>
      <dgm:spPr/>
    </dgm:pt>
    <dgm:pt modelId="{DD356925-FFBF-4278-9034-EDEEA8F4DA5D}" type="pres">
      <dgm:prSet presAssocID="{B8117A9B-C033-4258-B356-2200B3C230F0}" presName="rect1" presStyleLbl="trAlignAcc1" presStyleIdx="0" presStyleCnt="3" custScaleX="167903" custScaleY="85659" custLinFactNeighborX="17551" custLinFactNeighborY="-18166">
        <dgm:presLayoutVars>
          <dgm:bulletEnabled val="1"/>
        </dgm:presLayoutVars>
      </dgm:prSet>
      <dgm:spPr/>
    </dgm:pt>
    <dgm:pt modelId="{D297C87A-331F-4735-81DC-F84871DCD190}" type="pres">
      <dgm:prSet presAssocID="{B8117A9B-C033-4258-B356-2200B3C230F0}" presName="rect2" presStyleLbl="fgImgPlace1" presStyleIdx="0" presStyleCnt="3" custLinFactX="-43278" custLinFactNeighborX="-100000" custLinFactNeighborY="-10460"/>
      <dgm:spPr/>
    </dgm:pt>
    <dgm:pt modelId="{2F4FE73B-D2AA-4E3D-B1A2-136F0CFB1759}" type="pres">
      <dgm:prSet presAssocID="{E27CE8C9-1D63-4BEB-9B84-DCD01893F0BF}" presName="sibTrans" presStyleCnt="0"/>
      <dgm:spPr/>
    </dgm:pt>
    <dgm:pt modelId="{F445F296-38C8-4B26-9038-C3CBFC0F74A8}" type="pres">
      <dgm:prSet presAssocID="{AD20ECA2-5538-4C14-B2B2-3792334BD32B}" presName="composite" presStyleCnt="0"/>
      <dgm:spPr/>
    </dgm:pt>
    <dgm:pt modelId="{526F09F2-02A3-42A9-AF87-89E9CD31AF50}" type="pres">
      <dgm:prSet presAssocID="{AD20ECA2-5538-4C14-B2B2-3792334BD32B}" presName="rect1" presStyleLbl="trAlignAcc1" presStyleIdx="1" presStyleCnt="3" custScaleX="165908" custScaleY="85786" custLinFactNeighborX="17441" custLinFactNeighborY="-36454">
        <dgm:presLayoutVars>
          <dgm:bulletEnabled val="1"/>
        </dgm:presLayoutVars>
      </dgm:prSet>
      <dgm:spPr/>
    </dgm:pt>
    <dgm:pt modelId="{1F6840EB-F2D5-4B12-9B2C-F953E03C905E}" type="pres">
      <dgm:prSet presAssocID="{AD20ECA2-5538-4C14-B2B2-3792334BD32B}" presName="rect2" presStyleLbl="fgImgPlace1" presStyleIdx="1" presStyleCnt="3" custLinFactX="-43493" custLinFactNeighborX="-100000" custLinFactNeighborY="-24334"/>
      <dgm:spPr/>
    </dgm:pt>
    <dgm:pt modelId="{51ADE48D-1887-40C9-93B2-4791D4FBD341}" type="pres">
      <dgm:prSet presAssocID="{AFF970BF-9BD4-4F66-A634-63DE75A7C463}" presName="sibTrans" presStyleCnt="0"/>
      <dgm:spPr/>
    </dgm:pt>
    <dgm:pt modelId="{BE008DDB-4F79-4FAC-BEA3-7AAB06B3F102}" type="pres">
      <dgm:prSet presAssocID="{878E8557-199C-4361-B657-7DA37764DB66}" presName="composite" presStyleCnt="0"/>
      <dgm:spPr/>
    </dgm:pt>
    <dgm:pt modelId="{58F2DE11-5954-4908-B694-690EB5912EC5}" type="pres">
      <dgm:prSet presAssocID="{878E8557-199C-4361-B657-7DA37764DB66}" presName="rect1" presStyleLbl="trAlignAcc1" presStyleIdx="2" presStyleCnt="3" custScaleX="171220" custScaleY="96153" custLinFactNeighborX="6317" custLinFactNeighborY="-52151">
        <dgm:presLayoutVars>
          <dgm:bulletEnabled val="1"/>
        </dgm:presLayoutVars>
      </dgm:prSet>
      <dgm:spPr/>
    </dgm:pt>
    <dgm:pt modelId="{7C531F64-525F-47E6-BF27-A871B5D8425C}" type="pres">
      <dgm:prSet presAssocID="{878E8557-199C-4361-B657-7DA37764DB66}" presName="rect2" presStyleLbl="fgImgPlace1" presStyleIdx="2" presStyleCnt="3" custLinFactX="-46785" custLinFactNeighborX="-100000" custLinFactNeighborY="-40054"/>
      <dgm:spPr/>
    </dgm:pt>
  </dgm:ptLst>
  <dgm:cxnLst>
    <dgm:cxn modelId="{1E41BD6A-168D-4ABA-9660-CCF219E26948}" srcId="{FE440E86-9103-4556-9D55-65838B45D6F4}" destId="{AD20ECA2-5538-4C14-B2B2-3792334BD32B}" srcOrd="1" destOrd="0" parTransId="{6D782FC0-469E-4F11-9F2E-D4AE345DB47D}" sibTransId="{AFF970BF-9BD4-4F66-A634-63DE75A7C463}"/>
    <dgm:cxn modelId="{37BDD95A-20B0-4F32-A07B-CD119753F5CF}" srcId="{FE440E86-9103-4556-9D55-65838B45D6F4}" destId="{878E8557-199C-4361-B657-7DA37764DB66}" srcOrd="2" destOrd="0" parTransId="{2A781EAF-8FA5-4DB1-932B-35CADD8070B0}" sibTransId="{9CB17CA4-5422-49D7-8661-039BF2582D05}"/>
    <dgm:cxn modelId="{6F28FF0B-6AF0-43C4-BAAA-A609CF560F7F}" type="presOf" srcId="{AD20ECA2-5538-4C14-B2B2-3792334BD32B}" destId="{526F09F2-02A3-42A9-AF87-89E9CD31AF50}" srcOrd="0" destOrd="0" presId="urn:microsoft.com/office/officeart/2008/layout/PictureStrips"/>
    <dgm:cxn modelId="{B9C6A634-1453-4004-A32A-058DB6679F85}" type="presOf" srcId="{B8117A9B-C033-4258-B356-2200B3C230F0}" destId="{DD356925-FFBF-4278-9034-EDEEA8F4DA5D}" srcOrd="0" destOrd="0" presId="urn:microsoft.com/office/officeart/2008/layout/PictureStrips"/>
    <dgm:cxn modelId="{A8901A22-F7E2-4358-BA7A-966C8ABBB046}" type="presOf" srcId="{FE440E86-9103-4556-9D55-65838B45D6F4}" destId="{01CC3083-445A-49DA-BD43-C1D32EC40CFB}" srcOrd="0" destOrd="0" presId="urn:microsoft.com/office/officeart/2008/layout/PictureStrips"/>
    <dgm:cxn modelId="{8307EF9E-194D-484F-8F9B-DC59300B1979}" srcId="{FE440E86-9103-4556-9D55-65838B45D6F4}" destId="{B8117A9B-C033-4258-B356-2200B3C230F0}" srcOrd="0" destOrd="0" parTransId="{A1E6F39F-50F8-4639-912C-93B86440567D}" sibTransId="{E27CE8C9-1D63-4BEB-9B84-DCD01893F0BF}"/>
    <dgm:cxn modelId="{F325CB33-5753-4936-9FD8-E23A273E6EE7}" type="presOf" srcId="{878E8557-199C-4361-B657-7DA37764DB66}" destId="{58F2DE11-5954-4908-B694-690EB5912EC5}" srcOrd="0" destOrd="0" presId="urn:microsoft.com/office/officeart/2008/layout/PictureStrips"/>
    <dgm:cxn modelId="{9507AF60-D087-4522-B796-FC4F082BE8A4}" type="presParOf" srcId="{01CC3083-445A-49DA-BD43-C1D32EC40CFB}" destId="{99FDEA89-C3FF-42D6-84DD-82411C67E43F}" srcOrd="0" destOrd="0" presId="urn:microsoft.com/office/officeart/2008/layout/PictureStrips"/>
    <dgm:cxn modelId="{3F444F46-E8C2-4F2B-8433-D8D271435A4E}" type="presParOf" srcId="{99FDEA89-C3FF-42D6-84DD-82411C67E43F}" destId="{DD356925-FFBF-4278-9034-EDEEA8F4DA5D}" srcOrd="0" destOrd="0" presId="urn:microsoft.com/office/officeart/2008/layout/PictureStrips"/>
    <dgm:cxn modelId="{9AE8CD31-A642-48FD-A919-11300FA59F62}" type="presParOf" srcId="{99FDEA89-C3FF-42D6-84DD-82411C67E43F}" destId="{D297C87A-331F-4735-81DC-F84871DCD190}" srcOrd="1" destOrd="0" presId="urn:microsoft.com/office/officeart/2008/layout/PictureStrips"/>
    <dgm:cxn modelId="{6CA97554-5347-4BFB-A199-2E2AF2DE6D2D}" type="presParOf" srcId="{01CC3083-445A-49DA-BD43-C1D32EC40CFB}" destId="{2F4FE73B-D2AA-4E3D-B1A2-136F0CFB1759}" srcOrd="1" destOrd="0" presId="urn:microsoft.com/office/officeart/2008/layout/PictureStrips"/>
    <dgm:cxn modelId="{C6B2E7A5-1A0A-4C8F-9849-F2191EC840C3}" type="presParOf" srcId="{01CC3083-445A-49DA-BD43-C1D32EC40CFB}" destId="{F445F296-38C8-4B26-9038-C3CBFC0F74A8}" srcOrd="2" destOrd="0" presId="urn:microsoft.com/office/officeart/2008/layout/PictureStrips"/>
    <dgm:cxn modelId="{91F5A3DB-4A2F-4181-B215-C6511B8A1A45}" type="presParOf" srcId="{F445F296-38C8-4B26-9038-C3CBFC0F74A8}" destId="{526F09F2-02A3-42A9-AF87-89E9CD31AF50}" srcOrd="0" destOrd="0" presId="urn:microsoft.com/office/officeart/2008/layout/PictureStrips"/>
    <dgm:cxn modelId="{6380883C-7894-486C-AC59-4BDB150BA3C5}" type="presParOf" srcId="{F445F296-38C8-4B26-9038-C3CBFC0F74A8}" destId="{1F6840EB-F2D5-4B12-9B2C-F953E03C905E}" srcOrd="1" destOrd="0" presId="urn:microsoft.com/office/officeart/2008/layout/PictureStrips"/>
    <dgm:cxn modelId="{CB14639E-9327-49CA-8E39-D55D10754193}" type="presParOf" srcId="{01CC3083-445A-49DA-BD43-C1D32EC40CFB}" destId="{51ADE48D-1887-40C9-93B2-4791D4FBD341}" srcOrd="3" destOrd="0" presId="urn:microsoft.com/office/officeart/2008/layout/PictureStrips"/>
    <dgm:cxn modelId="{24DC54CB-7BDA-4DA8-897A-4A1D6240BA1A}" type="presParOf" srcId="{01CC3083-445A-49DA-BD43-C1D32EC40CFB}" destId="{BE008DDB-4F79-4FAC-BEA3-7AAB06B3F102}" srcOrd="4" destOrd="0" presId="urn:microsoft.com/office/officeart/2008/layout/PictureStrips"/>
    <dgm:cxn modelId="{7A682A51-2AF7-472F-8096-10DE13B591CB}" type="presParOf" srcId="{BE008DDB-4F79-4FAC-BEA3-7AAB06B3F102}" destId="{58F2DE11-5954-4908-B694-690EB5912EC5}" srcOrd="0" destOrd="0" presId="urn:microsoft.com/office/officeart/2008/layout/PictureStrips"/>
    <dgm:cxn modelId="{EC148482-87DA-46CA-A0BE-3203C46EFF96}" type="presParOf" srcId="{BE008DDB-4F79-4FAC-BEA3-7AAB06B3F102}" destId="{7C531F64-525F-47E6-BF27-A871B5D8425C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356925-FFBF-4278-9034-EDEEA8F4DA5D}">
      <dsp:nvSpPr>
        <dsp:cNvPr id="0" name=""/>
        <dsp:cNvSpPr/>
      </dsp:nvSpPr>
      <dsp:spPr>
        <a:xfrm>
          <a:off x="1061265" y="202732"/>
          <a:ext cx="8669337" cy="138213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92899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solidFill>
                <a:schemeClr val="bg1"/>
              </a:solidFill>
            </a:rPr>
            <a:t>- Промывка русловых отложений малых рек п. Промысла с целью оценки степени </a:t>
          </a:r>
          <a:r>
            <a:rPr lang="ru-RU" sz="2400" b="1" kern="1200" dirty="0" err="1">
              <a:solidFill>
                <a:schemeClr val="bg1"/>
              </a:solidFill>
            </a:rPr>
            <a:t>золотонос-ности</a:t>
          </a:r>
          <a:r>
            <a:rPr lang="ru-RU" sz="2400" b="1" kern="1200" dirty="0">
              <a:solidFill>
                <a:schemeClr val="bg1"/>
              </a:solidFill>
            </a:rPr>
            <a:t> различными методами</a:t>
          </a:r>
        </a:p>
      </dsp:txBody>
      <dsp:txXfrm>
        <a:off x="1061265" y="202732"/>
        <a:ext cx="8669337" cy="1382135"/>
      </dsp:txXfrm>
    </dsp:sp>
    <dsp:sp modelId="{D297C87A-331F-4735-81DC-F84871DCD190}">
      <dsp:nvSpPr>
        <dsp:cNvPr id="0" name=""/>
        <dsp:cNvSpPr/>
      </dsp:nvSpPr>
      <dsp:spPr>
        <a:xfrm>
          <a:off x="450228" y="0"/>
          <a:ext cx="1129472" cy="1694208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6F09F2-02A3-42A9-AF87-89E9CD31AF50}">
      <dsp:nvSpPr>
        <dsp:cNvPr id="0" name=""/>
        <dsp:cNvSpPr/>
      </dsp:nvSpPr>
      <dsp:spPr>
        <a:xfrm>
          <a:off x="1164273" y="1822184"/>
          <a:ext cx="8566329" cy="138418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92899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solidFill>
                <a:schemeClr val="accent1">
                  <a:lumMod val="50000"/>
                </a:schemeClr>
              </a:solidFill>
            </a:rPr>
            <a:t>- </a:t>
          </a:r>
          <a:r>
            <a:rPr lang="ru-RU" sz="2400" b="1" kern="1200" dirty="0">
              <a:solidFill>
                <a:schemeClr val="bg1"/>
              </a:solidFill>
            </a:rPr>
            <a:t>Исследование </a:t>
          </a:r>
          <a:r>
            <a:rPr lang="ru-RU" sz="2400" b="1" kern="1200" dirty="0" err="1">
              <a:solidFill>
                <a:schemeClr val="bg1"/>
              </a:solidFill>
            </a:rPr>
            <a:t>хрусталеносности</a:t>
          </a:r>
          <a:r>
            <a:rPr lang="ru-RU" sz="2400" b="1" kern="1200" dirty="0">
              <a:solidFill>
                <a:schemeClr val="bg1"/>
              </a:solidFill>
            </a:rPr>
            <a:t> кварцевых жил альпийского типа </a:t>
          </a:r>
          <a:r>
            <a:rPr lang="ru-RU" sz="2400" b="1" kern="1200" dirty="0" err="1">
              <a:solidFill>
                <a:schemeClr val="bg1"/>
              </a:solidFill>
            </a:rPr>
            <a:t>Бисерского</a:t>
          </a:r>
          <a:r>
            <a:rPr lang="ru-RU" sz="2400" b="1" kern="1200" dirty="0">
              <a:solidFill>
                <a:schemeClr val="bg1"/>
              </a:solidFill>
            </a:rPr>
            <a:t> проявления территории Горнозаводского района (</a:t>
          </a:r>
          <a:r>
            <a:rPr lang="ru-RU" sz="2400" b="1" kern="1200" dirty="0" err="1">
              <a:solidFill>
                <a:schemeClr val="bg1"/>
              </a:solidFill>
            </a:rPr>
            <a:t>Усть-Тискос</a:t>
          </a:r>
          <a:r>
            <a:rPr lang="ru-RU" sz="2400" b="1" kern="1200" dirty="0">
              <a:solidFill>
                <a:schemeClr val="bg1"/>
              </a:solidFill>
            </a:rPr>
            <a:t>, Ермаковская копь, п. Старый Бисер). </a:t>
          </a:r>
        </a:p>
      </dsp:txBody>
      <dsp:txXfrm>
        <a:off x="1164273" y="1822184"/>
        <a:ext cx="8566329" cy="1384184"/>
      </dsp:txXfrm>
    </dsp:sp>
    <dsp:sp modelId="{1F6840EB-F2D5-4B12-9B2C-F953E03C905E}">
      <dsp:nvSpPr>
        <dsp:cNvPr id="0" name=""/>
        <dsp:cNvSpPr/>
      </dsp:nvSpPr>
      <dsp:spPr>
        <a:xfrm>
          <a:off x="447799" y="1650373"/>
          <a:ext cx="1129472" cy="1694208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8F2DE11-5954-4908-B694-690EB5912EC5}">
      <dsp:nvSpPr>
        <dsp:cNvPr id="0" name=""/>
        <dsp:cNvSpPr/>
      </dsp:nvSpPr>
      <dsp:spPr>
        <a:xfrm>
          <a:off x="771165" y="3401854"/>
          <a:ext cx="8840604" cy="1551459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92899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300" b="1" kern="1200" dirty="0">
              <a:solidFill>
                <a:schemeClr val="bg1"/>
              </a:solidFill>
            </a:rPr>
            <a:t>- Изучение минералогического состава и особенностей геологических процессов формирования, условий добычи </a:t>
          </a:r>
          <a:r>
            <a:rPr lang="ru-RU" sz="2300" b="1" kern="1200" dirty="0" err="1">
              <a:solidFill>
                <a:schemeClr val="bg1"/>
              </a:solidFill>
            </a:rPr>
            <a:t>хромитовых</a:t>
          </a:r>
          <a:r>
            <a:rPr lang="ru-RU" sz="2300" b="1" kern="1200" dirty="0">
              <a:solidFill>
                <a:schemeClr val="bg1"/>
              </a:solidFill>
            </a:rPr>
            <a:t> руд и сопутствующих минералов </a:t>
          </a:r>
          <a:r>
            <a:rPr lang="ru-RU" sz="2300" b="1" kern="1200" dirty="0" err="1">
              <a:solidFill>
                <a:schemeClr val="bg1"/>
              </a:solidFill>
            </a:rPr>
            <a:t>Сарановского</a:t>
          </a:r>
          <a:r>
            <a:rPr lang="ru-RU" sz="2300" b="1" kern="1200" dirty="0">
              <a:solidFill>
                <a:schemeClr val="bg1"/>
              </a:solidFill>
            </a:rPr>
            <a:t> месторождения.</a:t>
          </a:r>
        </a:p>
      </dsp:txBody>
      <dsp:txXfrm>
        <a:off x="771165" y="3401854"/>
        <a:ext cx="8840604" cy="1551459"/>
      </dsp:txXfrm>
    </dsp:sp>
    <dsp:sp modelId="{7C531F64-525F-47E6-BF27-A871B5D8425C}">
      <dsp:nvSpPr>
        <dsp:cNvPr id="0" name=""/>
        <dsp:cNvSpPr/>
      </dsp:nvSpPr>
      <dsp:spPr>
        <a:xfrm>
          <a:off x="410617" y="3300626"/>
          <a:ext cx="1129472" cy="1694208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>
            <a:lvl1pPr fontAlgn="auto" hangingPunct="0">
              <a:spcBef>
                <a:spcPts val="0"/>
              </a:spcBef>
              <a:spcAft>
                <a:spcPts val="0"/>
              </a:spcAft>
              <a:defRPr sz="1400">
                <a:latin typeface="Arial" pitchFamily="18"/>
                <a:ea typeface="Andale Sans UI" pitchFamily="2"/>
                <a:cs typeface="Tahoma" pitchFamily="2"/>
              </a:defRPr>
            </a:lvl1pPr>
          </a:lstStyle>
          <a:p>
            <a:pPr>
              <a:defRPr sz="1400"/>
            </a:pPr>
            <a:endParaRPr lang="de-DE"/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>
            <a:lvl1pPr algn="r" fontAlgn="auto" hangingPunct="0">
              <a:spcBef>
                <a:spcPts val="0"/>
              </a:spcBef>
              <a:spcAft>
                <a:spcPts val="0"/>
              </a:spcAft>
              <a:defRPr sz="1400">
                <a:latin typeface="Arial" pitchFamily="18"/>
                <a:ea typeface="Andale Sans UI" pitchFamily="2"/>
                <a:cs typeface="Tahoma" pitchFamily="2"/>
              </a:defRPr>
            </a:lvl1pPr>
          </a:lstStyle>
          <a:p>
            <a:pPr>
              <a:defRPr sz="1400"/>
            </a:pPr>
            <a:endParaRPr lang="de-DE"/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compatLnSpc="0"/>
          <a:lstStyle>
            <a:lvl1pPr fontAlgn="auto" hangingPunct="0">
              <a:spcBef>
                <a:spcPts val="0"/>
              </a:spcBef>
              <a:spcAft>
                <a:spcPts val="0"/>
              </a:spcAft>
              <a:defRPr sz="1400">
                <a:latin typeface="Arial" pitchFamily="18"/>
                <a:ea typeface="Andale Sans UI" pitchFamily="2"/>
                <a:cs typeface="Tahoma" pitchFamily="2"/>
              </a:defRPr>
            </a:lvl1pPr>
          </a:lstStyle>
          <a:p>
            <a:pPr>
              <a:defRPr sz="1400"/>
            </a:pPr>
            <a:endParaRPr lang="de-DE"/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numCol="1" anchor="b" anchorCtr="0" compatLnSpc="1">
            <a:prstTxWarp prst="textNoShape">
              <a:avLst/>
            </a:prstTxWarp>
          </a:bodyPr>
          <a:lstStyle>
            <a:lvl1pPr algn="r" hangingPunct="0">
              <a:defRPr sz="1400">
                <a:latin typeface="Calibri" panose="020F0502020204030204" pitchFamily="34" charset="0"/>
              </a:defRPr>
            </a:lvl1pPr>
          </a:lstStyle>
          <a:p>
            <a:fld id="{E67F8784-ECC4-47C2-AAF8-C75A2EF6A8B6}" type="slidenum">
              <a:rPr lang="ru-RU" altLang="ru-RU"/>
              <a:pPr/>
              <a:t>‹#›</a:t>
            </a:fld>
            <a:endParaRPr lang="de-DE" altLang="ru-RU">
              <a:latin typeface="Arial" panose="020B0604020202020204" pitchFamily="34" charset="0"/>
              <a:ea typeface="Andale Sans UI"/>
              <a:cs typeface="Tahoma" panose="020B060403050404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lvl="0"/>
            <a:endParaRPr lang="x-none" noProof="0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rtl="0" fontAlgn="auto" hangingPunct="0">
              <a:spcBef>
                <a:spcPts val="0"/>
              </a:spcBef>
              <a:spcAft>
                <a:spcPts val="0"/>
              </a:spcAft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r" rtl="0" fontAlgn="auto" hangingPunct="0">
              <a:spcBef>
                <a:spcPts val="0"/>
              </a:spcBef>
              <a:spcAft>
                <a:spcPts val="0"/>
              </a:spcAft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lvl="0" rtl="0" fontAlgn="auto" hangingPunct="0">
              <a:spcBef>
                <a:spcPts val="0"/>
              </a:spcBef>
              <a:spcAft>
                <a:spcPts val="0"/>
              </a:spcAft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hangingPunct="0">
              <a:defRPr sz="140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defRPr>
            </a:lvl1pPr>
          </a:lstStyle>
          <a:p>
            <a:fld id="{A45C3CA1-8191-42ED-B6E0-DAB4107232C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215900" indent="-215900" algn="l" rtl="0" eaLnBrk="0" fontAlgn="base" hangingPunct="0">
      <a:spcBef>
        <a:spcPct val="30000"/>
      </a:spcBef>
      <a:spcAft>
        <a:spcPct val="0"/>
      </a:spcAft>
      <a:defRPr lang="x-none" sz="2000" kern="1200">
        <a:solidFill>
          <a:schemeClr val="tx1"/>
        </a:solidFill>
        <a:latin typeface="Arial" pitchFamily="18"/>
        <a:cs typeface="Tahoma" pitchFamily="2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Tahoma" pitchFamily="34" charset="0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Tahoma" pitchFamily="34" charset="0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Tahoma" pitchFamily="34" charset="0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Tahoma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23555" name="Заметки 2"/>
          <p:cNvSpPr txBox="1">
            <a:spLocks noGrp="1"/>
          </p:cNvSpPr>
          <p:nvPr>
            <p:ph type="body" sz="quarter" idx="1"/>
          </p:nvPr>
        </p:nvSpPr>
        <p:spPr bwMode="auto">
          <a:xfrm>
            <a:off x="1169988" y="5086350"/>
            <a:ext cx="5226050" cy="4108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  <a:spAutoFit/>
          </a:bodyPr>
          <a:lstStyle/>
          <a:p>
            <a:pPr eaLnBrk="1">
              <a:spcBef>
                <a:spcPct val="0"/>
              </a:spcBef>
            </a:pPr>
            <a:endParaRPr lang="de-DE" altLang="ru-RU" sz="2400">
              <a:solidFill>
                <a:srgbClr val="000000"/>
              </a:solidFill>
              <a:latin typeface="Thorndale"/>
              <a:cs typeface="Tahoma" panose="020B060403050404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24579" name="Заметки 2"/>
          <p:cNvSpPr txBox="1">
            <a:spLocks noGrp="1"/>
          </p:cNvSpPr>
          <p:nvPr>
            <p:ph type="body" sz="quarter" idx="1"/>
          </p:nvPr>
        </p:nvSpPr>
        <p:spPr bwMode="auto">
          <a:xfrm>
            <a:off x="1169988" y="5086350"/>
            <a:ext cx="5226050" cy="4108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>
              <a:spcBef>
                <a:spcPct val="0"/>
              </a:spcBef>
            </a:pPr>
            <a:endParaRPr lang="de-DE" altLang="ru-RU" sz="2400">
              <a:solidFill>
                <a:srgbClr val="000000"/>
              </a:solidFill>
              <a:latin typeface="Thorndale"/>
              <a:cs typeface="Tahoma" panose="020B060403050404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25603" name="Заметки 2"/>
          <p:cNvSpPr txBox="1">
            <a:spLocks noGrp="1"/>
          </p:cNvSpPr>
          <p:nvPr>
            <p:ph type="body" sz="quarter" idx="1"/>
          </p:nvPr>
        </p:nvSpPr>
        <p:spPr bwMode="auto">
          <a:xfrm>
            <a:off x="1169988" y="5086350"/>
            <a:ext cx="5226050" cy="4108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>
              <a:spcBef>
                <a:spcPct val="0"/>
              </a:spcBef>
            </a:pPr>
            <a:endParaRPr lang="de-DE" altLang="ru-RU" sz="2400">
              <a:solidFill>
                <a:srgbClr val="000000"/>
              </a:solidFill>
              <a:latin typeface="Thorndale"/>
              <a:cs typeface="Tahoma" panose="020B060403050404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26627" name="Заметки 2"/>
          <p:cNvSpPr txBox="1">
            <a:spLocks noGrp="1"/>
          </p:cNvSpPr>
          <p:nvPr>
            <p:ph type="body" sz="quarter" idx="1"/>
          </p:nvPr>
        </p:nvSpPr>
        <p:spPr bwMode="auto">
          <a:xfrm>
            <a:off x="1169988" y="5086350"/>
            <a:ext cx="5226050" cy="4108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>
              <a:spcBef>
                <a:spcPct val="0"/>
              </a:spcBef>
            </a:pPr>
            <a:endParaRPr lang="de-DE" altLang="ru-RU" sz="2400">
              <a:solidFill>
                <a:srgbClr val="000000"/>
              </a:solidFill>
              <a:latin typeface="Thorndale"/>
              <a:cs typeface="Tahoma" panose="020B060403050404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27651" name="Заметки 2"/>
          <p:cNvSpPr txBox="1">
            <a:spLocks noGrp="1"/>
          </p:cNvSpPr>
          <p:nvPr>
            <p:ph type="body" sz="quarter" idx="1"/>
          </p:nvPr>
        </p:nvSpPr>
        <p:spPr bwMode="auto">
          <a:xfrm>
            <a:off x="1169988" y="5086350"/>
            <a:ext cx="5226050" cy="4108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>
              <a:spcBef>
                <a:spcPct val="0"/>
              </a:spcBef>
            </a:pPr>
            <a:endParaRPr lang="de-DE" altLang="ru-RU" sz="2400">
              <a:solidFill>
                <a:srgbClr val="000000"/>
              </a:solidFill>
              <a:latin typeface="Thorndale"/>
              <a:cs typeface="Tahoma" panose="020B060403050404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28675" name="Заметки 2"/>
          <p:cNvSpPr txBox="1">
            <a:spLocks noGrp="1"/>
          </p:cNvSpPr>
          <p:nvPr>
            <p:ph type="body" sz="quarter" idx="1"/>
          </p:nvPr>
        </p:nvSpPr>
        <p:spPr bwMode="auto">
          <a:xfrm>
            <a:off x="1169988" y="5086350"/>
            <a:ext cx="5226050" cy="4108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>
              <a:spcBef>
                <a:spcPct val="0"/>
              </a:spcBef>
            </a:pPr>
            <a:endParaRPr lang="de-DE" altLang="ru-RU" sz="2400">
              <a:solidFill>
                <a:srgbClr val="000000"/>
              </a:solidFill>
              <a:latin typeface="Thorndale"/>
              <a:cs typeface="Tahoma" panose="020B060403050404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29699" name="Заметки 2"/>
          <p:cNvSpPr txBox="1">
            <a:spLocks noGrp="1"/>
          </p:cNvSpPr>
          <p:nvPr>
            <p:ph type="body" sz="quarter" idx="1"/>
          </p:nvPr>
        </p:nvSpPr>
        <p:spPr bwMode="auto">
          <a:xfrm>
            <a:off x="1169988" y="5086350"/>
            <a:ext cx="5226050" cy="4108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>
              <a:spcBef>
                <a:spcPct val="0"/>
              </a:spcBef>
            </a:pPr>
            <a:endParaRPr lang="de-DE" altLang="ru-RU" sz="2400">
              <a:solidFill>
                <a:srgbClr val="000000"/>
              </a:solidFill>
              <a:latin typeface="Thorndale"/>
              <a:cs typeface="Tahoma" panose="020B060403050404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30723" name="Заметки 2"/>
          <p:cNvSpPr txBox="1">
            <a:spLocks noGrp="1"/>
          </p:cNvSpPr>
          <p:nvPr>
            <p:ph type="body" sz="quarter" idx="1"/>
          </p:nvPr>
        </p:nvSpPr>
        <p:spPr bwMode="auto">
          <a:xfrm>
            <a:off x="1169988" y="5086350"/>
            <a:ext cx="5226050" cy="4108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>
              <a:spcBef>
                <a:spcPct val="0"/>
              </a:spcBef>
            </a:pPr>
            <a:endParaRPr lang="de-DE" altLang="ru-RU" sz="2400">
              <a:solidFill>
                <a:srgbClr val="000000"/>
              </a:solidFill>
              <a:latin typeface="Thorndale"/>
              <a:cs typeface="Tahoma" panose="020B060403050404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080280952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93908026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97725" y="555625"/>
            <a:ext cx="2151063" cy="63087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41363" y="555625"/>
            <a:ext cx="6303962" cy="63087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480587866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58534963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094476409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41363" y="2101850"/>
            <a:ext cx="4227512" cy="476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21275" y="2101850"/>
            <a:ext cx="4227513" cy="476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25560796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626896692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492975073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6932326"/>
      </p:ext>
    </p:extLst>
  </p:cSld>
  <p:clrMapOvr>
    <a:masterClrMapping/>
  </p:clrMapOvr>
  <p:transition spd="slow"/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228431209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122559792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Прямоугольник 1"/>
          <p:cNvSpPr>
            <a:spLocks noChangeArrowheads="1"/>
          </p:cNvSpPr>
          <p:nvPr/>
        </p:nvSpPr>
        <p:spPr bwMode="auto">
          <a:xfrm>
            <a:off x="404813" y="1893888"/>
            <a:ext cx="9675812" cy="5665787"/>
          </a:xfrm>
          <a:prstGeom prst="rect">
            <a:avLst/>
          </a:prstGeom>
          <a:solidFill>
            <a:srgbClr val="DDDDDD"/>
          </a:solidFill>
          <a:ln w="25400">
            <a:solidFill>
              <a:srgbClr val="C0C0C0"/>
            </a:solidFill>
            <a:miter lim="800000"/>
            <a:headEnd/>
            <a:tailEnd/>
          </a:ln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/>
            <a:endParaRPr lang="de-DE" altLang="ru-RU" sz="2400">
              <a:latin typeface="Thorndale"/>
              <a:ea typeface="Andale Sans UI"/>
              <a:cs typeface="Tahoma" panose="020B0604030504040204" pitchFamily="34" charset="0"/>
            </a:endParaRPr>
          </a:p>
        </p:txBody>
      </p:sp>
      <p:sp>
        <p:nvSpPr>
          <p:cNvPr id="1027" name="Заголовок 2"/>
          <p:cNvSpPr txBox="1">
            <a:spLocks noGrp="1"/>
          </p:cNvSpPr>
          <p:nvPr>
            <p:ph type="title"/>
          </p:nvPr>
        </p:nvSpPr>
        <p:spPr bwMode="auto">
          <a:xfrm>
            <a:off x="741363" y="555625"/>
            <a:ext cx="8607425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altLang="ru-RU"/>
          </a:p>
        </p:txBody>
      </p:sp>
      <p:sp>
        <p:nvSpPr>
          <p:cNvPr id="1028" name="Текст 3"/>
          <p:cNvSpPr txBox="1">
            <a:spLocks noGrp="1"/>
          </p:cNvSpPr>
          <p:nvPr>
            <p:ph type="body" idx="1"/>
          </p:nvPr>
        </p:nvSpPr>
        <p:spPr bwMode="auto">
          <a:xfrm>
            <a:off x="741363" y="2101850"/>
            <a:ext cx="8607425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de-DE" alt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182563" cy="919163"/>
          </a:xfrm>
          <a:prstGeom prst="rect">
            <a:avLst/>
          </a:prstGeom>
          <a:solidFill>
            <a:srgbClr val="125C8D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  <p:txBody>
          <a:bodyPr lIns="0" tIns="0" rIns="0" bIns="0" anchor="ctr" anchorCtr="1"/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 sz="2400">
              <a:latin typeface="Thorndale" pitchFamily="18"/>
              <a:ea typeface="Andale Sans UI" pitchFamily="2"/>
              <a:cs typeface="Tahoma" pitchFamily="2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2381250"/>
            <a:ext cx="182563" cy="919163"/>
          </a:xfrm>
          <a:prstGeom prst="rect">
            <a:avLst/>
          </a:prstGeom>
          <a:solidFill>
            <a:srgbClr val="125C8D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  <p:txBody>
          <a:bodyPr lIns="0" tIns="0" rIns="0" bIns="0" anchor="ctr" anchorCtr="1"/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 sz="2400">
              <a:latin typeface="Thorndale" pitchFamily="18"/>
              <a:ea typeface="Andale Sans UI" pitchFamily="2"/>
              <a:cs typeface="Tahoma" pitchFamily="2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1168400"/>
            <a:ext cx="182563" cy="919163"/>
          </a:xfrm>
          <a:prstGeom prst="rect">
            <a:avLst/>
          </a:prstGeom>
          <a:solidFill>
            <a:srgbClr val="125C8D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  <p:txBody>
          <a:bodyPr lIns="0" tIns="0" rIns="0" bIns="0" anchor="ctr" anchorCtr="1"/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 sz="2400">
              <a:latin typeface="Thorndale" pitchFamily="18"/>
              <a:ea typeface="Andale Sans UI" pitchFamily="2"/>
              <a:cs typeface="Tahoma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/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de-DE" sz="2400" b="1">
          <a:solidFill>
            <a:srgbClr val="333333"/>
          </a:solidFill>
          <a:latin typeface="Albany" pitchFamily="34"/>
          <a:cs typeface="Tahoma" pitchFamily="2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333333"/>
          </a:solidFill>
          <a:latin typeface="Albany"/>
          <a:cs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333333"/>
          </a:solidFill>
          <a:latin typeface="Albany"/>
          <a:cs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333333"/>
          </a:solidFill>
          <a:latin typeface="Albany"/>
          <a:cs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333333"/>
          </a:solidFill>
          <a:latin typeface="Albany"/>
          <a:cs typeface="Tahoma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333333"/>
          </a:solidFill>
          <a:latin typeface="Albany"/>
          <a:cs typeface="Tahoma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333333"/>
          </a:solidFill>
          <a:latin typeface="Albany"/>
          <a:cs typeface="Tahoma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333333"/>
          </a:solidFill>
          <a:latin typeface="Albany"/>
          <a:cs typeface="Tahoma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333333"/>
          </a:solidFill>
          <a:latin typeface="Albany"/>
          <a:cs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buChar char="•"/>
        <a:defRPr lang="de-DE" sz="2400">
          <a:solidFill>
            <a:srgbClr val="000000"/>
          </a:solidFill>
          <a:latin typeface="Albany" pitchFamily="34"/>
          <a:cs typeface="Tahoma" pitchFamily="2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pitchFamily="34" charset="0"/>
          <a:cs typeface="Tahom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  <a:cs typeface="Tahom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  <a:cs typeface="Tahom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Tahoma" pitchFamily="34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Tahoma" pitchFamily="34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Tahoma" pitchFamily="34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Tahoma" pitchFamily="34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Tahoma" pitchFamily="34" charset="0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9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360363" y="758825"/>
            <a:ext cx="9720262" cy="461963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eaLnBrk="1"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lang="uk-UA" sz="3000" dirty="0" err="1">
                <a:effectLst>
                  <a:outerShdw dist="17961" dir="2700000">
                    <a:scrgbClr r="0" g="0" b="0"/>
                  </a:outerShdw>
                </a:effectLst>
                <a:latin typeface="Times New Roman" pitchFamily="18"/>
                <a:cs typeface="Calibri" pitchFamily="34"/>
              </a:rPr>
              <a:t>Кристалл</a:t>
            </a:r>
            <a:r>
              <a:rPr lang="ru-RU" sz="3000" dirty="0" err="1">
                <a:effectLst>
                  <a:outerShdw dist="17961" dir="2700000">
                    <a:scrgbClr r="0" g="0" b="0"/>
                  </a:outerShdw>
                </a:effectLst>
                <a:latin typeface="Times New Roman" pitchFamily="18"/>
                <a:cs typeface="Calibri" pitchFamily="34"/>
              </a:rPr>
              <a:t>ы</a:t>
            </a:r>
            <a:endParaRPr lang="ru-RU" sz="3000" dirty="0">
              <a:effectLst>
                <a:outerShdw dist="17961" dir="2700000">
                  <a:scrgbClr r="0" g="0" b="0"/>
                </a:outerShdw>
              </a:effectLst>
              <a:latin typeface="Times New Roman" pitchFamily="18"/>
              <a:cs typeface="Calibri" pitchFamily="34"/>
            </a:endParaRPr>
          </a:p>
        </p:txBody>
      </p:sp>
      <p:sp>
        <p:nvSpPr>
          <p:cNvPr id="2051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5903913" y="2339975"/>
            <a:ext cx="4200525" cy="3262313"/>
          </a:xfrm>
        </p:spPr>
        <p:txBody>
          <a:bodyPr>
            <a:spAutoFit/>
          </a:bodyPr>
          <a:lstStyle/>
          <a:p>
            <a:pPr marL="431800" indent="-323850" eaLnBrk="1">
              <a:buClr>
                <a:srgbClr val="0E594D"/>
              </a:buClr>
              <a:buSzPct val="45000"/>
              <a:buFont typeface="StarSymbol"/>
              <a:buNone/>
            </a:pPr>
            <a:r>
              <a:rPr altLang="ru-RU" b="1" u="sng">
                <a:latin typeface="Times New Roman" panose="02020603050405020304" pitchFamily="18" charset="0"/>
                <a:ea typeface="Andale Sans UI"/>
                <a:cs typeface="Andale Sans UI"/>
              </a:rPr>
              <a:t>Исполнител</a:t>
            </a:r>
            <a:r>
              <a:rPr lang="ru-RU" altLang="ru-RU" b="1" u="sng">
                <a:latin typeface="Times New Roman" panose="02020603050405020304" pitchFamily="18" charset="0"/>
                <a:ea typeface="Andale Sans UI"/>
                <a:cs typeface="Andale Sans UI"/>
              </a:rPr>
              <a:t>ь</a:t>
            </a:r>
            <a:r>
              <a:rPr altLang="ru-RU" b="1" u="sng">
                <a:latin typeface="Times New Roman" panose="02020603050405020304" pitchFamily="18" charset="0"/>
                <a:ea typeface="Andale Sans UI"/>
                <a:cs typeface="Andale Sans UI"/>
              </a:rPr>
              <a:t>:</a:t>
            </a:r>
          </a:p>
          <a:p>
            <a:pPr marL="431800" indent="-323850" eaLnBrk="1">
              <a:buClr>
                <a:srgbClr val="0E594D"/>
              </a:buClr>
              <a:buSzPct val="45000"/>
              <a:buFont typeface="StarSymbol"/>
              <a:buNone/>
            </a:pPr>
            <a:r>
              <a:rPr lang="ru-RU" altLang="ru-RU" b="1">
                <a:latin typeface="Times New Roman" panose="02020603050405020304" pitchFamily="18" charset="0"/>
                <a:ea typeface="Andale Sans UI"/>
                <a:cs typeface="Andale Sans UI"/>
              </a:rPr>
              <a:t>Чудинов Яков</a:t>
            </a:r>
            <a:r>
              <a:rPr altLang="ru-RU" b="1">
                <a:latin typeface="Times New Roman" panose="02020603050405020304" pitchFamily="18" charset="0"/>
                <a:ea typeface="Andale Sans UI"/>
                <a:cs typeface="Andale Sans UI"/>
              </a:rPr>
              <a:t>, </a:t>
            </a:r>
            <a:r>
              <a:rPr lang="ru-RU" altLang="ru-RU" b="1">
                <a:latin typeface="Times New Roman" panose="02020603050405020304" pitchFamily="18" charset="0"/>
                <a:ea typeface="Andale Sans UI"/>
                <a:cs typeface="Andale Sans UI"/>
              </a:rPr>
              <a:t>6</a:t>
            </a:r>
            <a:r>
              <a:rPr altLang="ru-RU" b="1">
                <a:latin typeface="Times New Roman" panose="02020603050405020304" pitchFamily="18" charset="0"/>
                <a:ea typeface="Andale Sans UI"/>
                <a:cs typeface="Andale Sans UI"/>
              </a:rPr>
              <a:t> класс</a:t>
            </a:r>
          </a:p>
          <a:p>
            <a:pPr marL="431800" indent="-323850" eaLnBrk="1">
              <a:buClr>
                <a:srgbClr val="0E594D"/>
              </a:buClr>
              <a:buSzPct val="45000"/>
              <a:buFont typeface="StarSymbol"/>
              <a:buNone/>
            </a:pPr>
            <a:r>
              <a:rPr altLang="ru-RU" b="1">
                <a:latin typeface="Times New Roman" panose="02020603050405020304" pitchFamily="18" charset="0"/>
                <a:ea typeface="Andale Sans UI"/>
                <a:cs typeface="Andale Sans UI"/>
              </a:rPr>
              <a:t>МКОУ СОШ №9 п. Уралец</a:t>
            </a:r>
          </a:p>
          <a:p>
            <a:pPr marL="431800" indent="-323850" eaLnBrk="1">
              <a:buClr>
                <a:srgbClr val="0E594D"/>
              </a:buClr>
              <a:buSzPct val="45000"/>
              <a:buFont typeface="StarSymbol"/>
              <a:buNone/>
            </a:pPr>
            <a:r>
              <a:rPr altLang="ru-RU" b="1" u="sng">
                <a:latin typeface="Times New Roman" panose="02020603050405020304" pitchFamily="18" charset="0"/>
                <a:ea typeface="Andale Sans UI"/>
                <a:cs typeface="Andale Sans UI"/>
              </a:rPr>
              <a:t>Научный руководитель:</a:t>
            </a:r>
          </a:p>
          <a:p>
            <a:pPr marL="431800" indent="-323850" eaLnBrk="1">
              <a:buClr>
                <a:srgbClr val="0E594D"/>
              </a:buClr>
              <a:buSzPct val="45000"/>
              <a:buFont typeface="StarSymbol"/>
              <a:buNone/>
            </a:pPr>
            <a:r>
              <a:rPr altLang="ru-RU" b="1">
                <a:latin typeface="Times New Roman" panose="02020603050405020304" pitchFamily="18" charset="0"/>
                <a:ea typeface="Andale Sans UI"/>
                <a:cs typeface="Andale Sans UI"/>
              </a:rPr>
              <a:t>учитель химии и биологии</a:t>
            </a:r>
          </a:p>
          <a:p>
            <a:pPr marL="431800" indent="-323850" eaLnBrk="1">
              <a:buClr>
                <a:srgbClr val="0E594D"/>
              </a:buClr>
              <a:buSzPct val="45000"/>
              <a:buFont typeface="StarSymbol"/>
              <a:buNone/>
            </a:pPr>
            <a:r>
              <a:rPr altLang="ru-RU" b="1">
                <a:latin typeface="Times New Roman" panose="02020603050405020304" pitchFamily="18" charset="0"/>
                <a:ea typeface="Andale Sans UI"/>
                <a:cs typeface="Andale Sans UI"/>
              </a:rPr>
              <a:t>МКОУ СОШ №9 п. Уралец</a:t>
            </a:r>
          </a:p>
          <a:p>
            <a:pPr marL="431800" indent="-323850" eaLnBrk="1">
              <a:buClr>
                <a:srgbClr val="0E594D"/>
              </a:buClr>
              <a:buSzPct val="45000"/>
              <a:buFont typeface="StarSymbol"/>
              <a:buNone/>
            </a:pPr>
            <a:r>
              <a:rPr altLang="ru-RU" b="1">
                <a:latin typeface="Times New Roman" panose="02020603050405020304" pitchFamily="18" charset="0"/>
                <a:ea typeface="Andale Sans UI"/>
                <a:cs typeface="Andale Sans UI"/>
              </a:rPr>
              <a:t>Терещенко</a:t>
            </a:r>
            <a:endParaRPr lang="ru-RU" altLang="ru-RU" b="1">
              <a:latin typeface="Times New Roman" panose="02020603050405020304" pitchFamily="18" charset="0"/>
              <a:ea typeface="Andale Sans UI"/>
              <a:cs typeface="Andale Sans UI"/>
            </a:endParaRPr>
          </a:p>
          <a:p>
            <a:pPr marL="431800" indent="-323850" eaLnBrk="1">
              <a:buClr>
                <a:srgbClr val="0E594D"/>
              </a:buClr>
              <a:buSzPct val="45000"/>
              <a:buFont typeface="StarSymbol"/>
              <a:buNone/>
            </a:pPr>
            <a:r>
              <a:rPr altLang="ru-RU" b="1">
                <a:latin typeface="Times New Roman" panose="02020603050405020304" pitchFamily="18" charset="0"/>
                <a:ea typeface="Andale Sans UI"/>
                <a:cs typeface="Andale Sans UI"/>
              </a:rPr>
              <a:t>Людмила</a:t>
            </a:r>
            <a:r>
              <a:rPr lang="ru-RU" altLang="ru-RU" b="1">
                <a:latin typeface="Times New Roman" panose="02020603050405020304" pitchFamily="18" charset="0"/>
                <a:ea typeface="Andale Sans UI"/>
                <a:cs typeface="Andale Sans UI"/>
              </a:rPr>
              <a:t> </a:t>
            </a:r>
            <a:r>
              <a:rPr altLang="ru-RU" b="1">
                <a:latin typeface="Times New Roman" panose="02020603050405020304" pitchFamily="18" charset="0"/>
                <a:ea typeface="Andale Sans UI"/>
                <a:cs typeface="Andale Sans UI"/>
              </a:rPr>
              <a:t>Николаевна</a:t>
            </a:r>
          </a:p>
          <a:p>
            <a:pPr marL="431800" indent="-323850" eaLnBrk="1" hangingPunct="1">
              <a:buClr>
                <a:srgbClr val="0E594D"/>
              </a:buClr>
              <a:buSzPct val="45000"/>
              <a:buFont typeface="StarSymbol"/>
              <a:buNone/>
            </a:pPr>
            <a:endParaRPr altLang="ru-RU" sz="2000" b="1" u="sng">
              <a:latin typeface="Times New Roman" panose="02020603050405020304" pitchFamily="18" charset="0"/>
              <a:ea typeface="Andale Sans UI"/>
              <a:cs typeface="Andale Sans UI"/>
            </a:endParaRPr>
          </a:p>
        </p:txBody>
      </p:sp>
      <p:pic>
        <p:nvPicPr>
          <p:cNvPr id="2052" name="Рисунок 5" descr="DSCF318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063" y="2136775"/>
            <a:ext cx="5524500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975" y="179388"/>
            <a:ext cx="5580063" cy="1439862"/>
          </a:xfrm>
          <a:prstGeom prst="rect">
            <a:avLst/>
          </a:prstGeom>
          <a:solidFill>
            <a:srgbClr val="00CCCC"/>
          </a:solidFill>
          <a:ln w="0">
            <a:solidFill>
              <a:srgbClr val="000000"/>
            </a:solidFill>
            <a:prstDash val="solid"/>
          </a:ln>
          <a:effectLst>
            <a:outerShdw dist="152735" dir="2700000" algn="tl">
              <a:srgbClr val="808080"/>
            </a:outerShdw>
          </a:effectLst>
        </p:spPr>
        <p:txBody>
          <a:bodyPr wrap="none" lIns="90000" tIns="45000" rIns="90000" bIns="45000" anchor="ctr" anchorCtr="1" compatLnSpc="0"/>
          <a:lstStyle/>
          <a:p>
            <a:pPr algn="ctr" fontAlgn="auto" hangingPunct="0">
              <a:spcBef>
                <a:spcPts val="0"/>
              </a:spcBef>
              <a:spcAft>
                <a:spcPts val="0"/>
              </a:spcAft>
              <a:defRPr b="1" u="sng">
                <a:uFillTx/>
              </a:defRPr>
            </a:pPr>
            <a:r>
              <a:rPr lang="ru-RU" sz="3600" b="1" u="sng" dirty="0">
                <a:latin typeface="Times New Roman" pitchFamily="18"/>
                <a:ea typeface="Andale Sans UI" pitchFamily="2"/>
                <a:cs typeface="Tahoma" pitchFamily="2"/>
              </a:rPr>
              <a:t>Свойства кристаллов</a:t>
            </a:r>
            <a:endParaRPr lang="de-DE" sz="3600" b="1" u="sng" dirty="0">
              <a:latin typeface="Times New Roman" pitchFamily="18"/>
              <a:ea typeface="Andale Sans UI" pitchFamily="2"/>
              <a:cs typeface="Tahoma" pitchFamily="2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0363" y="2700338"/>
            <a:ext cx="2700337" cy="1439862"/>
          </a:xfrm>
          <a:prstGeom prst="rect">
            <a:avLst/>
          </a:prstGeom>
          <a:solidFill>
            <a:srgbClr val="99CCFF"/>
          </a:solidFill>
          <a:ln w="0">
            <a:solidFill>
              <a:srgbClr val="000000"/>
            </a:solidFill>
            <a:prstDash val="solid"/>
          </a:ln>
        </p:spPr>
        <p:txBody>
          <a:bodyPr wrap="none" lIns="90000" tIns="45000" rIns="90000" bIns="45000" anchor="ctr" anchorCtr="1" compatLnSpc="0"/>
          <a:lstStyle/>
          <a:p>
            <a:pPr algn="ctr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Times New Roman" pitchFamily="18"/>
                <a:ea typeface="Andale Sans UI" pitchFamily="2"/>
                <a:cs typeface="Tahoma" pitchFamily="2"/>
              </a:rPr>
              <a:t>Твердость </a:t>
            </a:r>
            <a:endParaRPr lang="de-DE" sz="2800" b="1" dirty="0">
              <a:latin typeface="Times New Roman" pitchFamily="18"/>
              <a:ea typeface="Andale Sans UI" pitchFamily="2"/>
              <a:cs typeface="Tahoma" pitchFamily="2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79838" y="5040313"/>
            <a:ext cx="3060700" cy="1439862"/>
          </a:xfrm>
          <a:prstGeom prst="rect">
            <a:avLst/>
          </a:prstGeom>
          <a:solidFill>
            <a:srgbClr val="99CCFF"/>
          </a:solidFill>
          <a:ln w="0">
            <a:solidFill>
              <a:srgbClr val="000000"/>
            </a:solidFill>
            <a:prstDash val="solid"/>
          </a:ln>
        </p:spPr>
        <p:txBody>
          <a:bodyPr wrap="none" lIns="90000" tIns="45000" rIns="90000" bIns="45000" anchor="ctr" anchorCtr="1" compatLnSpc="0"/>
          <a:lstStyle/>
          <a:p>
            <a:pPr algn="ctr" fontAlgn="auto" hangingPunct="0">
              <a:spcBef>
                <a:spcPts val="0"/>
              </a:spcBef>
              <a:spcAft>
                <a:spcPts val="0"/>
              </a:spcAft>
              <a:defRPr sz="2100" b="1">
                <a:latin typeface="Times New Roman" pitchFamily="18"/>
              </a:defRPr>
            </a:pPr>
            <a:r>
              <a:rPr lang="ru-RU" sz="2800" b="1" dirty="0">
                <a:latin typeface="Times New Roman" pitchFamily="18"/>
                <a:ea typeface="Andale Sans UI" pitchFamily="2"/>
                <a:cs typeface="Tahoma" pitchFamily="2"/>
              </a:rPr>
              <a:t>Прозрачность </a:t>
            </a:r>
            <a:endParaRPr lang="de-DE" sz="2800" b="1" dirty="0">
              <a:latin typeface="Times New Roman" pitchFamily="18"/>
              <a:ea typeface="Andale Sans UI" pitchFamily="2"/>
              <a:cs typeface="Tahoma" pitchFamily="2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99313" y="5040313"/>
            <a:ext cx="2700337" cy="1439862"/>
          </a:xfrm>
          <a:prstGeom prst="rect">
            <a:avLst/>
          </a:prstGeom>
          <a:solidFill>
            <a:srgbClr val="99CCFF"/>
          </a:solidFill>
          <a:ln w="0">
            <a:solidFill>
              <a:srgbClr val="000000"/>
            </a:solidFill>
            <a:prstDash val="solid"/>
          </a:ln>
        </p:spPr>
        <p:txBody>
          <a:bodyPr wrap="none" lIns="90000" tIns="45000" rIns="90000" bIns="45000" anchor="ctr" anchorCtr="1" compatLnSpc="0"/>
          <a:lstStyle/>
          <a:p>
            <a:pPr algn="ctr" fontAlgn="auto" hangingPunct="0">
              <a:spcBef>
                <a:spcPts val="0"/>
              </a:spcBef>
              <a:spcAft>
                <a:spcPts val="0"/>
              </a:spcAft>
              <a:defRPr sz="3200" b="1">
                <a:latin typeface="Times New Roman" pitchFamily="18"/>
              </a:defRPr>
            </a:pPr>
            <a:r>
              <a:rPr lang="ru-RU" sz="2800" b="1" dirty="0">
                <a:latin typeface="Times New Roman" pitchFamily="18"/>
                <a:ea typeface="Andale Sans UI" pitchFamily="2"/>
                <a:cs typeface="Tahoma" pitchFamily="2"/>
              </a:rPr>
              <a:t>Растворимость</a:t>
            </a:r>
            <a:endParaRPr lang="de-DE" sz="2800" b="1" dirty="0">
              <a:latin typeface="Times New Roman" pitchFamily="18"/>
              <a:ea typeface="Andale Sans UI" pitchFamily="2"/>
              <a:cs typeface="Tahoma" pitchFamily="2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388" y="5040313"/>
            <a:ext cx="3240087" cy="1439862"/>
          </a:xfrm>
          <a:prstGeom prst="rect">
            <a:avLst/>
          </a:prstGeom>
          <a:solidFill>
            <a:srgbClr val="99CCFF"/>
          </a:solidFill>
          <a:ln w="0">
            <a:solidFill>
              <a:srgbClr val="000000"/>
            </a:solidFill>
            <a:prstDash val="solid"/>
          </a:ln>
        </p:spPr>
        <p:txBody>
          <a:bodyPr wrap="none" lIns="90000" tIns="45000" rIns="90000" bIns="45000" anchor="ctr" anchorCtr="1" compatLnSpc="0"/>
          <a:lstStyle/>
          <a:p>
            <a:pPr algn="ctr" fontAlgn="auto" hangingPunct="0">
              <a:spcBef>
                <a:spcPts val="0"/>
              </a:spcBef>
              <a:spcAft>
                <a:spcPts val="0"/>
              </a:spcAft>
              <a:defRPr sz="2000" b="1"/>
            </a:pPr>
            <a:r>
              <a:rPr lang="ru-RU" sz="3200" b="1" dirty="0">
                <a:latin typeface="Times New Roman" pitchFamily="18" charset="0"/>
                <a:ea typeface="Andale Sans UI" pitchFamily="2"/>
                <a:cs typeface="Times New Roman" pitchFamily="18" charset="0"/>
              </a:rPr>
              <a:t>Цвет</a:t>
            </a:r>
            <a:endParaRPr lang="de-DE" sz="3200" b="1" dirty="0">
              <a:latin typeface="Times New Roman" pitchFamily="18" charset="0"/>
              <a:ea typeface="Andale Sans UI" pitchFamily="2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99313" y="2700338"/>
            <a:ext cx="2700337" cy="1439862"/>
          </a:xfrm>
          <a:prstGeom prst="rect">
            <a:avLst/>
          </a:prstGeom>
          <a:solidFill>
            <a:srgbClr val="99CCFF"/>
          </a:solidFill>
          <a:ln w="0">
            <a:solidFill>
              <a:srgbClr val="000000"/>
            </a:solidFill>
            <a:prstDash val="solid"/>
          </a:ln>
        </p:spPr>
        <p:txBody>
          <a:bodyPr wrap="none" lIns="90000" tIns="45000" rIns="90000" bIns="45000" anchor="ctr" anchorCtr="1" compatLnSpc="0"/>
          <a:lstStyle/>
          <a:p>
            <a:pPr algn="ctr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Times New Roman" pitchFamily="18"/>
                <a:ea typeface="Andale Sans UI" pitchFamily="2"/>
                <a:cs typeface="Tahoma" pitchFamily="2"/>
              </a:rPr>
              <a:t>Блеск</a:t>
            </a:r>
            <a:endParaRPr lang="de-DE" sz="2400" b="1" dirty="0">
              <a:latin typeface="Times New Roman" pitchFamily="18"/>
              <a:ea typeface="Andale Sans UI" pitchFamily="2"/>
              <a:cs typeface="Tahoma" pitchFamily="2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79838" y="2700338"/>
            <a:ext cx="2700337" cy="1439862"/>
          </a:xfrm>
          <a:prstGeom prst="rect">
            <a:avLst/>
          </a:prstGeom>
          <a:solidFill>
            <a:srgbClr val="99CCFF"/>
          </a:solidFill>
          <a:ln w="0">
            <a:solidFill>
              <a:srgbClr val="000000"/>
            </a:solidFill>
            <a:prstDash val="solid"/>
          </a:ln>
        </p:spPr>
        <p:txBody>
          <a:bodyPr wrap="none" lIns="90000" tIns="45000" rIns="90000" bIns="45000" anchor="ctr" anchorCtr="1" compatLnSpc="0"/>
          <a:lstStyle/>
          <a:p>
            <a:pPr algn="ctr" fontAlgn="auto" hangingPunct="0">
              <a:spcBef>
                <a:spcPts val="0"/>
              </a:spcBef>
              <a:spcAft>
                <a:spcPts val="0"/>
              </a:spcAft>
              <a:defRPr sz="2400" b="1">
                <a:latin typeface="Times New Roman" pitchFamily="18"/>
              </a:defRPr>
            </a:pPr>
            <a:r>
              <a:rPr lang="ru-RU" sz="2400" b="1" dirty="0">
                <a:latin typeface="Times New Roman" pitchFamily="18"/>
                <a:ea typeface="Andale Sans UI" pitchFamily="2"/>
                <a:cs typeface="Tahoma" pitchFamily="2"/>
              </a:rPr>
              <a:t>Спайность</a:t>
            </a:r>
            <a:endParaRPr lang="de-DE" sz="2400" b="1" dirty="0">
              <a:latin typeface="Times New Roman" pitchFamily="18"/>
              <a:ea typeface="Andale Sans UI" pitchFamily="2"/>
              <a:cs typeface="Tahoma" pitchFamily="2"/>
            </a:endParaRPr>
          </a:p>
        </p:txBody>
      </p:sp>
      <p:sp>
        <p:nvSpPr>
          <p:cNvPr id="9" name="Прямая соединительная линия 8"/>
          <p:cNvSpPr/>
          <p:nvPr/>
        </p:nvSpPr>
        <p:spPr>
          <a:xfrm>
            <a:off x="5040313" y="1800225"/>
            <a:ext cx="0" cy="900113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wrap="none" lIns="90000" tIns="45000" rIns="90000" bIns="45000" anchor="ctr" anchorCtr="1" compatLnSpc="0"/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10" name="Прямая соединительная линия 9"/>
          <p:cNvSpPr/>
          <p:nvPr/>
        </p:nvSpPr>
        <p:spPr>
          <a:xfrm flipH="1">
            <a:off x="1260475" y="2160588"/>
            <a:ext cx="755967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</a:ln>
        </p:spPr>
        <p:txBody>
          <a:bodyPr wrap="none" lIns="90000" tIns="45000" rIns="90000" bIns="45000" anchor="ctr" anchorCtr="1" compatLnSpc="0"/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11" name="Прямая соединительная линия 10"/>
          <p:cNvSpPr/>
          <p:nvPr/>
        </p:nvSpPr>
        <p:spPr>
          <a:xfrm>
            <a:off x="1260475" y="2160588"/>
            <a:ext cx="0" cy="539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wrap="none" lIns="90000" tIns="45000" rIns="90000" bIns="45000" anchor="ctr" anchorCtr="1" compatLnSpc="0"/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12" name="Прямая соединительная линия 11"/>
          <p:cNvSpPr/>
          <p:nvPr/>
        </p:nvSpPr>
        <p:spPr>
          <a:xfrm>
            <a:off x="8820150" y="2160588"/>
            <a:ext cx="0" cy="539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wrap="none" lIns="90000" tIns="45000" rIns="90000" bIns="45000" anchor="ctr" anchorCtr="1" compatLnSpc="0"/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13" name="Прямая соединительная линия 12"/>
          <p:cNvSpPr/>
          <p:nvPr/>
        </p:nvSpPr>
        <p:spPr>
          <a:xfrm>
            <a:off x="3419475" y="2160588"/>
            <a:ext cx="0" cy="2519362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</a:ln>
        </p:spPr>
        <p:txBody>
          <a:bodyPr wrap="none" lIns="90000" tIns="45000" rIns="90000" bIns="45000" anchor="ctr" anchorCtr="1" compatLnSpc="0"/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14" name="Прямая соединительная линия 13"/>
          <p:cNvSpPr/>
          <p:nvPr/>
        </p:nvSpPr>
        <p:spPr>
          <a:xfrm>
            <a:off x="6840538" y="2339975"/>
            <a:ext cx="0" cy="233997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</a:ln>
        </p:spPr>
        <p:txBody>
          <a:bodyPr wrap="none" lIns="90000" tIns="45000" rIns="90000" bIns="45000" anchor="ctr" anchorCtr="1" compatLnSpc="0"/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15" name="Прямая соединительная линия 14"/>
          <p:cNvSpPr/>
          <p:nvPr/>
        </p:nvSpPr>
        <p:spPr>
          <a:xfrm>
            <a:off x="1439863" y="4679950"/>
            <a:ext cx="755967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</a:ln>
        </p:spPr>
        <p:txBody>
          <a:bodyPr wrap="none" lIns="90000" tIns="45000" rIns="90000" bIns="45000" anchor="ctr" anchorCtr="1" compatLnSpc="0"/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16" name="Прямая соединительная линия 15"/>
          <p:cNvSpPr/>
          <p:nvPr/>
        </p:nvSpPr>
        <p:spPr>
          <a:xfrm>
            <a:off x="1439863" y="4679950"/>
            <a:ext cx="0" cy="360363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wrap="none" lIns="90000" tIns="45000" rIns="90000" bIns="45000" anchor="ctr" anchorCtr="1" compatLnSpc="0"/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17" name="Прямая соединительная линия 16"/>
          <p:cNvSpPr/>
          <p:nvPr/>
        </p:nvSpPr>
        <p:spPr>
          <a:xfrm>
            <a:off x="5219700" y="4679950"/>
            <a:ext cx="0" cy="360363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wrap="none" lIns="90000" tIns="45000" rIns="90000" bIns="45000" anchor="ctr" anchorCtr="1" compatLnSpc="0"/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18" name="Прямая соединительная линия 17"/>
          <p:cNvSpPr/>
          <p:nvPr/>
        </p:nvSpPr>
        <p:spPr>
          <a:xfrm>
            <a:off x="8999538" y="4679950"/>
            <a:ext cx="0" cy="360363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wrap="none" lIns="90000" tIns="45000" rIns="90000" bIns="45000" anchor="ctr" anchorCtr="1" compatLnSpc="0"/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19" name="Прямая соединительная линия 18"/>
          <p:cNvSpPr/>
          <p:nvPr/>
        </p:nvSpPr>
        <p:spPr>
          <a:xfrm flipV="1">
            <a:off x="6840538" y="2160588"/>
            <a:ext cx="0" cy="35877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</a:ln>
        </p:spPr>
        <p:txBody>
          <a:bodyPr wrap="none" lIns="90000" tIns="45000" rIns="90000" bIns="45000" anchor="ctr" anchorCtr="1" compatLnSpc="0"/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Arial" pitchFamily="18"/>
              <a:ea typeface="Andale Sans UI" pitchFamily="2"/>
              <a:cs typeface="Tahoma" pitchFamily="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  <p:bldP spid="4" grpId="0" animBg="1" autoUpdateAnimBg="0"/>
      <p:bldP spid="5" grpId="0" animBg="1" autoUpdateAnimBg="0"/>
      <p:bldP spid="6" grpId="0" animBg="1" autoUpdateAnimBg="0"/>
      <p:bldP spid="7" grpId="0" animBg="1" autoUpdateAnimBg="0"/>
      <p:bldP spid="8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993755"/>
          <a:ext cx="10080625" cy="6565920"/>
        </p:xfrm>
        <a:graphic>
          <a:graphicData uri="http://schemas.openxmlformats.org/drawingml/2006/table">
            <a:tbl>
              <a:tblPr/>
              <a:tblGrid>
                <a:gridCol w="6825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70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708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001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943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Твердость царапанья 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Эталонный минерал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Простейший способ определения твердости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Образец коллекции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47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Тальк 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Скоблится ногтем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Сланец 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47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Гипс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Царапается ногтем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Селенит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47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Кальцит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Царапается медной монетой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Известняк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47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Флюорит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Легко царапается ножом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Флюорит, серпентин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295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Апатит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Еще царапается ножом, оконным стеклом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Песчаник, железистый песчаник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295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Ортоклаз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Царапается стальным напильником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Хромит, яшма, лунный камень, пирит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295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Кварц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Поддается обработке алмазом, царапает оконное стекло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Горный хрусталь, морион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295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Топаз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Поддается обработке алмазом, царапает оконное стекло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Уваровит 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295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Корунд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Поддается обработке алмазом, царапает оконное стекло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47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Алмаз 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12291" name="Rectangle 1"/>
          <p:cNvSpPr>
            <a:spLocks noChangeArrowheads="1"/>
          </p:cNvSpPr>
          <p:nvPr/>
        </p:nvSpPr>
        <p:spPr bwMode="auto">
          <a:xfrm>
            <a:off x="325438" y="422275"/>
            <a:ext cx="95011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4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Относительная и абсолютная шкала твердости (по Ф.Моосу</a:t>
            </a:r>
            <a:r>
              <a:rPr lang="ru-RU" altLang="ru-RU" sz="24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altLang="ru-RU" sz="240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2" descr="Маленький хрусталик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4000" y="3779838"/>
            <a:ext cx="4191000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Рисунок 3" descr="Кристалл кальцита в известняке 2 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4000" y="207963"/>
            <a:ext cx="3786188" cy="284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Рисунок 4" descr="1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26063" y="3779838"/>
            <a:ext cx="4000500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Рисунок 5" descr="морион 5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8875" y="207963"/>
            <a:ext cx="4183063" cy="313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9363" y="360363"/>
            <a:ext cx="4860925" cy="1439862"/>
          </a:xfrm>
          <a:prstGeom prst="rect">
            <a:avLst/>
          </a:prstGeom>
          <a:solidFill>
            <a:srgbClr val="47B8B8"/>
          </a:solidFill>
          <a:ln w="0">
            <a:solidFill>
              <a:srgbClr val="000000"/>
            </a:solidFill>
            <a:prstDash val="solid"/>
          </a:ln>
          <a:effectLst>
            <a:outerShdw dist="152735" dir="2700000" algn="tl">
              <a:srgbClr val="808080"/>
            </a:outerShdw>
          </a:effectLst>
        </p:spPr>
        <p:txBody>
          <a:bodyPr wrap="none" lIns="90000" tIns="45000" rIns="90000" bIns="45000" anchor="ctr" anchorCtr="1" compatLnSpc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Выращивание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кристаллов</a:t>
            </a:r>
            <a:endParaRPr lang="ru-RU" sz="3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5438" y="5065713"/>
            <a:ext cx="4533900" cy="2200275"/>
          </a:xfrm>
          <a:prstGeom prst="rect">
            <a:avLst/>
          </a:prstGeom>
          <a:solidFill>
            <a:srgbClr val="99CCFF"/>
          </a:solidFill>
          <a:ln w="0">
            <a:solidFill>
              <a:srgbClr val="000000"/>
            </a:solidFill>
            <a:prstDash val="solid"/>
          </a:ln>
        </p:spPr>
        <p:txBody>
          <a:bodyPr wrap="none" lIns="90000" tIns="45000" rIns="90000" bIns="45000" anchor="ctr" anchorCtr="1" compatLnSpc="0"/>
          <a:lstStyle/>
          <a:p>
            <a:pPr algn="ctr" fontAlgn="auto" hangingPunct="0">
              <a:spcBef>
                <a:spcPts val="0"/>
              </a:spcBef>
              <a:spcAft>
                <a:spcPts val="0"/>
              </a:spcAft>
              <a:defRPr sz="2800" b="1">
                <a:latin typeface="Times New Roman" pitchFamily="18"/>
              </a:defRPr>
            </a:pPr>
            <a:r>
              <a:rPr lang="ru-RU" sz="2200" b="1" i="1" dirty="0">
                <a:latin typeface="Times New Roman" pitchFamily="18"/>
              </a:rPr>
              <a:t>постепенное удаление (испарение)</a:t>
            </a:r>
          </a:p>
          <a:p>
            <a:pPr algn="ctr" fontAlgn="auto" hangingPunct="0">
              <a:spcBef>
                <a:spcPts val="0"/>
              </a:spcBef>
              <a:spcAft>
                <a:spcPts val="0"/>
              </a:spcAft>
              <a:defRPr sz="2800" b="1">
                <a:latin typeface="Times New Roman" pitchFamily="18"/>
              </a:defRPr>
            </a:pPr>
            <a:r>
              <a:rPr lang="ru-RU" sz="2200" b="1" i="1" dirty="0">
                <a:latin typeface="Times New Roman" pitchFamily="18"/>
              </a:rPr>
              <a:t>воды из насыщенного раствора.</a:t>
            </a:r>
            <a:endParaRPr lang="de-DE" sz="2200" b="1" dirty="0">
              <a:latin typeface="Times New Roman" pitchFamily="18"/>
              <a:ea typeface="Andale Sans UI" pitchFamily="2"/>
              <a:cs typeface="Tahoma" pitchFamily="2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54625" y="5040313"/>
            <a:ext cx="4465638" cy="2168525"/>
          </a:xfrm>
          <a:prstGeom prst="rect">
            <a:avLst/>
          </a:prstGeom>
          <a:solidFill>
            <a:srgbClr val="99CCFF"/>
          </a:solidFill>
          <a:ln w="0">
            <a:solidFill>
              <a:srgbClr val="000000"/>
            </a:solidFill>
            <a:prstDash val="solid"/>
          </a:ln>
        </p:spPr>
        <p:txBody>
          <a:bodyPr wrap="none" lIns="90000" tIns="45000" rIns="90000" bIns="45000" anchor="ctr" anchorCtr="1" compatLnSpc="0"/>
          <a:lstStyle/>
          <a:p>
            <a:pPr algn="ctr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latin typeface="+mn-lt"/>
              </a:rPr>
              <a:t>охлаждение насыщенного</a:t>
            </a:r>
          </a:p>
          <a:p>
            <a:pPr algn="ctr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latin typeface="+mn-lt"/>
              </a:rPr>
              <a:t> раствора вещества</a:t>
            </a:r>
            <a:endParaRPr lang="de-DE" sz="2800" b="1" dirty="0">
              <a:latin typeface="Times New Roman" pitchFamily="18"/>
              <a:ea typeface="Andale Sans UI" pitchFamily="2"/>
              <a:cs typeface="Tahoma" pitchFamily="2"/>
            </a:endParaRPr>
          </a:p>
        </p:txBody>
      </p:sp>
      <p:sp>
        <p:nvSpPr>
          <p:cNvPr id="7" name="Прямая соединительная линия 6"/>
          <p:cNvSpPr/>
          <p:nvPr/>
        </p:nvSpPr>
        <p:spPr>
          <a:xfrm>
            <a:off x="1979613" y="2339975"/>
            <a:ext cx="59404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</a:ln>
        </p:spPr>
        <p:txBody>
          <a:bodyPr wrap="none" lIns="90000" tIns="45000" rIns="90000" bIns="45000" anchor="ctr" anchorCtr="1" compatLnSpc="0"/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8" name="Прямая соединительная линия 7"/>
          <p:cNvSpPr/>
          <p:nvPr/>
        </p:nvSpPr>
        <p:spPr>
          <a:xfrm>
            <a:off x="1979613" y="2339975"/>
            <a:ext cx="0" cy="2700338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wrap="none" lIns="90000" tIns="45000" rIns="90000" bIns="45000" anchor="ctr" anchorCtr="1" compatLnSpc="0"/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9" name="Прямая соединительная линия 8"/>
          <p:cNvSpPr/>
          <p:nvPr/>
        </p:nvSpPr>
        <p:spPr>
          <a:xfrm>
            <a:off x="7920038" y="2339975"/>
            <a:ext cx="0" cy="2700338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wrap="none" lIns="90000" tIns="45000" rIns="90000" bIns="45000" anchor="ctr" anchorCtr="1" compatLnSpc="0"/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Arial" pitchFamily="18"/>
              <a:ea typeface="Andale Sans UI" pitchFamily="2"/>
              <a:cs typeface="Tahoma" pitchFamily="2"/>
            </a:endParaRPr>
          </a:p>
        </p:txBody>
      </p:sp>
      <p:pic>
        <p:nvPicPr>
          <p:cNvPr id="14344" name="Рисунок 9" descr="1512111373450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6938" y="2208213"/>
            <a:ext cx="3468687" cy="260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5" name="Рисунок 10" descr="DSCF4168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83250" y="2136775"/>
            <a:ext cx="3468688" cy="260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  <p:bldP spid="4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1" descr="DSCF4158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1" descr="DSCF4157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1" descr="DSCF4155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1" descr="DSCF416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82563" y="1208088"/>
          <a:ext cx="9715500" cy="6143625"/>
        </p:xfrm>
        <a:graphic>
          <a:graphicData uri="http://schemas.openxmlformats.org/drawingml/2006/table">
            <a:tbl>
              <a:tblPr/>
              <a:tblGrid>
                <a:gridCol w="714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370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842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379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05549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Название соли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Внешний вид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Фотография 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09528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Хлористый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натрий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Блестящие прозрачные кристаллы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2636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Медный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купорос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Огранённые ярко-голубые кристаллы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82893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Дихромат калия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Прямоугольные ярко-оранжевые кристаллы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73019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Хромат калия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Ярко-желтые  кристаллы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19490" name="Рисунок 8" descr="1512181472727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54938" y="2065338"/>
            <a:ext cx="1857375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91" name="Рисунок 10" descr="DSCF4167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75" y="3494088"/>
            <a:ext cx="1838325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92" name="Рисунок 9" descr="DSCF417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54938" y="4851400"/>
            <a:ext cx="19050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93" name="Рисунок 7" descr="дихромат отдельный кристалл на 2 день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83250" y="5922963"/>
            <a:ext cx="1857375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94" name="Прямоугольник 8"/>
          <p:cNvSpPr>
            <a:spLocks noChangeArrowheads="1"/>
          </p:cNvSpPr>
          <p:nvPr/>
        </p:nvSpPr>
        <p:spPr bwMode="auto">
          <a:xfrm>
            <a:off x="325438" y="207963"/>
            <a:ext cx="89296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6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Выращивание кристаллов</a:t>
            </a:r>
            <a:endParaRPr lang="ru-RU" altLang="ru-RU" sz="36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ChangeArrowheads="1"/>
          </p:cNvSpPr>
          <p:nvPr/>
        </p:nvSpPr>
        <p:spPr bwMode="auto">
          <a:xfrm>
            <a:off x="254000" y="0"/>
            <a:ext cx="9826625" cy="741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000" b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дальнейшем мы планируем:</a:t>
            </a:r>
          </a:p>
          <a:p>
            <a:pPr eaLnBrk="1" hangingPunct="1"/>
            <a:endParaRPr lang="ru-RU" altLang="ru-RU" sz="2000" b="1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Tx/>
              <a:buChar char="•"/>
            </a:pPr>
            <a:r>
              <a:rPr lang="ru-RU" altLang="ru-RU" sz="32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исследовать влияние механических воздействий (вращение раствора в сосуде, скорость вращения) на рост и формирование кристаллов;</a:t>
            </a:r>
            <a:endParaRPr lang="ru-RU" altLang="ru-RU" sz="320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Tx/>
              <a:buChar char="•"/>
            </a:pPr>
            <a:r>
              <a:rPr lang="ru-RU" altLang="ru-RU" sz="32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исследовать зависимость роста и формирования кристаллов от температуры раствора и его концентрации;</a:t>
            </a:r>
            <a:endParaRPr lang="ru-RU" altLang="ru-RU" sz="320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Tx/>
              <a:buChar char="•"/>
            </a:pPr>
            <a:r>
              <a:rPr lang="ru-RU" altLang="ru-RU" sz="32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исследовать влияние магнитного поля на рост и формирование кристаллов</a:t>
            </a:r>
            <a:endParaRPr lang="ru-RU" altLang="ru-RU" sz="320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Tx/>
              <a:buChar char="•"/>
            </a:pPr>
            <a:r>
              <a:rPr lang="ru-RU" altLang="ru-RU" sz="32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вырастить кристаллы для создания из них художественной композиции;</a:t>
            </a:r>
            <a:endParaRPr lang="ru-RU" altLang="ru-RU" sz="320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Tx/>
              <a:buChar char="•"/>
            </a:pPr>
            <a:r>
              <a:rPr lang="ru-RU" altLang="ru-RU" sz="32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освоить методику выращивания кристаллов в растворе силикатного клея;</a:t>
            </a:r>
            <a:endParaRPr lang="ru-RU" altLang="ru-RU" sz="320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Tx/>
              <a:buChar char="•"/>
            </a:pPr>
            <a:r>
              <a:rPr lang="ru-RU" altLang="ru-RU" sz="32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вырастить кристаллы меди.</a:t>
            </a:r>
            <a:endParaRPr lang="ru-RU" altLang="ru-RU" sz="320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741363" y="555625"/>
            <a:ext cx="8607425" cy="1169988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algn="l" eaLnBrk="1"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sz="4000" dirty="0" err="1">
                <a:effectLst>
                  <a:outerShdw dist="17961" dir="2700000">
                    <a:scrgbClr r="0" g="0" b="0"/>
                  </a:outerShdw>
                </a:effectLst>
                <a:latin typeface="Times New Roman" pitchFamily="18"/>
              </a:rPr>
              <a:t>Июль</a:t>
            </a:r>
            <a:r>
              <a:rPr sz="4000" dirty="0">
                <a:effectLst>
                  <a:outerShdw dist="17961" dir="2700000">
                    <a:scrgbClr r="0" g="0" b="0"/>
                  </a:outerShdw>
                </a:effectLst>
                <a:latin typeface="Times New Roman" pitchFamily="18"/>
              </a:rPr>
              <a:t> 201</a:t>
            </a:r>
            <a:r>
              <a:rPr lang="ru-RU" sz="4000" dirty="0">
                <a:effectLst>
                  <a:outerShdw dist="17961" dir="2700000">
                    <a:scrgbClr r="0" g="0" b="0"/>
                  </a:outerShdw>
                </a:effectLst>
                <a:latin typeface="Times New Roman" pitchFamily="18"/>
              </a:rPr>
              <a:t>5</a:t>
            </a:r>
            <a:r>
              <a:rPr sz="4000" dirty="0">
                <a:effectLst>
                  <a:outerShdw dist="17961" dir="2700000">
                    <a:scrgbClr r="0" g="0" b="0"/>
                  </a:outerShdw>
                </a:effectLst>
                <a:latin typeface="Times New Roman" pitchFamily="18"/>
              </a:rPr>
              <a:t> </a:t>
            </a:r>
            <a:r>
              <a:rPr sz="4000" dirty="0" err="1">
                <a:effectLst>
                  <a:outerShdw dist="17961" dir="2700000">
                    <a:scrgbClr r="0" g="0" b="0"/>
                  </a:outerShdw>
                </a:effectLst>
                <a:latin typeface="Times New Roman" pitchFamily="18"/>
              </a:rPr>
              <a:t>года</a:t>
            </a:r>
            <a:br>
              <a:rPr sz="4000" dirty="0">
                <a:effectLst>
                  <a:outerShdw dist="17961" dir="2700000">
                    <a:scrgbClr r="0" g="0" b="0"/>
                  </a:outerShdw>
                </a:effectLst>
                <a:latin typeface="Times New Roman" pitchFamily="18"/>
              </a:rPr>
            </a:br>
            <a:r>
              <a:rPr lang="ru-RU" sz="3600" dirty="0">
                <a:effectLst>
                  <a:outerShdw dist="17961" dir="2700000">
                    <a:scrgbClr r="0" g="0" b="0"/>
                  </a:outerShdw>
                </a:effectLst>
                <a:latin typeface="Times New Roman" pitchFamily="18"/>
              </a:rPr>
              <a:t>Горнозаводский район, Пермский край</a:t>
            </a:r>
            <a:endParaRPr sz="3600" dirty="0">
              <a:effectLst>
                <a:outerShdw dist="17961" dir="2700000">
                  <a:scrgbClr r="0" g="0" b="0"/>
                </a:outerShdw>
              </a:effectLst>
              <a:latin typeface="Times New Roman" pitchFamily="18"/>
            </a:endParaRPr>
          </a:p>
        </p:txBody>
      </p:sp>
      <p:sp>
        <p:nvSpPr>
          <p:cNvPr id="3075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5759450" y="4859338"/>
            <a:ext cx="4200525" cy="2647950"/>
          </a:xfrm>
        </p:spPr>
        <p:txBody>
          <a:bodyPr>
            <a:spAutoFit/>
          </a:bodyPr>
          <a:lstStyle/>
          <a:p>
            <a:pPr marL="431800" indent="-323850" algn="ctr" eaLnBrk="1">
              <a:buClr>
                <a:srgbClr val="0E594D"/>
              </a:buClr>
              <a:buSzPct val="45000"/>
              <a:buFont typeface="StarSymbol"/>
              <a:buNone/>
            </a:pPr>
            <a:r>
              <a:rPr altLang="ru-RU" sz="2800">
                <a:latin typeface="Times New Roman" panose="02020603050405020304" pitchFamily="18" charset="0"/>
                <a:ea typeface="Andale Sans UI"/>
                <a:cs typeface="Andale Sans UI"/>
              </a:rPr>
              <a:t> </a:t>
            </a:r>
            <a:r>
              <a:rPr altLang="ru-RU" sz="3200">
                <a:latin typeface="Times New Roman" panose="02020603050405020304" pitchFamily="18" charset="0"/>
                <a:ea typeface="Andale Sans UI"/>
                <a:cs typeface="Andale Sans UI"/>
              </a:rPr>
              <a:t> </a:t>
            </a:r>
            <a:r>
              <a:rPr lang="en-US" altLang="ru-RU" sz="3200" b="1">
                <a:latin typeface="Times New Roman" panose="02020603050405020304" pitchFamily="18" charset="0"/>
                <a:ea typeface="Andale Sans UI"/>
                <a:cs typeface="Andale Sans UI"/>
              </a:rPr>
              <a:t>XIV</a:t>
            </a:r>
            <a:endParaRPr altLang="ru-RU" sz="3200" b="1">
              <a:latin typeface="Times New Roman" panose="02020603050405020304" pitchFamily="18" charset="0"/>
              <a:ea typeface="Andale Sans UI"/>
              <a:cs typeface="Andale Sans UI"/>
            </a:endParaRPr>
          </a:p>
          <a:p>
            <a:pPr marL="431800" indent="-323850" algn="ctr" eaLnBrk="1">
              <a:buClr>
                <a:srgbClr val="0E594D"/>
              </a:buClr>
              <a:buSzPct val="45000"/>
              <a:buFont typeface="StarSymbol"/>
              <a:buNone/>
            </a:pPr>
            <a:r>
              <a:rPr altLang="ru-RU" sz="2800" b="1">
                <a:latin typeface="Times New Roman" panose="02020603050405020304" pitchFamily="18" charset="0"/>
                <a:ea typeface="Andale Sans UI"/>
                <a:cs typeface="Andale Sans UI"/>
              </a:rPr>
              <a:t>      Межрегиональная           экологическая  экпедиция                    </a:t>
            </a:r>
            <a:r>
              <a:rPr lang="ru-RU" altLang="ru-RU" sz="2800" b="1">
                <a:latin typeface="Times New Roman" panose="02020603050405020304" pitchFamily="18" charset="0"/>
                <a:ea typeface="Andale Sans UI"/>
                <a:cs typeface="Andale Sans UI"/>
              </a:rPr>
              <a:t>     </a:t>
            </a:r>
            <a:r>
              <a:rPr altLang="ru-RU" sz="2800" b="1">
                <a:latin typeface="Times New Roman" panose="02020603050405020304" pitchFamily="18" charset="0"/>
                <a:ea typeface="Andale Sans UI"/>
                <a:cs typeface="Andale Sans UI"/>
              </a:rPr>
              <a:t>школьников         </a:t>
            </a:r>
          </a:p>
          <a:p>
            <a:pPr marL="431800" indent="-323850" eaLnBrk="1">
              <a:buClr>
                <a:srgbClr val="0E594D"/>
              </a:buClr>
              <a:buSzPct val="45000"/>
              <a:buFont typeface="StarSymbol"/>
              <a:buNone/>
            </a:pPr>
            <a:r>
              <a:rPr altLang="ru-RU" sz="2800" b="1">
                <a:latin typeface="Times New Roman" panose="02020603050405020304" pitchFamily="18" charset="0"/>
                <a:ea typeface="Andale Sans UI"/>
                <a:cs typeface="Andale Sans UI"/>
              </a:rPr>
              <a:t>               </a:t>
            </a:r>
            <a:r>
              <a:rPr lang="ru-RU" altLang="ru-RU" sz="2800" b="1">
                <a:latin typeface="Times New Roman" panose="02020603050405020304" pitchFamily="18" charset="0"/>
                <a:ea typeface="Andale Sans UI"/>
                <a:cs typeface="Andale Sans UI"/>
              </a:rPr>
              <a:t>  </a:t>
            </a:r>
            <a:r>
              <a:rPr altLang="ru-RU" sz="2800" b="1">
                <a:latin typeface="Times New Roman" panose="02020603050405020304" pitchFamily="18" charset="0"/>
                <a:ea typeface="Andale Sans UI"/>
                <a:cs typeface="Andale Sans UI"/>
              </a:rPr>
              <a:t> России</a:t>
            </a:r>
            <a:r>
              <a:rPr altLang="ru-RU">
                <a:latin typeface="Albany"/>
                <a:ea typeface="Andale Sans UI"/>
                <a:cs typeface="Andale Sans UI"/>
              </a:rPr>
              <a:t>     </a:t>
            </a:r>
          </a:p>
        </p:txBody>
      </p:sp>
      <p:pic>
        <p:nvPicPr>
          <p:cNvPr id="3076" name="Picture 3"/>
          <p:cNvPicPr>
            <a:picLocks noGrp="1" noChangeAspect="1"/>
          </p:cNvPicPr>
          <p:nvPr>
            <p:ph type="pic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59563" y="1979613"/>
            <a:ext cx="3060700" cy="2700337"/>
          </a:xfrm>
        </p:spPr>
      </p:pic>
      <p:pic>
        <p:nvPicPr>
          <p:cNvPr id="3077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5563" y="1779588"/>
            <a:ext cx="3908425" cy="557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 txBox="1">
            <a:spLocks noGrp="1"/>
          </p:cNvSpPr>
          <p:nvPr>
            <p:ph type="title"/>
          </p:nvPr>
        </p:nvSpPr>
        <p:spPr>
          <a:xfrm>
            <a:off x="792163" y="107950"/>
            <a:ext cx="8607425" cy="1262063"/>
          </a:xfrm>
        </p:spPr>
        <p:txBody>
          <a:bodyPr/>
          <a:lstStyle/>
          <a:p>
            <a:pPr eaLnBrk="1">
              <a:buClr>
                <a:srgbClr val="000000"/>
              </a:buClr>
              <a:buSzPct val="45000"/>
              <a:buFont typeface="StarSymbol"/>
              <a:buNone/>
            </a:pPr>
            <a:r>
              <a:rPr lang="ru-RU" altLang="ru-RU" sz="3600">
                <a:latin typeface="Albany"/>
                <a:cs typeface="Tahoma" panose="020B0604030504040204" pitchFamily="34" charset="0"/>
              </a:rPr>
              <a:t>Спасибо за внимание!</a:t>
            </a:r>
          </a:p>
        </p:txBody>
      </p:sp>
      <p:pic>
        <p:nvPicPr>
          <p:cNvPr id="21507" name="Объект 1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39863" y="1547813"/>
            <a:ext cx="7281862" cy="5461000"/>
          </a:xfrm>
        </p:spPr>
      </p:pic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algn="l" eaLnBrk="1"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sz="4800" dirty="0" err="1">
                <a:effectLst>
                  <a:outerShdw dist="17961" dir="2700000">
                    <a:scrgbClr r="0" g="0" b="0"/>
                  </a:outerShdw>
                </a:effectLst>
                <a:latin typeface="Times New Roman" pitchFamily="18"/>
              </a:rPr>
              <a:t>Программа</a:t>
            </a:r>
            <a:r>
              <a:rPr sz="4800" dirty="0">
                <a:effectLst>
                  <a:outerShdw dist="17961" dir="2700000">
                    <a:scrgbClr r="0" g="0" b="0"/>
                  </a:outerShdw>
                </a:effectLst>
                <a:latin typeface="Times New Roman" pitchFamily="18"/>
              </a:rPr>
              <a:t> </a:t>
            </a:r>
            <a:r>
              <a:rPr sz="4800" dirty="0" err="1">
                <a:effectLst>
                  <a:outerShdw dist="17961" dir="2700000">
                    <a:scrgbClr r="0" g="0" b="0"/>
                  </a:outerShdw>
                </a:effectLst>
                <a:latin typeface="Times New Roman" pitchFamily="18"/>
              </a:rPr>
              <a:t>разработана</a:t>
            </a:r>
            <a:endParaRPr sz="4800" dirty="0">
              <a:effectLst>
                <a:outerShdw dist="17961" dir="2700000">
                  <a:scrgbClr r="0" g="0" b="0"/>
                </a:outerShdw>
              </a:effectLst>
              <a:latin typeface="Times New Roman" pitchFamily="18"/>
            </a:endParaRP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479425" y="2195513"/>
            <a:ext cx="3984625" cy="4645025"/>
          </a:xfrm>
        </p:spPr>
        <p:txBody>
          <a:bodyPr/>
          <a:lstStyle>
            <a:def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0E594D"/>
              </a:buClr>
              <a:buSzPct val="45000"/>
              <a:buFont typeface="StarSymbol"/>
              <a:buNone/>
              <a:defRPr lang="de-DE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defPPr>
            <a:lvl1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0E594D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1pPr>
            <a:lvl2pPr marL="864000" marR="0" lvl="1" indent="-288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9pPr>
          </a:lstStyle>
          <a:p>
            <a:pPr algn="ctr" eaLnBrk="1" fontAlgn="auto" hangingPunct="1">
              <a:lnSpc>
                <a:spcPct val="80000"/>
              </a:lnSpc>
              <a:buFont typeface="StarSymbol"/>
              <a:buNone/>
              <a:defRPr/>
            </a:pPr>
            <a:r>
              <a:rPr sz="3200" b="1" dirty="0" err="1">
                <a:solidFill>
                  <a:srgbClr val="FF0000"/>
                </a:solidFill>
                <a:latin typeface="Times New Roman" pitchFamily="18"/>
              </a:rPr>
              <a:t>Межрегиональным</a:t>
            </a:r>
            <a:endParaRPr lang="ru-RU" sz="3200" b="1" dirty="0">
              <a:solidFill>
                <a:srgbClr val="FF0000"/>
              </a:solidFill>
              <a:latin typeface="Times New Roman" pitchFamily="18"/>
            </a:endParaRPr>
          </a:p>
          <a:p>
            <a:pPr algn="ctr" eaLnBrk="1" fontAlgn="auto" hangingPunct="1">
              <a:lnSpc>
                <a:spcPct val="80000"/>
              </a:lnSpc>
              <a:buFont typeface="StarSymbol"/>
              <a:buNone/>
              <a:defRPr/>
            </a:pPr>
            <a:r>
              <a:rPr sz="3200" b="1" dirty="0" err="1">
                <a:solidFill>
                  <a:srgbClr val="FF0000"/>
                </a:solidFill>
                <a:latin typeface="Times New Roman" pitchFamily="18"/>
              </a:rPr>
              <a:t>клубом</a:t>
            </a:r>
            <a:endParaRPr sz="3200" b="1" dirty="0">
              <a:solidFill>
                <a:srgbClr val="FF0000"/>
              </a:solidFill>
              <a:latin typeface="Times New Roman" pitchFamily="18"/>
            </a:endParaRPr>
          </a:p>
          <a:p>
            <a:pPr algn="ctr" eaLnBrk="1" fontAlgn="auto" hangingPunct="1">
              <a:lnSpc>
                <a:spcPct val="80000"/>
              </a:lnSpc>
              <a:buFont typeface="StarSymbol"/>
              <a:buNone/>
              <a:defRPr/>
            </a:pPr>
            <a:r>
              <a:rPr sz="2800" b="1" dirty="0">
                <a:solidFill>
                  <a:srgbClr val="FF0000"/>
                </a:solidFill>
                <a:latin typeface="Times New Roman" pitchFamily="18"/>
              </a:rPr>
              <a:t>«</a:t>
            </a:r>
            <a:r>
              <a:rPr sz="2800" b="1" dirty="0" err="1">
                <a:solidFill>
                  <a:srgbClr val="FF0000"/>
                </a:solidFill>
                <a:latin typeface="Times New Roman" pitchFamily="18"/>
              </a:rPr>
              <a:t>Учитель</a:t>
            </a:r>
            <a:r>
              <a:rPr sz="2800" b="1" dirty="0">
                <a:solidFill>
                  <a:srgbClr val="FF0000"/>
                </a:solidFill>
                <a:latin typeface="Times New Roman" pitchFamily="18"/>
              </a:rPr>
              <a:t> </a:t>
            </a:r>
            <a:r>
              <a:rPr sz="2800" b="1" dirty="0" err="1">
                <a:solidFill>
                  <a:srgbClr val="FF0000"/>
                </a:solidFill>
                <a:latin typeface="Times New Roman" pitchFamily="18"/>
              </a:rPr>
              <a:t>года</a:t>
            </a:r>
            <a:r>
              <a:rPr sz="2800" b="1" dirty="0">
                <a:solidFill>
                  <a:srgbClr val="FF0000"/>
                </a:solidFill>
                <a:latin typeface="Times New Roman" pitchFamily="18"/>
              </a:rPr>
              <a:t> </a:t>
            </a:r>
            <a:r>
              <a:rPr sz="2800" b="1" dirty="0" err="1">
                <a:solidFill>
                  <a:srgbClr val="FF0000"/>
                </a:solidFill>
                <a:latin typeface="Times New Roman" pitchFamily="18"/>
              </a:rPr>
              <a:t>России</a:t>
            </a:r>
            <a:r>
              <a:rPr sz="2800" b="1" dirty="0">
                <a:solidFill>
                  <a:srgbClr val="FF0000"/>
                </a:solidFill>
                <a:latin typeface="Times New Roman" pitchFamily="18"/>
              </a:rPr>
              <a:t>»</a:t>
            </a:r>
          </a:p>
          <a:p>
            <a:pPr eaLnBrk="1" fontAlgn="auto" hangingPunct="1">
              <a:lnSpc>
                <a:spcPct val="80000"/>
              </a:lnSpc>
              <a:buFont typeface="StarSymbol"/>
              <a:buNone/>
              <a:defRPr/>
            </a:pPr>
            <a:endParaRPr sz="2800" b="1" dirty="0">
              <a:latin typeface="Times New Roman" pitchFamily="18"/>
            </a:endParaRPr>
          </a:p>
          <a:p>
            <a:pPr eaLnBrk="1" fontAlgn="auto" hangingPunct="1">
              <a:lnSpc>
                <a:spcPct val="80000"/>
              </a:lnSpc>
              <a:buFont typeface="StarSymbol"/>
              <a:buNone/>
              <a:defRPr/>
            </a:pPr>
            <a:r>
              <a:rPr sz="2800" b="1" dirty="0" err="1">
                <a:latin typeface="Times New Roman" pitchFamily="18"/>
              </a:rPr>
              <a:t>При</a:t>
            </a:r>
            <a:r>
              <a:rPr sz="2800" b="1" dirty="0">
                <a:latin typeface="Times New Roman" pitchFamily="18"/>
              </a:rPr>
              <a:t> </a:t>
            </a:r>
            <a:r>
              <a:rPr sz="2800" b="1" dirty="0" err="1">
                <a:latin typeface="Times New Roman" pitchFamily="18"/>
              </a:rPr>
              <a:t>поддержке</a:t>
            </a:r>
            <a:r>
              <a:rPr sz="2800" b="1" dirty="0">
                <a:latin typeface="Times New Roman" pitchFamily="18"/>
              </a:rPr>
              <a:t>:</a:t>
            </a:r>
          </a:p>
          <a:p>
            <a:pPr eaLnBrk="1" fontAlgn="auto" hangingPunct="1">
              <a:lnSpc>
                <a:spcPct val="80000"/>
              </a:lnSpc>
              <a:defRPr/>
            </a:pPr>
            <a:r>
              <a:rPr sz="3600" b="1" dirty="0" err="1">
                <a:solidFill>
                  <a:schemeClr val="accent1"/>
                </a:solidFill>
                <a:latin typeface="Times New Roman" pitchFamily="18"/>
              </a:rPr>
              <a:t>Федерального</a:t>
            </a:r>
            <a:endParaRPr lang="ru-RU" sz="3600" b="1" dirty="0">
              <a:solidFill>
                <a:schemeClr val="accent1"/>
              </a:solidFill>
              <a:latin typeface="Times New Roman" pitchFamily="18"/>
            </a:endParaRPr>
          </a:p>
          <a:p>
            <a:pPr marL="108000" indent="0" eaLnBrk="1" fontAlgn="auto" hangingPunct="1">
              <a:lnSpc>
                <a:spcPct val="80000"/>
              </a:lnSpc>
              <a:buFont typeface="StarSymbol"/>
              <a:buNone/>
              <a:defRPr/>
            </a:pPr>
            <a:r>
              <a:rPr lang="en-US" sz="3600" b="1" dirty="0">
                <a:solidFill>
                  <a:schemeClr val="accent1"/>
                </a:solidFill>
                <a:latin typeface="Times New Roman" pitchFamily="18"/>
              </a:rPr>
              <a:t>   </a:t>
            </a:r>
            <a:r>
              <a:rPr lang="ru-RU" sz="3600" b="1" dirty="0">
                <a:solidFill>
                  <a:schemeClr val="accent1"/>
                </a:solidFill>
                <a:latin typeface="Times New Roman" pitchFamily="18"/>
              </a:rPr>
              <a:t>а</a:t>
            </a:r>
            <a:r>
              <a:rPr sz="3600" b="1" dirty="0" err="1">
                <a:solidFill>
                  <a:schemeClr val="accent1"/>
                </a:solidFill>
                <a:latin typeface="Times New Roman" pitchFamily="18"/>
              </a:rPr>
              <a:t>гентства</a:t>
            </a:r>
            <a:r>
              <a:rPr sz="3600" b="1" dirty="0">
                <a:solidFill>
                  <a:schemeClr val="accent1"/>
                </a:solidFill>
                <a:latin typeface="Times New Roman" pitchFamily="18"/>
              </a:rPr>
              <a:t> </a:t>
            </a:r>
            <a:r>
              <a:rPr sz="3600" b="1" dirty="0" err="1">
                <a:solidFill>
                  <a:schemeClr val="accent1"/>
                </a:solidFill>
                <a:latin typeface="Times New Roman" pitchFamily="18"/>
              </a:rPr>
              <a:t>по</a:t>
            </a:r>
            <a:endParaRPr lang="ru-RU" sz="3600" b="1" dirty="0">
              <a:solidFill>
                <a:schemeClr val="accent1"/>
              </a:solidFill>
              <a:latin typeface="Times New Roman" pitchFamily="18"/>
            </a:endParaRPr>
          </a:p>
          <a:p>
            <a:pPr marL="108000" indent="0" eaLnBrk="1" fontAlgn="auto" hangingPunct="1">
              <a:lnSpc>
                <a:spcPct val="80000"/>
              </a:lnSpc>
              <a:buFont typeface="StarSymbol"/>
              <a:buNone/>
              <a:defRPr/>
            </a:pPr>
            <a:r>
              <a:rPr lang="en-US" sz="3600" b="1" dirty="0">
                <a:solidFill>
                  <a:schemeClr val="accent1"/>
                </a:solidFill>
                <a:latin typeface="Times New Roman" pitchFamily="18"/>
              </a:rPr>
              <a:t>   </a:t>
            </a:r>
            <a:r>
              <a:rPr lang="ru-RU" sz="3600" b="1" dirty="0">
                <a:solidFill>
                  <a:schemeClr val="accent1"/>
                </a:solidFill>
                <a:latin typeface="Times New Roman" pitchFamily="18"/>
              </a:rPr>
              <a:t>о</a:t>
            </a:r>
            <a:r>
              <a:rPr sz="3600" b="1" dirty="0" err="1">
                <a:solidFill>
                  <a:schemeClr val="accent1"/>
                </a:solidFill>
                <a:latin typeface="Times New Roman" pitchFamily="18"/>
              </a:rPr>
              <a:t>бразованию</a:t>
            </a:r>
            <a:endParaRPr sz="3600" b="1" dirty="0">
              <a:latin typeface="Times New Roman" pitchFamily="18"/>
            </a:endParaRPr>
          </a:p>
          <a:p>
            <a:pPr eaLnBrk="1" fontAlgn="auto" hangingPunct="1">
              <a:lnSpc>
                <a:spcPct val="80000"/>
              </a:lnSpc>
              <a:defRPr/>
            </a:pPr>
            <a:endParaRPr sz="3200" b="1" dirty="0">
              <a:solidFill>
                <a:schemeClr val="accent1"/>
              </a:solidFill>
              <a:latin typeface="Times New Roman" pitchFamily="18"/>
            </a:endParaRPr>
          </a:p>
          <a:p>
            <a:pPr eaLnBrk="1" fontAlgn="auto" hangingPunct="1">
              <a:lnSpc>
                <a:spcPct val="80000"/>
              </a:lnSpc>
              <a:defRPr/>
            </a:pPr>
            <a:r>
              <a:rPr sz="3200" b="1" dirty="0">
                <a:solidFill>
                  <a:schemeClr val="accent1"/>
                </a:solidFill>
                <a:latin typeface="Times New Roman" pitchFamily="18"/>
              </a:rPr>
              <a:t>«</a:t>
            </a:r>
            <a:r>
              <a:rPr sz="3200" b="1" dirty="0" err="1">
                <a:solidFill>
                  <a:schemeClr val="accent1"/>
                </a:solidFill>
                <a:latin typeface="Times New Roman" pitchFamily="18"/>
              </a:rPr>
              <a:t>Учительской</a:t>
            </a:r>
            <a:r>
              <a:rPr sz="3200" b="1" dirty="0">
                <a:solidFill>
                  <a:schemeClr val="accent1"/>
                </a:solidFill>
                <a:latin typeface="Times New Roman" pitchFamily="18"/>
              </a:rPr>
              <a:t> </a:t>
            </a:r>
            <a:r>
              <a:rPr sz="3200" b="1" dirty="0" err="1">
                <a:solidFill>
                  <a:schemeClr val="accent1"/>
                </a:solidFill>
                <a:latin typeface="Times New Roman" pitchFamily="18"/>
              </a:rPr>
              <a:t>газеты</a:t>
            </a:r>
            <a:r>
              <a:rPr sz="3200" b="1" dirty="0">
                <a:solidFill>
                  <a:schemeClr val="accent1"/>
                </a:solidFill>
                <a:latin typeface="Times New Roman" pitchFamily="18"/>
              </a:rPr>
              <a:t>»</a:t>
            </a:r>
          </a:p>
        </p:txBody>
      </p:sp>
      <p:pic>
        <p:nvPicPr>
          <p:cNvPr id="4100" name="Рисунок 3"/>
          <p:cNvPicPr>
            <a:picLocks noGrp="1" noChangeAspect="1"/>
          </p:cNvPicPr>
          <p:nvPr>
            <p:ph type="pic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00563" y="2339975"/>
            <a:ext cx="5399087" cy="3600450"/>
          </a:xfrm>
        </p:spPr>
      </p:pic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Содержимое 11" descr="DSCF3268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0080625" cy="7559675"/>
          </a:xfrm>
        </p:spPr>
      </p:pic>
      <p:sp>
        <p:nvSpPr>
          <p:cNvPr id="5123" name="Заголовок 2"/>
          <p:cNvSpPr txBox="1">
            <a:spLocks noGrp="1"/>
          </p:cNvSpPr>
          <p:nvPr>
            <p:ph type="title"/>
          </p:nvPr>
        </p:nvSpPr>
        <p:spPr>
          <a:xfrm>
            <a:off x="741363" y="323850"/>
            <a:ext cx="8607425" cy="1093788"/>
          </a:xfrm>
        </p:spPr>
        <p:txBody>
          <a:bodyPr/>
          <a:lstStyle/>
          <a:p>
            <a:pPr eaLnBrk="1">
              <a:buClr>
                <a:srgbClr val="000000"/>
              </a:buClr>
              <a:buSzPct val="45000"/>
              <a:buFont typeface="StarSymbol"/>
              <a:buChar char=""/>
            </a:pPr>
            <a:r>
              <a:rPr lang="ru-RU" altLang="ru-RU" sz="4400">
                <a:solidFill>
                  <a:schemeClr val="bg1"/>
                </a:solidFill>
                <a:latin typeface="Albany"/>
                <a:cs typeface="Tahoma" panose="020B0604030504040204" pitchFamily="34" charset="0"/>
              </a:rPr>
              <a:t>Формы участия в экспедиции</a:t>
            </a:r>
            <a:endParaRPr lang="ru-RU" altLang="ru-RU">
              <a:solidFill>
                <a:schemeClr val="bg1"/>
              </a:solidFill>
              <a:latin typeface="Albany"/>
              <a:cs typeface="Tahoma" panose="020B0604030504040204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50863" y="1417638"/>
            <a:ext cx="3544887" cy="2266950"/>
          </a:xfrm>
          <a:prstGeom prst="roundRect">
            <a:avLst/>
          </a:prstGeom>
          <a:gradFill flip="none" rotWithShape="1"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27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i="1" dirty="0">
                <a:solidFill>
                  <a:schemeClr val="tx1"/>
                </a:solidFill>
              </a:rPr>
              <a:t>Учитель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i="1" dirty="0">
                <a:solidFill>
                  <a:schemeClr val="tx1"/>
                </a:solidFill>
              </a:rPr>
              <a:t>(химии, биологии, географии, физики)</a:t>
            </a:r>
          </a:p>
        </p:txBody>
      </p:sp>
      <p:sp>
        <p:nvSpPr>
          <p:cNvPr id="9" name="Плюс 8"/>
          <p:cNvSpPr/>
          <p:nvPr/>
        </p:nvSpPr>
        <p:spPr>
          <a:xfrm>
            <a:off x="4410075" y="2047875"/>
            <a:ext cx="1008063" cy="1008063"/>
          </a:xfrm>
          <a:prstGeom prst="mathPl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люс 12"/>
          <p:cNvSpPr/>
          <p:nvPr/>
        </p:nvSpPr>
        <p:spPr>
          <a:xfrm>
            <a:off x="4332288" y="5434013"/>
            <a:ext cx="1008062" cy="1008062"/>
          </a:xfrm>
          <a:prstGeom prst="mathPl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591175" y="1417638"/>
            <a:ext cx="3544888" cy="2266950"/>
          </a:xfrm>
          <a:prstGeom prst="roundRect">
            <a:avLst/>
          </a:prstGeom>
          <a:gradFill flip="none" rotWithShape="1"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27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100" b="1" i="1" dirty="0">
                <a:solidFill>
                  <a:schemeClr val="tx1"/>
                </a:solidFill>
              </a:rPr>
              <a:t>Группа детей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748338" y="4960938"/>
            <a:ext cx="3544887" cy="2268537"/>
          </a:xfrm>
          <a:prstGeom prst="roundRect">
            <a:avLst/>
          </a:prstGeom>
          <a:gradFill flip="none" rotWithShape="1"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27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i="1" dirty="0">
                <a:solidFill>
                  <a:schemeClr val="tx1"/>
                </a:solidFill>
              </a:rPr>
              <a:t>Оборудование для проведения исследования в полевых условиях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50863" y="4960938"/>
            <a:ext cx="3622675" cy="2268537"/>
          </a:xfrm>
          <a:prstGeom prst="roundRect">
            <a:avLst/>
          </a:prstGeom>
          <a:gradFill flip="none" rotWithShape="1"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27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i="1" dirty="0">
                <a:solidFill>
                  <a:schemeClr val="tx1"/>
                </a:solidFill>
              </a:rPr>
              <a:t>Исследовательская методика</a:t>
            </a:r>
          </a:p>
        </p:txBody>
      </p:sp>
      <p:sp>
        <p:nvSpPr>
          <p:cNvPr id="19" name="Плюс 18"/>
          <p:cNvSpPr/>
          <p:nvPr/>
        </p:nvSpPr>
        <p:spPr>
          <a:xfrm>
            <a:off x="1811338" y="3859213"/>
            <a:ext cx="1008062" cy="1008062"/>
          </a:xfrm>
          <a:prstGeom prst="mathPl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6" grpId="0" animBg="1"/>
      <p:bldP spid="17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sz="4400">
                <a:solidFill>
                  <a:srgbClr val="000000"/>
                </a:solidFill>
                <a:effectLst>
                  <a:outerShdw dist="17961" dir="2700000">
                    <a:scrgbClr r="0" g="0" b="0"/>
                  </a:outerShdw>
                </a:effectLst>
                <a:latin typeface="Times New Roman" pitchFamily="18"/>
              </a:rPr>
              <a:t>Формы проведения экспедиции</a:t>
            </a:r>
          </a:p>
        </p:txBody>
      </p:sp>
      <p:sp>
        <p:nvSpPr>
          <p:cNvPr id="6147" name="Текст 2"/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marL="431800" indent="-323850" eaLnBrk="1">
              <a:buClr>
                <a:srgbClr val="0E594D"/>
              </a:buClr>
              <a:buSzPct val="45000"/>
              <a:buFont typeface="StarSymbol"/>
              <a:buChar char="●"/>
            </a:pPr>
            <a:r>
              <a:rPr altLang="ru-RU" sz="3600" b="1" i="1">
                <a:latin typeface="Times New Roman" panose="02020603050405020304" pitchFamily="18" charset="0"/>
                <a:ea typeface="Andale Sans UI"/>
                <a:cs typeface="Andale Sans UI"/>
              </a:rPr>
              <a:t>Летний палаточный лагерь</a:t>
            </a:r>
          </a:p>
          <a:p>
            <a:pPr marL="431800" indent="-323850" eaLnBrk="1">
              <a:buClr>
                <a:srgbClr val="0E594D"/>
              </a:buClr>
              <a:buSzPct val="45000"/>
              <a:buFont typeface="StarSymbol"/>
              <a:buChar char="●"/>
            </a:pPr>
            <a:r>
              <a:rPr altLang="ru-RU" sz="3600" b="1" i="1">
                <a:latin typeface="Times New Roman" panose="02020603050405020304" pitchFamily="18" charset="0"/>
                <a:ea typeface="Andale Sans UI"/>
                <a:cs typeface="Andale Sans UI"/>
              </a:rPr>
              <a:t>Полевые иследовательские мастерские</a:t>
            </a:r>
          </a:p>
          <a:p>
            <a:pPr marL="431800" indent="-323850" eaLnBrk="1">
              <a:buClr>
                <a:srgbClr val="0E594D"/>
              </a:buClr>
              <a:buSzPct val="45000"/>
              <a:buFont typeface="StarSymbol"/>
              <a:buChar char="●"/>
            </a:pPr>
            <a:r>
              <a:rPr altLang="ru-RU" sz="3600" b="1" i="1">
                <a:latin typeface="Times New Roman" panose="02020603050405020304" pitchFamily="18" charset="0"/>
                <a:ea typeface="Andale Sans UI"/>
                <a:cs typeface="Andale Sans UI"/>
              </a:rPr>
              <a:t>Продолжительность – 2 недели (июль)</a:t>
            </a:r>
          </a:p>
          <a:p>
            <a:pPr marL="431800" indent="-323850" eaLnBrk="1">
              <a:buClr>
                <a:srgbClr val="0E594D"/>
              </a:buClr>
              <a:buSzPct val="45000"/>
              <a:buFont typeface="StarSymbol"/>
              <a:buChar char="●"/>
            </a:pPr>
            <a:r>
              <a:rPr altLang="ru-RU" sz="3600" b="1" i="1">
                <a:latin typeface="Times New Roman" panose="02020603050405020304" pitchFamily="18" charset="0"/>
                <a:ea typeface="Andale Sans UI"/>
                <a:cs typeface="Andale Sans UI"/>
              </a:rPr>
              <a:t>Место проведения – территория с выраженным природо-климатическим своеобразием.</a:t>
            </a:r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5413"/>
            <a:ext cx="10080625" cy="755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0" y="0"/>
            <a:ext cx="10080625" cy="152558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700" dirty="0"/>
              <a:t>“</a:t>
            </a:r>
            <a:r>
              <a:rPr lang="sah-RU" sz="3700" dirty="0"/>
              <a:t>ЭКСПЕДИЦИОННЫЕ  ПРАКТИКИ”</a:t>
            </a:r>
            <a:endParaRPr lang="ru-RU" sz="3700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0" y="1743800"/>
          <a:ext cx="9730603" cy="59418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173" name="Рисунок 6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263" y="3279775"/>
            <a:ext cx="1476375" cy="196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Рисунок 7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850" y="5248275"/>
            <a:ext cx="1601788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5" name="AutoShape 2" descr="Минипромприбор - Все делаем сами."/>
          <p:cNvSpPr>
            <a:spLocks noChangeAspect="1" noChangeArrowheads="1"/>
          </p:cNvSpPr>
          <p:nvPr/>
        </p:nvSpPr>
        <p:spPr bwMode="auto">
          <a:xfrm>
            <a:off x="171450" y="-158750"/>
            <a:ext cx="336550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94" tIns="50397" rIns="100794" bIns="50397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>
              <a:latin typeface="Calibri" panose="020F0502020204030204" pitchFamily="34" charset="0"/>
            </a:endParaRPr>
          </a:p>
        </p:txBody>
      </p:sp>
      <p:pic>
        <p:nvPicPr>
          <p:cNvPr id="7176" name="Рисунок 2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0825"/>
            <a:ext cx="1671638" cy="181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0" y="0"/>
            <a:ext cx="10080625" cy="2100263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/>
              <a:t>Исследование минералогии левобережья </a:t>
            </a:r>
            <a:r>
              <a:rPr lang="ru-RU" sz="4000" dirty="0" err="1"/>
              <a:t>р.Койва</a:t>
            </a:r>
            <a:r>
              <a:rPr lang="ru-RU" sz="4000" dirty="0"/>
              <a:t>. Камень </a:t>
            </a:r>
            <a:r>
              <a:rPr lang="ru-RU" sz="4000" dirty="0" err="1"/>
              <a:t>Стрельный</a:t>
            </a:r>
            <a:endParaRPr lang="ru-RU" sz="4000" dirty="0"/>
          </a:p>
        </p:txBody>
      </p:sp>
      <p:pic>
        <p:nvPicPr>
          <p:cNvPr id="8196" name="Picture 2" descr="http://www.busiki-kolechki.ru/files/images/______________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388" y="2268538"/>
            <a:ext cx="3417887" cy="512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3025" y="2268538"/>
            <a:ext cx="6067425" cy="454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550863" y="4768850"/>
            <a:ext cx="8809037" cy="2611438"/>
          </a:xfrm>
        </p:spPr>
        <p:txBody>
          <a:bodyPr/>
          <a:lstStyle/>
          <a:p>
            <a:pPr marL="431800" indent="-323850" eaLnBrk="1">
              <a:buClr>
                <a:srgbClr val="0E594D"/>
              </a:buClr>
              <a:buSzPct val="45000"/>
              <a:buFont typeface="StarSymbol"/>
              <a:buChar char="●"/>
            </a:pPr>
            <a:r>
              <a:rPr altLang="ru-RU" sz="3200" b="1">
                <a:latin typeface="Times New Roman" panose="02020603050405020304" pitchFamily="18" charset="0"/>
                <a:ea typeface="Andale Sans UI"/>
                <a:cs typeface="Andale Sans UI"/>
              </a:rPr>
              <a:t>Объект исследования –</a:t>
            </a:r>
            <a:r>
              <a:rPr altLang="ru-RU" sz="3200">
                <a:latin typeface="Times New Roman" panose="02020603050405020304" pitchFamily="18" charset="0"/>
                <a:ea typeface="Andale Sans UI"/>
                <a:cs typeface="Andale Sans UI"/>
              </a:rPr>
              <a:t> </a:t>
            </a:r>
            <a:r>
              <a:rPr lang="ru-RU" altLang="ru-RU" sz="3200">
                <a:latin typeface="Times New Roman" panose="02020603050405020304" pitchFamily="18" charset="0"/>
                <a:ea typeface="Andale Sans UI"/>
                <a:cs typeface="Andale Sans UI"/>
              </a:rPr>
              <a:t>кристаллы</a:t>
            </a:r>
            <a:endParaRPr altLang="ru-RU" sz="3200">
              <a:latin typeface="Times New Roman" panose="02020603050405020304" pitchFamily="18" charset="0"/>
              <a:ea typeface="Andale Sans UI"/>
              <a:cs typeface="Andale Sans UI"/>
            </a:endParaRPr>
          </a:p>
          <a:p>
            <a:pPr marL="431800" indent="-323850" eaLnBrk="1">
              <a:buClr>
                <a:srgbClr val="0E594D"/>
              </a:buClr>
              <a:buSzPct val="45000"/>
              <a:buFont typeface="StarSymbol"/>
              <a:buChar char="●"/>
            </a:pPr>
            <a:r>
              <a:rPr altLang="ru-RU" sz="3200" b="1">
                <a:latin typeface="Times New Roman" panose="02020603050405020304" pitchFamily="18" charset="0"/>
                <a:ea typeface="Andale Sans UI"/>
                <a:cs typeface="Andale Sans UI"/>
              </a:rPr>
              <a:t>Предмет исследования</a:t>
            </a:r>
            <a:r>
              <a:rPr altLang="ru-RU" sz="3200">
                <a:latin typeface="Times New Roman" panose="02020603050405020304" pitchFamily="18" charset="0"/>
                <a:ea typeface="Andale Sans UI"/>
                <a:cs typeface="Andale Sans UI"/>
              </a:rPr>
              <a:t> – </a:t>
            </a:r>
            <a:r>
              <a:rPr lang="ru-RU" altLang="ru-RU" sz="3200">
                <a:latin typeface="Times New Roman" panose="02020603050405020304" pitchFamily="18" charset="0"/>
                <a:ea typeface="Andale Sans UI"/>
                <a:cs typeface="Times New Roman" panose="02020603050405020304" pitchFamily="18" charset="0"/>
              </a:rPr>
              <a:t>свойства кристаллов из собранной коллекции, выращивание кристаллов из растворов</a:t>
            </a:r>
            <a:endParaRPr altLang="ru-RU" sz="3200">
              <a:latin typeface="Times New Roman" panose="02020603050405020304" pitchFamily="18" charset="0"/>
              <a:ea typeface="Andale Sans UI"/>
              <a:cs typeface="Times New Roman" panose="02020603050405020304" pitchFamily="18" charset="0"/>
            </a:endParaRPr>
          </a:p>
        </p:txBody>
      </p:sp>
      <p:pic>
        <p:nvPicPr>
          <p:cNvPr id="9219" name="Рисунок 3" descr="зобнина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875" y="207963"/>
            <a:ext cx="4000500" cy="355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Рисунок 4" descr="DSCF4194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7438" y="207963"/>
            <a:ext cx="4826000" cy="361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 txBox="1">
            <a:spLocks noGrp="1"/>
          </p:cNvSpPr>
          <p:nvPr>
            <p:ph type="body" idx="4294967295"/>
          </p:nvPr>
        </p:nvSpPr>
        <p:spPr>
          <a:xfrm>
            <a:off x="720725" y="179388"/>
            <a:ext cx="8818563" cy="7566025"/>
          </a:xfrm>
        </p:spPr>
        <p:txBody>
          <a:bodyPr/>
          <a:lstStyle>
            <a:def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0E594D"/>
              </a:buClr>
              <a:buSzPct val="45000"/>
              <a:buFont typeface="StarSymbol"/>
              <a:buNone/>
              <a:defRPr lang="de-DE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defPPr>
            <a:lvl1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0E594D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1pPr>
            <a:lvl2pPr marL="864000" marR="0" lvl="1" indent="-288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9pPr>
          </a:lstStyle>
          <a:p>
            <a:pPr marL="108000" indent="0" eaLnBrk="1" fontAlgn="auto">
              <a:buFont typeface="StarSymbol"/>
              <a:buNone/>
              <a:defRPr/>
            </a:pPr>
            <a:r>
              <a:rPr sz="3600" b="1" dirty="0" err="1">
                <a:latin typeface="Times New Roman" pitchFamily="18"/>
              </a:rPr>
              <a:t>Цель</a:t>
            </a:r>
            <a:r>
              <a:rPr sz="3600" b="1" dirty="0">
                <a:latin typeface="Times New Roman" pitchFamily="18"/>
              </a:rPr>
              <a:t> </a:t>
            </a:r>
            <a:r>
              <a:rPr sz="3600" b="1" dirty="0" err="1">
                <a:latin typeface="Times New Roman" pitchFamily="18"/>
              </a:rPr>
              <a:t>исследования</a:t>
            </a:r>
            <a:r>
              <a:rPr sz="3600" b="1" dirty="0">
                <a:latin typeface="Times New Roman" pitchFamily="18"/>
              </a:rPr>
              <a:t>:</a:t>
            </a:r>
            <a:r>
              <a:rPr lang="ru-RU" dirty="0"/>
              <a:t>изучить основные свойства кристаллов, а также вырастить и исследовать кристаллы разнообразных веществ из растворов и сравнить их свойства, определить оптимальные условия для выращивания</a:t>
            </a:r>
            <a:endParaRPr lang="ru-RU" sz="2800" kern="1200" dirty="0">
              <a:latin typeface="Times New Roman" pitchFamily="18"/>
            </a:endParaRPr>
          </a:p>
          <a:p>
            <a:pPr marL="108000" indent="0" eaLnBrk="1" fontAlgn="auto">
              <a:buFont typeface="StarSymbol"/>
              <a:buNone/>
              <a:defRPr/>
            </a:pPr>
            <a:r>
              <a:rPr lang="ru-RU" sz="3600" b="1" kern="1200" dirty="0">
                <a:latin typeface="Times New Roman" pitchFamily="18"/>
              </a:rPr>
              <a:t>Задачи:</a:t>
            </a:r>
          </a:p>
          <a:p>
            <a:pPr eaLnBrk="1" fontAlgn="auto">
              <a:defRPr/>
            </a:pPr>
            <a:r>
              <a:rPr lang="ru-RU" sz="2800" dirty="0"/>
              <a:t>Познакомиться со структурой и свойствами кристаллов.</a:t>
            </a:r>
          </a:p>
          <a:p>
            <a:pPr eaLnBrk="1" fontAlgn="auto">
              <a:defRPr/>
            </a:pPr>
            <a:r>
              <a:rPr lang="ru-RU" sz="2800" dirty="0"/>
              <a:t>Определить роль кристаллов в современном мире.</a:t>
            </a:r>
          </a:p>
          <a:p>
            <a:pPr eaLnBrk="1" fontAlgn="auto">
              <a:defRPr/>
            </a:pPr>
            <a:r>
              <a:rPr lang="ru-RU" sz="2800" dirty="0"/>
              <a:t>Вырастить кристаллы из разнообразных веществ  и сравнить их свойства.</a:t>
            </a:r>
          </a:p>
          <a:p>
            <a:pPr eaLnBrk="1" fontAlgn="auto">
              <a:defRPr/>
            </a:pPr>
            <a:r>
              <a:rPr lang="ru-RU" sz="2800" dirty="0"/>
              <a:t>Найти применение кристаллам,  выращенным в домашних условиях.</a:t>
            </a:r>
          </a:p>
          <a:p>
            <a:pPr eaLnBrk="1" fontAlgn="auto">
              <a:defRPr/>
            </a:pPr>
            <a:r>
              <a:rPr lang="ru-RU" sz="2800" dirty="0"/>
              <a:t>Выработать рекомендации по выращиванию кристаллов.</a:t>
            </a:r>
            <a:endParaRPr lang="ru-RU" sz="2800" kern="1200" dirty="0">
              <a:latin typeface="Times New Roman" pitchFamily="18"/>
            </a:endParaRPr>
          </a:p>
          <a:p>
            <a:pPr eaLnBrk="1" fontAlgn="auto">
              <a:buFont typeface="StarSymbol"/>
              <a:buNone/>
              <a:defRPr/>
            </a:pPr>
            <a:endParaRPr lang="ru-RU" sz="3600" b="1" kern="1200" dirty="0">
              <a:latin typeface="Times New Roman" pitchFamily="18"/>
            </a:endParaRPr>
          </a:p>
        </p:txBody>
      </p:sp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lyt-cool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752</TotalTime>
  <Words>511</Words>
  <Application>Microsoft Office PowerPoint</Application>
  <PresentationFormat>Произвольный</PresentationFormat>
  <Paragraphs>131</Paragraphs>
  <Slides>20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9" baseType="lpstr">
      <vt:lpstr>Arial</vt:lpstr>
      <vt:lpstr>Albany</vt:lpstr>
      <vt:lpstr>Tahoma</vt:lpstr>
      <vt:lpstr>Calibri</vt:lpstr>
      <vt:lpstr>Thorndale</vt:lpstr>
      <vt:lpstr>Andale Sans UI</vt:lpstr>
      <vt:lpstr>Times New Roman</vt:lpstr>
      <vt:lpstr>StarSymbol</vt:lpstr>
      <vt:lpstr>lyt-cool</vt:lpstr>
      <vt:lpstr>Кристаллы</vt:lpstr>
      <vt:lpstr>Июль 2015 года Горнозаводский район, Пермский край</vt:lpstr>
      <vt:lpstr>Программа разработана</vt:lpstr>
      <vt:lpstr>Формы участия в экспедиции</vt:lpstr>
      <vt:lpstr>Формы проведения экспедиции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Исследование химического состава минеральных вод</dc:title>
  <dc:creator>Student</dc:creator>
  <cp:lastModifiedBy>Людмила Терещенко</cp:lastModifiedBy>
  <cp:revision>53</cp:revision>
  <dcterms:created xsi:type="dcterms:W3CDTF">2009-04-16T11:32:32Z</dcterms:created>
  <dcterms:modified xsi:type="dcterms:W3CDTF">2016-12-01T19:06:25Z</dcterms:modified>
</cp:coreProperties>
</file>