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8" r:id="rId2"/>
    <p:sldId id="259" r:id="rId3"/>
    <p:sldId id="260" r:id="rId4"/>
    <p:sldId id="261" r:id="rId5"/>
    <p:sldId id="257" r:id="rId6"/>
    <p:sldId id="262" r:id="rId7"/>
    <p:sldId id="256" r:id="rId8"/>
    <p:sldId id="263" r:id="rId9"/>
    <p:sldId id="278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DBD35-D9C6-48E0-AA66-2345EE86D0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14C39-145C-488A-8A04-0F1D0E48D7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825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AFE36-1C6E-40DC-B2FB-CA85DD96A86A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56042-76BF-41CF-9441-7D690E8BF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МАСТЕР - КЛАСС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для родителей:</a:t>
            </a:r>
          </a:p>
          <a:p>
            <a:pPr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8743" y="2564904"/>
            <a:ext cx="88065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«Гимнастика для языка»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3528" y="6237312"/>
            <a:ext cx="2895600" cy="365125"/>
          </a:xfrm>
        </p:spPr>
        <p:txBody>
          <a:bodyPr/>
          <a:lstStyle/>
          <a:p>
            <a:r>
              <a:rPr lang="ru-RU" dirty="0" smtClean="0"/>
              <a:t>МБДОУ </a:t>
            </a:r>
            <a:r>
              <a:rPr lang="ru-RU" dirty="0" err="1" smtClean="0"/>
              <a:t>д</a:t>
            </a:r>
            <a:r>
              <a:rPr lang="ru-RU" dirty="0" smtClean="0"/>
              <a:t>/с "Голубок"</a:t>
            </a:r>
            <a:endParaRPr lang="ru-RU" dirty="0"/>
          </a:p>
        </p:txBody>
      </p:sp>
      <p:pic>
        <p:nvPicPr>
          <p:cNvPr id="3075" name="Picture 3" descr="C:\Documents and Settings\Натали\Рабочий стол\арти гимн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01008"/>
            <a:ext cx="2736304" cy="3047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Натали\Рабочий стол\дом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5085184"/>
            <a:ext cx="1403648" cy="17728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Рекомендации по проведению артикуляционной гимнастики дома.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733256"/>
          </a:xfrm>
        </p:spPr>
        <p:txBody>
          <a:bodyPr>
            <a:no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Артикуляционная гимнастика займёт около 5-10 минут вашего времени.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Необходимо   выполнять её с ребёнком ежедневно,  сидя  перед зеркалом.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Артикуляционная гимнастика проводится под счет или музыку. 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Одно упражнение выполнять от 5 до 6 раз.</a:t>
            </a:r>
          </a:p>
          <a:p>
            <a:pPr>
              <a:buNone/>
            </a:pPr>
            <a:r>
              <a:rPr lang="ru-RU" sz="1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ПОМНИТЕ!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Гимнастика не должна ребёнку надоедать, следите, чтобы он от неё не уставал.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Важно не количество упражнений, а качество их выполнения.</a:t>
            </a:r>
          </a:p>
          <a:p>
            <a:pPr lvl="0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Только усвоив, как следует, одно артикуляционное упражнение можно переходить к следующему.    </a:t>
            </a:r>
          </a:p>
          <a:p>
            <a:pPr>
              <a:buNone/>
            </a:pPr>
            <a:r>
              <a:rPr lang="ru-RU" sz="1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ЧЕГО НАЧАТЬ?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Прежде чем начинать разучивание упражнений артикуляционной гимнастики, необходимо познакомить детей с органами артикуляционного аппарата.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Сидя  перед  зеркалом,  ребёнок  вслед  за  взрослым  показывает  и  уточняет названия органов артикуляции: 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Скажи, как называется домик, в котором живёт твой язычок?  (рот)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У домика есть двери. Первые двери – это губы, верхняя губа и нижняя губа.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Вторые двери, самые крепкие – это зубы, верхние зубы и нижние зубы.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У нашего язычка есть кончик и спинка (середина).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В домике нашем есть потолок – нёбо.</a:t>
            </a:r>
          </a:p>
          <a:p>
            <a:pPr>
              <a:buNone/>
            </a:pP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Артикуляционные упражнения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7" name="Picture 3" descr="C:\Documents and Settings\Натали\Рабочий стол\гриб.gif"/>
          <p:cNvPicPr>
            <a:picLocks noChangeAspect="1" noChangeArrowheads="1"/>
          </p:cNvPicPr>
          <p:nvPr/>
        </p:nvPicPr>
        <p:blipFill>
          <a:blip r:embed="rId2" cstate="print"/>
          <a:srcRect b="7770"/>
          <a:stretch>
            <a:fillRect/>
          </a:stretch>
        </p:blipFill>
        <p:spPr bwMode="auto">
          <a:xfrm>
            <a:off x="234222" y="4221088"/>
            <a:ext cx="2108009" cy="1944216"/>
          </a:xfrm>
          <a:prstGeom prst="rect">
            <a:avLst/>
          </a:prstGeom>
          <a:noFill/>
        </p:spPr>
      </p:pic>
      <p:pic>
        <p:nvPicPr>
          <p:cNvPr id="6148" name="Picture 4" descr="C:\Documents and Settings\Натали\Рабочий стол\заб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80300"/>
            <a:ext cx="2339752" cy="2077700"/>
          </a:xfrm>
          <a:prstGeom prst="rect">
            <a:avLst/>
          </a:prstGeom>
          <a:noFill/>
        </p:spPr>
      </p:pic>
      <p:pic>
        <p:nvPicPr>
          <p:cNvPr id="6149" name="Picture 5" descr="C:\Documents and Settings\Натали\Рабочий стол\гор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57711"/>
            <a:ext cx="1763266" cy="1555823"/>
          </a:xfrm>
          <a:prstGeom prst="rect">
            <a:avLst/>
          </a:prstGeom>
          <a:noFill/>
        </p:spPr>
      </p:pic>
      <p:pic>
        <p:nvPicPr>
          <p:cNvPr id="6150" name="Picture 6" descr="C:\Documents and Settings\Натали\Рабочий стол\хобото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653136"/>
            <a:ext cx="1934660" cy="1963614"/>
          </a:xfrm>
          <a:prstGeom prst="rect">
            <a:avLst/>
          </a:prstGeom>
          <a:noFill/>
        </p:spPr>
      </p:pic>
      <p:pic>
        <p:nvPicPr>
          <p:cNvPr id="6151" name="Picture 7" descr="C:\Documents and Settings\Натали\Рабочий стол\час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708920"/>
            <a:ext cx="1777479" cy="1749039"/>
          </a:xfrm>
          <a:prstGeom prst="rect">
            <a:avLst/>
          </a:prstGeom>
          <a:noFill/>
        </p:spPr>
      </p:pic>
      <p:pic>
        <p:nvPicPr>
          <p:cNvPr id="6152" name="Picture 8" descr="C:\Documents and Settings\Натали\Рабочий стол\барабан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1268760"/>
            <a:ext cx="1686397" cy="1601010"/>
          </a:xfrm>
          <a:prstGeom prst="rect">
            <a:avLst/>
          </a:prstGeom>
          <a:noFill/>
        </p:spPr>
      </p:pic>
      <p:pic>
        <p:nvPicPr>
          <p:cNvPr id="6153" name="Picture 9" descr="C:\Documents and Settings\Натали\Рабочий стол\лопаткаl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64288" y="4941168"/>
            <a:ext cx="1430071" cy="1515194"/>
          </a:xfrm>
          <a:prstGeom prst="rect">
            <a:avLst/>
          </a:prstGeom>
          <a:noFill/>
        </p:spPr>
      </p:pic>
      <p:pic>
        <p:nvPicPr>
          <p:cNvPr id="6154" name="Picture 10" descr="C:\Documents and Settings\Натали\Рабочий стол\щет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1484784"/>
            <a:ext cx="1440160" cy="1479616"/>
          </a:xfrm>
          <a:prstGeom prst="rect">
            <a:avLst/>
          </a:prstGeom>
          <a:noFill/>
        </p:spPr>
      </p:pic>
      <p:pic>
        <p:nvPicPr>
          <p:cNvPr id="6155" name="Picture 11" descr="C:\Documents and Settings\Натали\Рабочий стол\варенье чашка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2780928"/>
            <a:ext cx="1512168" cy="1861130"/>
          </a:xfrm>
          <a:prstGeom prst="rect">
            <a:avLst/>
          </a:prstGeom>
          <a:noFill/>
        </p:spPr>
      </p:pic>
      <p:pic>
        <p:nvPicPr>
          <p:cNvPr id="6156" name="Picture 12" descr="C:\Documents and Settings\Натали\Рабочий стол\варенье чашка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6296" y="2996952"/>
            <a:ext cx="1503527" cy="1445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«Заборчик»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C:\Documents and Settings\Натали\Рабочий стол\заб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3096344" cy="3096344"/>
          </a:xfrm>
          <a:prstGeom prst="rect">
            <a:avLst/>
          </a:prstGeom>
          <a:noFill/>
        </p:spPr>
      </p:pic>
      <p:pic>
        <p:nvPicPr>
          <p:cNvPr id="7171" name="Picture 3" descr="C:\Documents and Settings\Натали\Мои документы\работа\фото дед.сад\фото артик гиан\DSC_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1340768"/>
            <a:ext cx="4392488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«хоботок»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C:\Documents and Settings\Натали\Рабочий стол\хобот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3168352" cy="2952328"/>
          </a:xfrm>
          <a:prstGeom prst="rect">
            <a:avLst/>
          </a:prstGeom>
          <a:noFill/>
        </p:spPr>
      </p:pic>
      <p:pic>
        <p:nvPicPr>
          <p:cNvPr id="8195" name="Picture 3" descr="C:\Documents and Settings\Натали\Мои документы\работа\фото дед.сад\фото артик гиан\DSC_00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1484784"/>
            <a:ext cx="4399262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«лопатка»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Documents and Settings\Натали\Рабочий стол\лопатка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2667703" cy="2826494"/>
          </a:xfrm>
          <a:prstGeom prst="rect">
            <a:avLst/>
          </a:prstGeom>
          <a:noFill/>
        </p:spPr>
      </p:pic>
      <p:pic>
        <p:nvPicPr>
          <p:cNvPr id="9219" name="Picture 3" descr="C:\Documents and Settings\Натали\Мои документы\работа\фото дед.сад\фото артик гиан\DSC_00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628800"/>
            <a:ext cx="4355489" cy="41059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«часы»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C:\Documents and Settings\Натали\Рабочий стол\ча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3312368" cy="3259371"/>
          </a:xfrm>
          <a:prstGeom prst="rect">
            <a:avLst/>
          </a:prstGeom>
          <a:noFill/>
        </p:spPr>
      </p:pic>
      <p:pic>
        <p:nvPicPr>
          <p:cNvPr id="10243" name="Picture 3" descr="C:\Documents and Settings\Натали\Мои документы\работа\фото дед.сад\фото артик гиан\DSC_0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1" y="1345466"/>
            <a:ext cx="4398888" cy="4303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«почистим зубы»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266" name="Picture 2" descr="C:\Documents and Settings\Натали\Рабочий стол\ще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2430165" cy="2496745"/>
          </a:xfrm>
          <a:prstGeom prst="rect">
            <a:avLst/>
          </a:prstGeom>
          <a:noFill/>
        </p:spPr>
      </p:pic>
      <p:pic>
        <p:nvPicPr>
          <p:cNvPr id="11267" name="Picture 3" descr="C:\Documents and Settings\Натали\Мои документы\работа\фото дед.сад\фото артик гиан\DSC_00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560142"/>
            <a:ext cx="4260472" cy="4161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«горка»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290" name="Picture 2" descr="C:\Documents and Settings\Натали\Рабочий стол\гор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14634"/>
            <a:ext cx="3240360" cy="2859140"/>
          </a:xfrm>
          <a:prstGeom prst="rect">
            <a:avLst/>
          </a:prstGeom>
          <a:noFill/>
        </p:spPr>
      </p:pic>
      <p:pic>
        <p:nvPicPr>
          <p:cNvPr id="12291" name="Picture 3" descr="C:\Documents and Settings\Натали\Мои документы\работа\фото дед.сад\фото артик гиан\DSC_00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1772816"/>
            <a:ext cx="4356484" cy="416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«вкусное варенье»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314" name="Picture 2" descr="C:\Documents and Settings\Натали\Рабочий стол\варенье ч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2880320" cy="3240360"/>
          </a:xfrm>
          <a:prstGeom prst="rect">
            <a:avLst/>
          </a:prstGeom>
          <a:noFill/>
        </p:spPr>
      </p:pic>
      <p:pic>
        <p:nvPicPr>
          <p:cNvPr id="13315" name="Picture 3" descr="C:\Documents and Settings\Натали\Мои документы\работа\фото дед.сад\фото артик гиан\DSC_0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1484784"/>
            <a:ext cx="4248472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«грибок»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338" name="Picture 2" descr="C:\Documents and Settings\Натали\Рабочий стол\гриб.gif"/>
          <p:cNvPicPr>
            <a:picLocks noChangeAspect="1" noChangeArrowheads="1"/>
          </p:cNvPicPr>
          <p:nvPr/>
        </p:nvPicPr>
        <p:blipFill>
          <a:blip r:embed="rId2" cstate="print"/>
          <a:srcRect b="7391"/>
          <a:stretch>
            <a:fillRect/>
          </a:stretch>
        </p:blipFill>
        <p:spPr bwMode="auto">
          <a:xfrm>
            <a:off x="323528" y="1628800"/>
            <a:ext cx="3810000" cy="3528392"/>
          </a:xfrm>
          <a:prstGeom prst="rect">
            <a:avLst/>
          </a:prstGeom>
          <a:noFill/>
        </p:spPr>
      </p:pic>
      <p:pic>
        <p:nvPicPr>
          <p:cNvPr id="14339" name="Picture 3" descr="C:\Documents and Settings\Натали\Мои документы\работа\фото дед.сад\фото артик гиан\DSC_00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0324" y="1556792"/>
            <a:ext cx="4118244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Причины нарушений звукопроизношения у детей.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Своевременное усвоение ребенком звуков речи.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Нарушения    звукопроизношения,     не являющиеся возрастными на 5-м году жизни.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Советы родителям.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Значение  артикуляционной   гимнастики.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Причины, по которым необходимо заниматься артикуляционной гимнастикой.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Методические рекомендации по проведению артикуляционной   гимнастики    дома.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Мастер – класс   по    проведению   артикуля- ционных     упражнений.</a:t>
            </a:r>
          </a:p>
          <a:p>
            <a:pPr marL="514350" indent="-514350">
              <a:buFont typeface="+mj-lt"/>
              <a:buAutoNum type="arabicPeriod"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«чашка»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62" name="Picture 2" descr="C:\Documents and Settings\Натали\Рабочий стол\варенье чаш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36219"/>
            <a:ext cx="2592288" cy="3220973"/>
          </a:xfrm>
          <a:prstGeom prst="rect">
            <a:avLst/>
          </a:prstGeom>
          <a:noFill/>
        </p:spPr>
      </p:pic>
      <p:pic>
        <p:nvPicPr>
          <p:cNvPr id="15363" name="Picture 3" descr="C:\Documents and Settings\Натали\Мои документы\работа\фото дед.сад\фото артик гиан\DSC_00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628800"/>
            <a:ext cx="4199376" cy="4016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«барабан»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6" name="Picture 2" descr="C:\Documents and Settings\Натали\Рабочий стол\бараб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2592288" cy="2461033"/>
          </a:xfrm>
          <a:prstGeom prst="rect">
            <a:avLst/>
          </a:prstGeom>
          <a:noFill/>
        </p:spPr>
      </p:pic>
      <p:pic>
        <p:nvPicPr>
          <p:cNvPr id="16387" name="Picture 3" descr="C:\Documents and Settings\Натали\Мои документы\работа\фото дед.сад\фото артик гиан\DSC_00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556792"/>
            <a:ext cx="4320480" cy="3944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C:\Documents and Settings\Натали\Рабочий стол\книга 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76672"/>
            <a:ext cx="1650392" cy="2518489"/>
          </a:xfrm>
          <a:prstGeom prst="rect">
            <a:avLst/>
          </a:prstGeom>
          <a:noFill/>
        </p:spPr>
      </p:pic>
      <p:pic>
        <p:nvPicPr>
          <p:cNvPr id="18435" name="Picture 3" descr="C:\Documents and Settings\Натали\Рабочий стол\книг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590" y="4042893"/>
            <a:ext cx="1813146" cy="2554459"/>
          </a:xfrm>
          <a:prstGeom prst="rect">
            <a:avLst/>
          </a:prstGeom>
          <a:noFill/>
        </p:spPr>
      </p:pic>
      <p:pic>
        <p:nvPicPr>
          <p:cNvPr id="18436" name="Picture 4" descr="C:\Documents and Settings\Натали\Рабочий стол\книга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365104"/>
            <a:ext cx="2664296" cy="1998222"/>
          </a:xfrm>
          <a:prstGeom prst="rect">
            <a:avLst/>
          </a:prstGeom>
          <a:noFill/>
        </p:spPr>
      </p:pic>
      <p:pic>
        <p:nvPicPr>
          <p:cNvPr id="18437" name="Picture 5" descr="C:\Documents and Settings\Натали\Рабочий стол\книга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268760"/>
            <a:ext cx="1952857" cy="2592288"/>
          </a:xfrm>
          <a:prstGeom prst="rect">
            <a:avLst/>
          </a:prstGeom>
          <a:noFill/>
        </p:spPr>
      </p:pic>
      <p:pic>
        <p:nvPicPr>
          <p:cNvPr id="18438" name="Picture 6" descr="C:\Documents and Settings\Натали\Рабочий стол\книга 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34518" y="548680"/>
            <a:ext cx="1718746" cy="2432026"/>
          </a:xfrm>
          <a:prstGeom prst="rect">
            <a:avLst/>
          </a:prstGeom>
          <a:noFill/>
        </p:spPr>
      </p:pic>
      <p:pic>
        <p:nvPicPr>
          <p:cNvPr id="18439" name="Picture 7" descr="C:\Documents and Settings\Натали\Рабочий стол\книга 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8024" y="908720"/>
            <a:ext cx="1944216" cy="2487989"/>
          </a:xfrm>
          <a:prstGeom prst="rect">
            <a:avLst/>
          </a:prstGeom>
          <a:noFill/>
        </p:spPr>
      </p:pic>
      <p:pic>
        <p:nvPicPr>
          <p:cNvPr id="18440" name="Picture 8" descr="C:\Documents and Settings\Натали\Рабочий стол\книга 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32240" y="3861048"/>
            <a:ext cx="1907704" cy="2692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Успехов Вам, уважаемые родители!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SC_014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99792" y="3501008"/>
            <a:ext cx="4176464" cy="30277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3"/>
            <a:ext cx="8229600" cy="417646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Артикуляционная гимнастика- </a:t>
            </a:r>
          </a:p>
          <a:p>
            <a:pPr algn="ctr">
              <a:buNone/>
            </a:pP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неотъемлемая часть работы по подготовке артикуляционного аппарата ребенка к постановке звуков. 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0" name="Picture 2" descr="C:\Documents and Settings\Натали\Рабочий стол\гимнаст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653136"/>
            <a:ext cx="2664296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нарушений звукопроизношения у детей.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2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Отсутствие  эмоционального   общения родителей  с детьми с самого рождения.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Период беременности.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Роды.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Заболевания ребенка до 3-х лет.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Строение артикуляционного аппарата.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Органические нарушения КГМ у ребенка.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80920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Звукопроизношение </a:t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Сроки усвоения звуков речи</a:t>
            </a:r>
            <a:br>
              <a:rPr lang="ru-RU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9" y="2060848"/>
          <a:ext cx="8424935" cy="3863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120013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Возраст </a:t>
                      </a:r>
                    </a:p>
                    <a:p>
                      <a:pPr algn="ctr"/>
                      <a:r>
                        <a:rPr lang="ru-RU" sz="1600" dirty="0" smtClean="0"/>
                        <a:t>ребенка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1-2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2-3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3-4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5-6 лет</a:t>
                      </a:r>
                      <a:endParaRPr lang="ru-RU" dirty="0"/>
                    </a:p>
                  </a:txBody>
                  <a:tcPr/>
                </a:tc>
              </a:tr>
              <a:tr h="1200133">
                <a:tc>
                  <a:txBody>
                    <a:bodyPr/>
                    <a:lstStyle/>
                    <a:p>
                      <a:pPr algn="l"/>
                      <a:r>
                        <a:rPr lang="ru-RU" baseline="0" dirty="0" smtClean="0"/>
                        <a:t>       </a:t>
                      </a:r>
                      <a:r>
                        <a:rPr lang="ru-RU" dirty="0" smtClean="0"/>
                        <a:t> Звуки </a:t>
                      </a:r>
                    </a:p>
                    <a:p>
                      <a:r>
                        <a:rPr lang="ru-RU" dirty="0" smtClean="0"/>
                        <a:t>        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АОЭ</a:t>
                      </a:r>
                    </a:p>
                    <a:p>
                      <a:pPr algn="ctr"/>
                      <a:r>
                        <a:rPr lang="ru-RU" dirty="0" smtClean="0"/>
                        <a:t>ПБМ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И</a:t>
                      </a:r>
                      <a:r>
                        <a:rPr lang="ru-RU" baseline="0" dirty="0" smtClean="0"/>
                        <a:t> Ы У Ф В</a:t>
                      </a:r>
                    </a:p>
                    <a:p>
                      <a:r>
                        <a:rPr lang="ru-RU" baseline="0" dirty="0" smtClean="0"/>
                        <a:t>  Т Д К Г Н Х Й</a:t>
                      </a:r>
                    </a:p>
                    <a:p>
                      <a:pPr algn="ctr"/>
                      <a:r>
                        <a:rPr lang="ru-RU" baseline="0" dirty="0" smtClean="0"/>
                        <a:t>  идет    смягчение звуков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 З Ц </a:t>
                      </a:r>
                    </a:p>
                    <a:p>
                      <a:pPr algn="ctr"/>
                      <a:r>
                        <a:rPr lang="ru-RU" dirty="0" smtClean="0"/>
                        <a:t>Ш Ж Щ 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 Р</a:t>
                      </a:r>
                      <a:endParaRPr lang="ru-RU" dirty="0"/>
                    </a:p>
                  </a:txBody>
                  <a:tcPr/>
                </a:tc>
              </a:tr>
              <a:tr h="1200133">
                <a:tc gridSpan="5"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Неточное произношение у ребенка до 3-4</a:t>
                      </a:r>
                      <a:r>
                        <a:rPr lang="ru-RU" baseline="0" dirty="0" smtClean="0"/>
                        <a:t> лет является </a:t>
                      </a:r>
                      <a:r>
                        <a:rPr lang="ru-RU" u="sng" baseline="0" dirty="0" smtClean="0"/>
                        <a:t>возрастной нормой</a:t>
                      </a:r>
                      <a:endParaRPr lang="ru-RU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Натали\Рабочий стол\рис сан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5429250"/>
            <a:ext cx="2376264" cy="1428750"/>
          </a:xfrm>
          <a:prstGeom prst="rect">
            <a:avLst/>
          </a:prstGeom>
          <a:noFill/>
        </p:spPr>
      </p:pic>
      <p:pic>
        <p:nvPicPr>
          <p:cNvPr id="1030" name="Picture 6" descr="C:\Documents and Settings\Натали\Рабочий стол\рис д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933056"/>
            <a:ext cx="1514475" cy="1428750"/>
          </a:xfrm>
          <a:prstGeom prst="rect">
            <a:avLst/>
          </a:prstGeom>
          <a:noFill/>
        </p:spPr>
      </p:pic>
      <p:pic>
        <p:nvPicPr>
          <p:cNvPr id="1027" name="Picture 3" descr="C:\Documents and Settings\Натали\Рабочий стол\рис кот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412776"/>
            <a:ext cx="1308100" cy="185896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99715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К, Г</a:t>
            </a:r>
            <a:r>
              <a:rPr lang="ru-RU" dirty="0" smtClean="0"/>
              <a:t> (</a:t>
            </a:r>
            <a:r>
              <a:rPr lang="ru-RU" b="1" dirty="0" smtClean="0"/>
              <a:t>к</a:t>
            </a:r>
            <a:r>
              <a:rPr lang="ru-RU" dirty="0" smtClean="0"/>
              <a:t>от - от); </a:t>
            </a:r>
          </a:p>
          <a:p>
            <a:r>
              <a:rPr lang="ru-RU" b="1" dirty="0" smtClean="0"/>
              <a:t>Т, Д</a:t>
            </a:r>
            <a:r>
              <a:rPr lang="ru-RU" dirty="0" smtClean="0"/>
              <a:t> (</a:t>
            </a:r>
            <a:r>
              <a:rPr lang="ru-RU" b="1" dirty="0" smtClean="0"/>
              <a:t>г</a:t>
            </a:r>
            <a:r>
              <a:rPr lang="ru-RU" dirty="0" smtClean="0"/>
              <a:t>усь - </a:t>
            </a:r>
            <a:r>
              <a:rPr lang="ru-RU" b="1" dirty="0" smtClean="0"/>
              <a:t>д</a:t>
            </a:r>
            <a:r>
              <a:rPr lang="ru-RU" dirty="0" smtClean="0"/>
              <a:t>усь, тусь);         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Б-П</a:t>
            </a:r>
            <a:r>
              <a:rPr lang="ru-RU" dirty="0" smtClean="0"/>
              <a:t> (</a:t>
            </a:r>
            <a:r>
              <a:rPr lang="ru-RU" b="1" dirty="0" smtClean="0"/>
              <a:t>б</a:t>
            </a:r>
            <a:r>
              <a:rPr lang="ru-RU" dirty="0" smtClean="0"/>
              <a:t>а</a:t>
            </a:r>
            <a:r>
              <a:rPr lang="ru-RU" b="1" dirty="0" smtClean="0"/>
              <a:t>б</a:t>
            </a:r>
            <a:r>
              <a:rPr lang="ru-RU" dirty="0" smtClean="0"/>
              <a:t>ушка – </a:t>
            </a:r>
            <a:r>
              <a:rPr lang="ru-RU" b="1" dirty="0" smtClean="0"/>
              <a:t>п</a:t>
            </a:r>
            <a:r>
              <a:rPr lang="ru-RU" dirty="0" smtClean="0"/>
              <a:t>а</a:t>
            </a:r>
            <a:r>
              <a:rPr lang="ru-RU" b="1" dirty="0" smtClean="0"/>
              <a:t>п</a:t>
            </a:r>
            <a:r>
              <a:rPr lang="ru-RU" dirty="0" smtClean="0"/>
              <a:t>ушка);</a:t>
            </a:r>
          </a:p>
          <a:p>
            <a:r>
              <a:rPr lang="ru-RU" b="1" dirty="0" smtClean="0"/>
              <a:t>Т, Д</a:t>
            </a:r>
            <a:r>
              <a:rPr lang="ru-RU" dirty="0" smtClean="0"/>
              <a:t> на звук </a:t>
            </a:r>
            <a:r>
              <a:rPr lang="ru-RU" b="1" dirty="0" smtClean="0"/>
              <a:t>Г</a:t>
            </a:r>
            <a:r>
              <a:rPr lang="ru-RU" dirty="0" smtClean="0"/>
              <a:t> (</a:t>
            </a:r>
            <a:r>
              <a:rPr lang="ru-RU" b="1" dirty="0" smtClean="0"/>
              <a:t>д</a:t>
            </a:r>
            <a:r>
              <a:rPr lang="ru-RU" dirty="0" smtClean="0"/>
              <a:t>ом – </a:t>
            </a:r>
            <a:r>
              <a:rPr lang="ru-RU" b="1" dirty="0" smtClean="0"/>
              <a:t>г</a:t>
            </a:r>
            <a:r>
              <a:rPr lang="ru-RU" dirty="0" smtClean="0"/>
              <a:t>ом, </a:t>
            </a:r>
            <a:r>
              <a:rPr lang="ru-RU" b="1" dirty="0" smtClean="0"/>
              <a:t>т</a:t>
            </a:r>
            <a:r>
              <a:rPr lang="ru-RU" dirty="0" smtClean="0"/>
              <a:t>ам - </a:t>
            </a:r>
            <a:r>
              <a:rPr lang="ru-RU" b="1" dirty="0" smtClean="0"/>
              <a:t>г</a:t>
            </a:r>
            <a:r>
              <a:rPr lang="ru-RU" dirty="0" smtClean="0"/>
              <a:t>ам);</a:t>
            </a:r>
          </a:p>
          <a:p>
            <a:r>
              <a:rPr lang="ru-RU" b="1" dirty="0" smtClean="0"/>
              <a:t>С,З, Ш,Ж </a:t>
            </a:r>
            <a:r>
              <a:rPr lang="ru-RU" dirty="0" smtClean="0"/>
              <a:t>( </a:t>
            </a:r>
            <a:r>
              <a:rPr lang="ru-RU" i="1" dirty="0" smtClean="0"/>
              <a:t>м/</a:t>
            </a:r>
            <a:r>
              <a:rPr lang="ru-RU" i="1" dirty="0" err="1" smtClean="0"/>
              <a:t>з</a:t>
            </a:r>
            <a:r>
              <a:rPr lang="ru-RU" i="1" dirty="0" smtClean="0"/>
              <a:t>, боковые, губно – зубные</a:t>
            </a:r>
            <a:r>
              <a:rPr lang="ru-RU" dirty="0" smtClean="0"/>
              <a:t>);</a:t>
            </a:r>
          </a:p>
          <a:p>
            <a:r>
              <a:rPr lang="ru-RU" b="1" dirty="0" smtClean="0"/>
              <a:t>С, З,Ш,Ж </a:t>
            </a:r>
            <a:r>
              <a:rPr lang="ru-RU" dirty="0" smtClean="0"/>
              <a:t>на звук- </a:t>
            </a:r>
            <a:r>
              <a:rPr lang="ru-RU" b="1" dirty="0" smtClean="0"/>
              <a:t>Х</a:t>
            </a:r>
            <a:r>
              <a:rPr lang="ru-RU" dirty="0" smtClean="0"/>
              <a:t> (</a:t>
            </a:r>
            <a:r>
              <a:rPr lang="ru-RU" b="1" dirty="0" smtClean="0"/>
              <a:t>с</a:t>
            </a:r>
            <a:r>
              <a:rPr lang="ru-RU" dirty="0" smtClean="0"/>
              <a:t>анки – </a:t>
            </a:r>
            <a:r>
              <a:rPr lang="ru-RU" b="1" dirty="0" smtClean="0"/>
              <a:t>х</a:t>
            </a:r>
            <a:r>
              <a:rPr lang="ru-RU" dirty="0" smtClean="0"/>
              <a:t>анки);</a:t>
            </a:r>
          </a:p>
          <a:p>
            <a:r>
              <a:rPr lang="ru-RU" b="1" dirty="0" smtClean="0"/>
              <a:t>Р</a:t>
            </a:r>
            <a:r>
              <a:rPr lang="ru-RU" dirty="0" smtClean="0"/>
              <a:t> ( горловой, боковой,  двугубный);</a:t>
            </a:r>
          </a:p>
          <a:p>
            <a:r>
              <a:rPr lang="ru-RU" b="1" dirty="0" smtClean="0"/>
              <a:t>Л</a:t>
            </a:r>
            <a:r>
              <a:rPr lang="ru-RU" dirty="0" smtClean="0"/>
              <a:t> (горловой, носовой, зубно-зубной, губно-зубной).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Нарушения звукопроизношения, не являющиеся возрастными в 4 года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C:\Documents and Settings\Натали\Рабочий стол\рис гус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124744"/>
            <a:ext cx="1076325" cy="1428750"/>
          </a:xfrm>
          <a:prstGeom prst="rect">
            <a:avLst/>
          </a:prstGeom>
          <a:noFill/>
        </p:spPr>
      </p:pic>
      <p:pic>
        <p:nvPicPr>
          <p:cNvPr id="1029" name="Picture 5" descr="C:\Documents and Settings\Натали\Рабочий стол\рис бабуш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1700808"/>
            <a:ext cx="1800200" cy="1860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Натали\Рабочий стол\артик гим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4743450"/>
            <a:ext cx="2857500" cy="2114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"/>
            <a:ext cx="7772400" cy="1340768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рекомендуется родителям: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424936" cy="432048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Самостоятельно ставить звуки детям.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Ругать или наказывать детей за неправильное произношение.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Требовать правильного произношения      (если звук не поставлен). 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Акцентировать внимание на дефекте, подсмеиваться над ребёнком, дразнить, сравнивать с другими детьми.</a:t>
            </a: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5822107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Артикуляционная гимнастика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–  </a:t>
            </a: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</a:t>
            </a:r>
          </a:p>
          <a:p>
            <a:pPr algn="ctr">
              <a:buNone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это  совокупность  специальных  упражнений, направленных  на  укрепление  мышц артикуляционного аппарата, развитие силы, подвижности  и  дифференцированности   движений   органов,   участвующих   в речевом процессе.</a:t>
            </a:r>
          </a:p>
          <a:p>
            <a:pPr>
              <a:buNone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C:\Documents and Settings\Натали\Рабочий стол\аритк гим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149080"/>
            <a:ext cx="2520280" cy="236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Причины, по которым необходимо заниматься артикуляционной гимнастикой: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Благодаря своевременным занятиям артикуляционной гимнастикой и упражнениям по развитию речевого слуха некоторые дети сами могут научиться говорить чисто и правильно, без помощи специалиста.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Дети со сложными нарушениями звукопроизношения смогут быстрее преодолеть свои речевые дефекты, когда с ними начнет заниматься логопед: их мышцы уже будут подготовлены.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Артикуляционная гимнастика очень полезна также детям с правильным , но вялым звукопроизношением, про которых говорят, что у них «каша во рту».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Занятия артикуляционной гимнастикой позволят всем – и детям и взрослым – научиться говорить правильно, четко и красиво.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676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МАСТЕР - КЛАСС</vt:lpstr>
      <vt:lpstr>ПЛАН:</vt:lpstr>
      <vt:lpstr>Слайд 3</vt:lpstr>
      <vt:lpstr>Причины нарушений звукопроизношения у детей. </vt:lpstr>
      <vt:lpstr>Звукопроизношение  Сроки усвоения звуков речи </vt:lpstr>
      <vt:lpstr>Нарушения звукопроизношения, не являющиеся возрастными в 4 года</vt:lpstr>
      <vt:lpstr>ВНИМАНИЕ!  Не рекомендуется родителям:</vt:lpstr>
      <vt:lpstr>Слайд 8</vt:lpstr>
      <vt:lpstr>Слайд 9</vt:lpstr>
      <vt:lpstr>Рекомендации по проведению артикуляционной гимнастики дома.</vt:lpstr>
      <vt:lpstr>Артикуляционные упражнения</vt:lpstr>
      <vt:lpstr>«Заборчик»</vt:lpstr>
      <vt:lpstr>«хоботок»</vt:lpstr>
      <vt:lpstr>«лопатка»</vt:lpstr>
      <vt:lpstr>«часы»</vt:lpstr>
      <vt:lpstr>«почистим зубы»</vt:lpstr>
      <vt:lpstr>«горка»</vt:lpstr>
      <vt:lpstr>«вкусное варенье»</vt:lpstr>
      <vt:lpstr>«грибок»</vt:lpstr>
      <vt:lpstr>«чашка»</vt:lpstr>
      <vt:lpstr>«барабан»</vt:lpstr>
      <vt:lpstr>литература</vt:lpstr>
      <vt:lpstr>Успехов Вам, уважаемые родители!    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ВНИМАНИЕ!  Не рекомендуется родителям:</dc:title>
  <dc:creator>Натали</dc:creator>
  <cp:lastModifiedBy>Наталья</cp:lastModifiedBy>
  <cp:revision>28</cp:revision>
  <dcterms:created xsi:type="dcterms:W3CDTF">2014-04-16T12:46:37Z</dcterms:created>
  <dcterms:modified xsi:type="dcterms:W3CDTF">2016-12-01T19:55:55Z</dcterms:modified>
</cp:coreProperties>
</file>