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4B69B-2325-45CC-904E-13C84EE1442B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73E54-F3EE-412D-AD25-DE5AFE5198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259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759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4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6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40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11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79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10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99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682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231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696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541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Информационно-коммуникационные технологии обучения как средство формирования</a:t>
            </a: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познавательных учебных действий на уроках английского языка в начальной школе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 bwMode="auto">
          <a:xfrm>
            <a:off x="3419872" y="4496423"/>
            <a:ext cx="5580112" cy="220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ts val="600"/>
              </a:spcAft>
              <a:buClr>
                <a:sysClr val="window" lastClr="FFFFFF"/>
              </a:buClr>
              <a:buSzPct val="80000"/>
              <a:buFont typeface="Wingdings 3" pitchFamily="18" charset="2"/>
              <a:buNone/>
              <a:tabLst/>
              <a:defRPr/>
            </a:pPr>
            <a:endParaRPr lang="ru-RU" sz="1700" b="1" dirty="0">
              <a:solidFill>
                <a:schemeClr val="tx1"/>
              </a:solidFill>
              <a:latin typeface="Century Gothic"/>
            </a:endParaRPr>
          </a:p>
          <a:p>
            <a:pPr marL="0" marR="0" lvl="0" indent="0" algn="l" defTabSz="4572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ts val="600"/>
              </a:spcAft>
              <a:buClr>
                <a:sysClr val="window" lastClr="FFFFFF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Подготовила : учитель английского языка Осипова  Екатерина Геннадьевна</a:t>
            </a:r>
          </a:p>
          <a:p>
            <a:pPr marL="0" marR="0" lvl="0" indent="0" algn="l" defTabSz="4572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ts val="600"/>
              </a:spcAft>
              <a:buClr>
                <a:sysClr val="window" lastClr="FFFFFF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МБОУ СОШ №127 г. о. Самара </a:t>
            </a:r>
            <a:endParaRPr kumimoji="0" lang="ru-RU" sz="17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742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96685" y="240576"/>
            <a:ext cx="3017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 smtClean="0"/>
              <a:t>ПРОТИВОРЕЧИЕ</a:t>
            </a:r>
            <a:endParaRPr lang="ru-RU" sz="3200" b="1" i="1" u="sng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198419" y="265518"/>
            <a:ext cx="4608512" cy="6592481"/>
          </a:xfrm>
          <a:prstGeom prst="rightArrow">
            <a:avLst>
              <a:gd name="adj1" fmla="val 50000"/>
              <a:gd name="adj2" fmla="val 49695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 обучающихся первой ступени существует ряд затруднений </a:t>
            </a:r>
            <a:r>
              <a:rPr lang="ru-RU" sz="2400" dirty="0" smtClean="0"/>
              <a:t>при </a:t>
            </a:r>
            <a:r>
              <a:rPr lang="ru-RU" sz="2400" dirty="0" smtClean="0"/>
              <a:t>изучении английского языка в традиционной форме. При этом в школах данная форма является доминирующей.  </a:t>
            </a:r>
            <a:endParaRPr lang="ru-RU" sz="2400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4852806" y="265517"/>
            <a:ext cx="4248472" cy="659248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ФГОС требует от современного педагога научить обучающихся </a:t>
            </a:r>
            <a:r>
              <a:rPr lang="de-DE" sz="2200" dirty="0" err="1"/>
              <a:t>работать</a:t>
            </a:r>
            <a:r>
              <a:rPr lang="de-DE" sz="2200" dirty="0"/>
              <a:t> с </a:t>
            </a:r>
            <a:r>
              <a:rPr lang="de-DE" sz="2200" dirty="0" err="1"/>
              <a:t>информацией</a:t>
            </a:r>
            <a:r>
              <a:rPr lang="de-DE" sz="2200" dirty="0"/>
              <a:t>, </a:t>
            </a:r>
            <a:r>
              <a:rPr lang="de-DE" sz="2200" dirty="0" err="1" smtClean="0"/>
              <a:t>развивать</a:t>
            </a:r>
            <a:r>
              <a:rPr lang="ru-RU" sz="2200" dirty="0" smtClean="0"/>
              <a:t> их </a:t>
            </a:r>
            <a:r>
              <a:rPr lang="de-DE" sz="2200" dirty="0" err="1" smtClean="0"/>
              <a:t>мышление</a:t>
            </a:r>
            <a:r>
              <a:rPr lang="de-DE" sz="2200" dirty="0" smtClean="0"/>
              <a:t> </a:t>
            </a:r>
            <a:r>
              <a:rPr lang="de-DE" sz="2200" dirty="0"/>
              <a:t>и </a:t>
            </a:r>
            <a:r>
              <a:rPr lang="de-DE" sz="2200" dirty="0" err="1"/>
              <a:t>активизировать</a:t>
            </a:r>
            <a:r>
              <a:rPr lang="de-DE" sz="2200" dirty="0"/>
              <a:t> </a:t>
            </a:r>
            <a:r>
              <a:rPr lang="de-DE" sz="2200" dirty="0" err="1"/>
              <a:t>познавательную</a:t>
            </a:r>
            <a:r>
              <a:rPr lang="de-DE" sz="2200" dirty="0"/>
              <a:t> </a:t>
            </a:r>
            <a:r>
              <a:rPr lang="de-DE" sz="2200" dirty="0" err="1"/>
              <a:t>деятельность</a:t>
            </a:r>
            <a:r>
              <a:rPr lang="de-DE" sz="2200" dirty="0"/>
              <a:t> </a:t>
            </a:r>
            <a:r>
              <a:rPr lang="ru-RU" sz="2200" dirty="0" smtClean="0"/>
              <a:t> 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8455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Представленная итоговая работа соответствует реализации ФГОС нового поколения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Основные задачи образования сегодня – научить получать </a:t>
            </a:r>
            <a:r>
              <a:rPr lang="ru-RU" dirty="0"/>
              <a:t>информацию из разных источников, пользоваться ею и создавать ее самостоятельно. Широкое использование ИКТ открывает для учителя новые возможности в преподавании иностранного языка, позволяя успешно формировать у </a:t>
            </a:r>
            <a:r>
              <a:rPr lang="ru-RU" dirty="0" smtClean="0"/>
              <a:t>обучающихся </a:t>
            </a:r>
            <a:r>
              <a:rPr lang="ru-RU" dirty="0"/>
              <a:t>познавательные учебные действия.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53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476672"/>
            <a:ext cx="7776864" cy="1296144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познавательных учебных действий на уроках английского языка посредством информационно-коммуникационных технологий.</a:t>
            </a:r>
          </a:p>
          <a:p>
            <a:pPr algn="just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2503181"/>
            <a:ext cx="2808312" cy="9361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Задачи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4844" y="4379524"/>
            <a:ext cx="2736304" cy="1929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 </a:t>
            </a:r>
            <a:r>
              <a:rPr lang="de-DE" sz="2400" dirty="0" err="1">
                <a:solidFill>
                  <a:schemeClr val="tx1"/>
                </a:solidFill>
              </a:rPr>
              <a:t>изучить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современные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тенденции</a:t>
            </a:r>
            <a:r>
              <a:rPr lang="de-DE" sz="2400" dirty="0">
                <a:solidFill>
                  <a:schemeClr val="tx1"/>
                </a:solidFill>
              </a:rPr>
              <a:t> в </a:t>
            </a:r>
            <a:r>
              <a:rPr lang="de-DE" sz="2400" dirty="0" err="1">
                <a:solidFill>
                  <a:schemeClr val="tx1"/>
                </a:solidFill>
              </a:rPr>
              <a:t>образовании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4077072"/>
            <a:ext cx="2736304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>
                <a:solidFill>
                  <a:schemeClr val="tx1"/>
                </a:solidFill>
              </a:rPr>
              <a:t>раскрыть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многообразие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информационно-коммуникационных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технологий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для формирования познавательных учебных действий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4077072"/>
            <a:ext cx="2736304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>
                <a:solidFill>
                  <a:schemeClr val="tx1"/>
                </a:solidFill>
              </a:rPr>
              <a:t>поделиться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опытом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использования</a:t>
            </a:r>
            <a:r>
              <a:rPr lang="de-DE" sz="2000" dirty="0">
                <a:solidFill>
                  <a:schemeClr val="tx1"/>
                </a:solidFill>
              </a:rPr>
              <a:t> ИКТ </a:t>
            </a:r>
            <a:r>
              <a:rPr lang="de-DE" sz="2000" dirty="0" err="1">
                <a:solidFill>
                  <a:schemeClr val="tx1"/>
                </a:solidFill>
              </a:rPr>
              <a:t>как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средств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формирования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познавательных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учебных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действий</a:t>
            </a:r>
            <a:r>
              <a:rPr lang="de-DE" sz="2000" b="1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на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уроках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английского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языка</a:t>
            </a:r>
            <a:r>
              <a:rPr lang="de-DE" sz="2000" dirty="0">
                <a:solidFill>
                  <a:schemeClr val="tx1"/>
                </a:solidFill>
              </a:rPr>
              <a:t> в </a:t>
            </a:r>
            <a:r>
              <a:rPr lang="de-DE" sz="2000" dirty="0" err="1">
                <a:solidFill>
                  <a:schemeClr val="tx1"/>
                </a:solidFill>
              </a:rPr>
              <a:t>начальной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школе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>
            <a:stCxn id="5" idx="2"/>
            <a:endCxn id="6" idx="0"/>
          </p:cNvCxnSpPr>
          <p:nvPr/>
        </p:nvCxnSpPr>
        <p:spPr>
          <a:xfrm flipH="1">
            <a:off x="4608004" y="1772816"/>
            <a:ext cx="36004" cy="7303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6" idx="1"/>
          </p:cNvCxnSpPr>
          <p:nvPr/>
        </p:nvCxnSpPr>
        <p:spPr>
          <a:xfrm flipH="1">
            <a:off x="1763688" y="2971233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012160" y="2929670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763688" y="2968053"/>
            <a:ext cx="0" cy="141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2"/>
            <a:endCxn id="9" idx="0"/>
          </p:cNvCxnSpPr>
          <p:nvPr/>
        </p:nvCxnSpPr>
        <p:spPr>
          <a:xfrm>
            <a:off x="4608004" y="3439285"/>
            <a:ext cx="36004" cy="6377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478604" y="2751698"/>
            <a:ext cx="0" cy="14498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82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115616" y="490139"/>
            <a:ext cx="7128792" cy="15841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СРЕДСТВА ДОСТИЖЕНИЯ ПЛАНИРУЕМЫХ РЕЗУЛЬТАТОВ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636912"/>
            <a:ext cx="252028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Использование интерактивной доски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36834" y="2636912"/>
            <a:ext cx="2520280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Использование электронных учебников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99123" y="2646753"/>
            <a:ext cx="24482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Использование </a:t>
            </a:r>
            <a:r>
              <a:rPr lang="ru-RU" sz="2400" b="1" dirty="0" smtClean="0">
                <a:solidFill>
                  <a:schemeClr val="tx1"/>
                </a:solidFill>
              </a:rPr>
              <a:t>презентаций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89657" y="5035445"/>
            <a:ext cx="2706751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Использование Интернет - ресурсов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84068" y="4941168"/>
            <a:ext cx="2628292" cy="15567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tx1"/>
                </a:solidFill>
              </a:rPr>
              <a:t>Использование интерактивных плакатов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>
            <a:stCxn id="4" idx="3"/>
            <a:endCxn id="5" idx="0"/>
          </p:cNvCxnSpPr>
          <p:nvPr/>
        </p:nvCxnSpPr>
        <p:spPr>
          <a:xfrm flipH="1">
            <a:off x="1799692" y="1842318"/>
            <a:ext cx="359911" cy="7945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4"/>
          </p:cNvCxnSpPr>
          <p:nvPr/>
        </p:nvCxnSpPr>
        <p:spPr>
          <a:xfrm>
            <a:off x="4680012" y="2074315"/>
            <a:ext cx="0" cy="5625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5"/>
            <a:endCxn id="7" idx="0"/>
          </p:cNvCxnSpPr>
          <p:nvPr/>
        </p:nvCxnSpPr>
        <p:spPr>
          <a:xfrm>
            <a:off x="7200421" y="1842318"/>
            <a:ext cx="322838" cy="8044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203848" y="2074315"/>
            <a:ext cx="0" cy="3055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012160" y="2074315"/>
            <a:ext cx="288032" cy="3055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471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539552" y="-99392"/>
            <a:ext cx="7920880" cy="2088232"/>
          </a:xfrm>
          <a:prstGeom prst="horizontalScroll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 </a:t>
            </a:r>
            <a:r>
              <a:rPr lang="ru-RU" sz="2800" dirty="0" smtClean="0"/>
              <a:t>На </a:t>
            </a:r>
            <a:r>
              <a:rPr lang="ru-RU" sz="2800" dirty="0"/>
              <a:t>ступени начального общего образования у </a:t>
            </a:r>
            <a:r>
              <a:rPr lang="ru-RU" sz="2800" dirty="0" smtClean="0"/>
              <a:t>выпускников посредством использования ИКТ </a:t>
            </a:r>
            <a:r>
              <a:rPr lang="ru-RU" sz="2800" dirty="0"/>
              <a:t>будут сформированы </a:t>
            </a:r>
            <a:r>
              <a:rPr lang="ru-RU" sz="2800" dirty="0" smtClean="0"/>
              <a:t>познавательные универсальные </a:t>
            </a:r>
            <a:r>
              <a:rPr lang="ru-RU" sz="2800" dirty="0"/>
              <a:t>учебные </a:t>
            </a:r>
            <a:r>
              <a:rPr lang="ru-RU" sz="2800" dirty="0" smtClean="0"/>
              <a:t>действия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1988840"/>
            <a:ext cx="3960440" cy="468052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/>
              <a:t>Выпускник научится</a:t>
            </a:r>
            <a:r>
              <a:rPr lang="ru-RU" sz="2400" i="1" dirty="0" smtClean="0"/>
              <a:t>:</a:t>
            </a:r>
          </a:p>
          <a:p>
            <a:pPr marL="285750" indent="-285750" algn="ctr">
              <a:buFont typeface="Wingdings" pitchFamily="2" charset="2"/>
              <a:buChar char="§"/>
            </a:pPr>
            <a:r>
              <a:rPr lang="ru-RU" dirty="0"/>
              <a:t>строить сообщения в устной и письменной форме;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осуществлять синтез как составление целого из частей;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устанавливать </a:t>
            </a:r>
            <a:r>
              <a:rPr lang="ru-RU" dirty="0"/>
              <a:t>причинно-следственные связи в изучаемом круге явлений</a:t>
            </a:r>
            <a:r>
              <a:rPr lang="ru-RU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обобщать;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использовать знаково-символические средства, в том числе модели </a:t>
            </a:r>
            <a:r>
              <a:rPr lang="ru-RU" dirty="0" smtClean="0"/>
              <a:t>и схемы </a:t>
            </a:r>
            <a:r>
              <a:rPr lang="ru-RU" dirty="0"/>
              <a:t>для решения </a:t>
            </a:r>
            <a:r>
              <a:rPr lang="ru-RU" dirty="0" smtClean="0"/>
              <a:t>задач</a:t>
            </a:r>
            <a:r>
              <a:rPr lang="ru-RU" dirty="0"/>
              <a:t>.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  <a:p>
            <a:pPr marL="285750" indent="-285750" algn="ctr"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99992" y="1895426"/>
            <a:ext cx="4416393" cy="486734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Выпускник </a:t>
            </a:r>
            <a:r>
              <a:rPr lang="ru-RU" sz="2000" b="1" i="1" dirty="0"/>
              <a:t>получит возможность научиться: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осуществлять расширенный поиск информации  </a:t>
            </a:r>
            <a:r>
              <a:rPr lang="ru-RU" i="1" dirty="0" smtClean="0"/>
              <a:t>в </a:t>
            </a:r>
            <a:r>
              <a:rPr lang="ru-RU" i="1" dirty="0" err="1" smtClean="0"/>
              <a:t>Итернете</a:t>
            </a:r>
            <a:r>
              <a:rPr lang="ru-RU" i="1" dirty="0" smtClean="0"/>
              <a:t>;</a:t>
            </a:r>
            <a:endParaRPr lang="ru-RU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 smtClean="0"/>
              <a:t>осознанно </a:t>
            </a:r>
            <a:r>
              <a:rPr lang="ru-RU" i="1" dirty="0"/>
              <a:t>и произвольно строить сообщения в устной и письменной форме</a:t>
            </a:r>
            <a:r>
              <a:rPr lang="ru-RU" i="1" dirty="0" smtClean="0"/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осуществлять </a:t>
            </a:r>
            <a:r>
              <a:rPr lang="ru-RU" i="1" dirty="0" smtClean="0"/>
              <a:t>сравнение  и классификацию;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 smtClean="0"/>
              <a:t>осуществлять </a:t>
            </a:r>
            <a:r>
              <a:rPr lang="ru-RU" i="1" dirty="0"/>
              <a:t>выбор наиболее эффективных способов решения задач </a:t>
            </a:r>
            <a:r>
              <a:rPr lang="ru-RU" i="1" dirty="0" smtClean="0"/>
              <a:t>;</a:t>
            </a:r>
            <a:endParaRPr lang="ru-RU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i="1" dirty="0"/>
              <a:t>осуществлять синтез как составление целого из частей, самостоятельно достраивая и восполняя недостающие </a:t>
            </a:r>
            <a:r>
              <a:rPr lang="ru-RU" i="1" dirty="0" smtClean="0"/>
              <a:t>компоненты.</a:t>
            </a:r>
            <a:endParaRPr lang="ru-RU" i="1" dirty="0"/>
          </a:p>
          <a:p>
            <a:pPr marL="285750" indent="-285750">
              <a:buFont typeface="Arial" pitchFamily="34" charset="0"/>
              <a:buChar char="•"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54795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03648" y="3116287"/>
            <a:ext cx="6154442" cy="7694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400" dirty="0" smtClean="0"/>
              <a:t>СПАСИБО ЗА ВНИМАНИЕ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9046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</TotalTime>
  <Words>279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Информационно-коммуникационные технологии обучения как средство формирования познавательных учебных действий на уроках английского языка в начальной школе</vt:lpstr>
      <vt:lpstr>Презентация PowerPoint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Информационно-коммуникационные технологии обучения как средство формирования познавательных учебных действий на уроках английского языка в начальной школе</dc:title>
  <dc:creator>Екатерина</dc:creator>
  <cp:lastModifiedBy>Екатерина</cp:lastModifiedBy>
  <cp:revision>22</cp:revision>
  <dcterms:created xsi:type="dcterms:W3CDTF">2015-11-24T05:53:00Z</dcterms:created>
  <dcterms:modified xsi:type="dcterms:W3CDTF">2015-11-25T06:03:30Z</dcterms:modified>
</cp:coreProperties>
</file>