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B0FA"/>
    <a:srgbClr val="C1C955"/>
    <a:srgbClr val="FC22F2"/>
    <a:srgbClr val="67B79E"/>
    <a:srgbClr val="800000"/>
    <a:srgbClr val="660066"/>
    <a:srgbClr val="52CCC0"/>
    <a:srgbClr val="B86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76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949803149606297E-2"/>
          <c:y val="0.52852518444905272"/>
          <c:w val="0.96205019685039372"/>
          <c:h val="0.41401928177169545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1892712"/>
        <c:axId val="211895064"/>
      </c:lineChart>
      <c:catAx>
        <c:axId val="211892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1895064"/>
        <c:crosses val="autoZero"/>
        <c:auto val="1"/>
        <c:lblAlgn val="ctr"/>
        <c:lblOffset val="100"/>
        <c:noMultiLvlLbl val="0"/>
      </c:catAx>
      <c:valAx>
        <c:axId val="211895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1892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14348" y="2357430"/>
            <a:ext cx="8001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Constantia" pitchFamily="18" charset="0"/>
              </a:rPr>
              <a:t>ИНДИВИДУАЛЬНАЯ КАРТА РАЗВИТИЯ РЕБЁНКА-ДОШКОЛЬНИКА</a:t>
            </a:r>
            <a:endParaRPr lang="ru-RU" sz="4800" b="1" dirty="0">
              <a:solidFill>
                <a:srgbClr val="7030A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advTm="301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352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Индивидуальная </a:t>
            </a:r>
            <a:r>
              <a:rPr lang="ru-RU" sz="4000" dirty="0"/>
              <a:t>карта развития </a:t>
            </a:r>
            <a:r>
              <a:rPr lang="ru-RU" sz="4000" dirty="0" smtClean="0"/>
              <a:t>                   ребенка</a:t>
            </a:r>
            <a:br>
              <a:rPr lang="ru-RU" sz="40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– </a:t>
            </a:r>
            <a:r>
              <a:rPr lang="ru-RU" sz="3600" dirty="0">
                <a:solidFill>
                  <a:srgbClr val="C00000"/>
                </a:solidFill>
              </a:rPr>
              <a:t>документ, включающий в себя основные показатели развития ребенка</a:t>
            </a:r>
            <a:r>
              <a:rPr lang="ru-RU" sz="3600" dirty="0"/>
              <a:t>, </a:t>
            </a:r>
            <a:r>
              <a:rPr lang="ru-RU" sz="3600" dirty="0" smtClean="0"/>
              <a:t>посещающего </a:t>
            </a:r>
            <a:r>
              <a:rPr lang="ru-RU" sz="3600" dirty="0"/>
              <a:t>дошкольное образовательное учреждение, </a:t>
            </a:r>
            <a:r>
              <a:rPr lang="ru-RU" sz="3600" dirty="0">
                <a:solidFill>
                  <a:srgbClr val="C00000"/>
                </a:solidFill>
              </a:rPr>
              <a:t>в динамике.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1628466020"/>
              </p:ext>
            </p:extLst>
          </p:nvPr>
        </p:nvGraphicFramePr>
        <p:xfrm>
          <a:off x="1524000" y="1397000"/>
          <a:ext cx="6096000" cy="5200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7875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15272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Цель </a:t>
            </a:r>
            <a:r>
              <a:rPr lang="ru-RU" sz="4400" dirty="0"/>
              <a:t>использования карты – 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>
                <a:solidFill>
                  <a:srgbClr val="C00000"/>
                </a:solidFill>
              </a:rPr>
              <a:t>выявление </a:t>
            </a:r>
            <a:r>
              <a:rPr lang="ru-RU" sz="4000" dirty="0">
                <a:solidFill>
                  <a:srgbClr val="C00000"/>
                </a:solidFill>
              </a:rPr>
              <a:t>и обобщение особенностей   </a:t>
            </a:r>
            <a:r>
              <a:rPr lang="ru-RU" sz="4000" dirty="0" smtClean="0">
                <a:solidFill>
                  <a:srgbClr val="C00000"/>
                </a:solidFill>
              </a:rPr>
              <a:t>индивидуального </a:t>
            </a:r>
            <a:r>
              <a:rPr lang="ru-RU" sz="4000" dirty="0">
                <a:solidFill>
                  <a:srgbClr val="C00000"/>
                </a:solidFill>
              </a:rPr>
              <a:t>развития  каждого  воспитанника </a:t>
            </a:r>
            <a:r>
              <a:rPr lang="ru-RU" sz="4000" dirty="0"/>
              <a:t>ДОУ и  на основе  полученных результатов, </a:t>
            </a:r>
            <a:r>
              <a:rPr lang="ru-RU" sz="4000" dirty="0">
                <a:solidFill>
                  <a:srgbClr val="C00000"/>
                </a:solidFill>
              </a:rPr>
              <a:t>выстраивание   индивидуального образовательного  маршрута</a:t>
            </a:r>
            <a:r>
              <a:rPr lang="ru-RU" sz="4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56852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124744"/>
            <a:ext cx="813690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endParaRPr lang="ru-RU" dirty="0" smtClean="0"/>
          </a:p>
          <a:p>
            <a:endParaRPr lang="ru-RU" sz="3000" dirty="0" smtClean="0"/>
          </a:p>
          <a:p>
            <a:r>
              <a:rPr lang="ru-RU" sz="3000" dirty="0" smtClean="0"/>
              <a:t>Карта </a:t>
            </a:r>
            <a:r>
              <a:rPr lang="ru-RU" sz="3000" dirty="0"/>
              <a:t>заполняется </a:t>
            </a:r>
            <a:r>
              <a:rPr lang="ru-RU" sz="3000" b="1" dirty="0">
                <a:solidFill>
                  <a:srgbClr val="C00000"/>
                </a:solidFill>
              </a:rPr>
              <a:t>на каждого </a:t>
            </a:r>
            <a:endParaRPr lang="ru-RU" sz="3000" b="1" dirty="0" smtClean="0">
              <a:solidFill>
                <a:srgbClr val="C00000"/>
              </a:solidFill>
            </a:endParaRPr>
          </a:p>
          <a:p>
            <a:r>
              <a:rPr lang="ru-RU" sz="3000" b="1" dirty="0" smtClean="0">
                <a:solidFill>
                  <a:srgbClr val="C00000"/>
                </a:solidFill>
              </a:rPr>
              <a:t>воспитанника </a:t>
            </a:r>
            <a:r>
              <a:rPr lang="ru-RU" sz="3000" dirty="0"/>
              <a:t>при поступлении  в детский сад и ведется до выпуска в школу.</a:t>
            </a:r>
          </a:p>
          <a:p>
            <a:r>
              <a:rPr lang="ru-RU" sz="3000" dirty="0"/>
              <a:t>•	Диагноз, группа здоровья, физическое развитие  указываются, согласно данных медицинской карты ребенка</a:t>
            </a:r>
            <a:r>
              <a:rPr lang="ru-RU" sz="3000" dirty="0" smtClean="0"/>
              <a:t>.</a:t>
            </a:r>
          </a:p>
          <a:p>
            <a:r>
              <a:rPr lang="ru-RU" sz="3000" dirty="0"/>
              <a:t>•	</a:t>
            </a:r>
            <a:r>
              <a:rPr lang="ru-RU" sz="3000" b="1" dirty="0">
                <a:solidFill>
                  <a:srgbClr val="C00000"/>
                </a:solidFill>
              </a:rPr>
              <a:t>В  заполнении карты  принимают участие все педагоги ДОУ </a:t>
            </a:r>
            <a:r>
              <a:rPr lang="ru-RU" sz="2800" dirty="0"/>
              <a:t>(специалисты, ко-</a:t>
            </a:r>
            <a:r>
              <a:rPr lang="ru-RU" sz="2800" dirty="0" err="1"/>
              <a:t>торые</a:t>
            </a:r>
            <a:r>
              <a:rPr lang="ru-RU" sz="2800" dirty="0"/>
              <a:t> ведут образовательную и коррекционно-развивающую работу с </a:t>
            </a:r>
            <a:r>
              <a:rPr lang="ru-RU" sz="2800" dirty="0" smtClean="0"/>
              <a:t>ребенком</a:t>
            </a:r>
            <a:r>
              <a:rPr lang="ru-RU" sz="2800" dirty="0"/>
              <a:t>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54360"/>
            <a:ext cx="1373148" cy="13407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0"/>
            <a:ext cx="1440160" cy="19329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0212" y="44624"/>
            <a:ext cx="2088232" cy="234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578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196753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•	</a:t>
            </a:r>
            <a:r>
              <a:rPr lang="ru-RU" sz="3200" dirty="0"/>
              <a:t>В карту вносятся показатели развития </a:t>
            </a:r>
            <a:r>
              <a:rPr lang="ru-RU" sz="3200" b="1" dirty="0">
                <a:solidFill>
                  <a:srgbClr val="C00000"/>
                </a:solidFill>
              </a:rPr>
              <a:t>на начало и конец учебного </a:t>
            </a:r>
            <a:r>
              <a:rPr lang="ru-RU" sz="3200" b="1" dirty="0" smtClean="0">
                <a:solidFill>
                  <a:srgbClr val="C00000"/>
                </a:solidFill>
              </a:rPr>
              <a:t>года.</a:t>
            </a:r>
            <a:endParaRPr lang="ru-RU" sz="3200" b="1" dirty="0">
              <a:solidFill>
                <a:srgbClr val="C00000"/>
              </a:solidFill>
            </a:endParaRPr>
          </a:p>
          <a:p>
            <a:r>
              <a:rPr lang="ru-RU" sz="3200" dirty="0"/>
              <a:t>•	</a:t>
            </a:r>
            <a:r>
              <a:rPr lang="ru-RU" sz="3200" b="1" dirty="0">
                <a:solidFill>
                  <a:srgbClr val="C00000"/>
                </a:solidFill>
              </a:rPr>
              <a:t>Оценка результатов </a:t>
            </a:r>
            <a:r>
              <a:rPr lang="ru-RU" sz="3200" dirty="0"/>
              <a:t>освоения программы дошкольного образования указы-</a:t>
            </a:r>
            <a:r>
              <a:rPr lang="ru-RU" sz="3200" dirty="0" err="1"/>
              <a:t>вается</a:t>
            </a:r>
            <a:r>
              <a:rPr lang="ru-RU" sz="3200" dirty="0"/>
              <a:t> </a:t>
            </a:r>
            <a:r>
              <a:rPr lang="ru-RU" sz="3200" b="1" dirty="0">
                <a:solidFill>
                  <a:srgbClr val="C00000"/>
                </a:solidFill>
              </a:rPr>
              <a:t>согласно принятой в ДОУ оценки диагностики </a:t>
            </a:r>
            <a:r>
              <a:rPr lang="ru-RU" sz="3200" dirty="0"/>
              <a:t>(мониторинга) </a:t>
            </a:r>
            <a:r>
              <a:rPr lang="ru-RU" sz="2800" dirty="0"/>
              <a:t>(3-5-ти бальной шкале).</a:t>
            </a:r>
          </a:p>
          <a:p>
            <a:r>
              <a:rPr lang="ru-RU" sz="3200" dirty="0"/>
              <a:t>•	Средний показатель выводится  по итогам всех полученных данных.</a:t>
            </a:r>
          </a:p>
        </p:txBody>
      </p:sp>
    </p:spTree>
    <p:extLst>
      <p:ext uri="{BB962C8B-B14F-4D97-AF65-F5344CB8AC3E}">
        <p14:creationId xmlns:p14="http://schemas.microsoft.com/office/powerpoint/2010/main" val="3125523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96752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•</a:t>
            </a:r>
            <a:r>
              <a:rPr lang="ru-RU" sz="3200" dirty="0"/>
              <a:t>	</a:t>
            </a:r>
            <a:r>
              <a:rPr lang="ru-RU" sz="3200" b="1" dirty="0">
                <a:solidFill>
                  <a:srgbClr val="C00000"/>
                </a:solidFill>
              </a:rPr>
              <a:t>В конце каждого учебного года </a:t>
            </a:r>
            <a:r>
              <a:rPr lang="ru-RU" sz="3200" dirty="0"/>
              <a:t>специалисты выставляют свои оценки,   </a:t>
            </a:r>
            <a:r>
              <a:rPr lang="ru-RU" sz="3200" b="1" dirty="0">
                <a:solidFill>
                  <a:srgbClr val="C00000"/>
                </a:solidFill>
              </a:rPr>
              <a:t>воспитатели знакомят родителей </a:t>
            </a:r>
            <a:r>
              <a:rPr lang="ru-RU" sz="3200" dirty="0"/>
              <a:t>(законных представителей)  воспитанников  </a:t>
            </a:r>
            <a:r>
              <a:rPr lang="ru-RU" sz="3200" b="1" dirty="0">
                <a:solidFill>
                  <a:srgbClr val="C00000"/>
                </a:solidFill>
              </a:rPr>
              <a:t>с итогами освоения ООП ДОУ  под роспись. 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r>
              <a:rPr lang="ru-RU" sz="3200" b="1" dirty="0" smtClean="0">
                <a:solidFill>
                  <a:srgbClr val="C00000"/>
                </a:solidFill>
              </a:rPr>
              <a:t>-----------------------------------------------------------------</a:t>
            </a:r>
            <a:r>
              <a:rPr lang="ru-RU" sz="2400" b="1" i="1" dirty="0" smtClean="0">
                <a:solidFill>
                  <a:srgbClr val="0070C0"/>
                </a:solidFill>
              </a:rPr>
              <a:t>Основная </a:t>
            </a:r>
            <a:r>
              <a:rPr lang="ru-RU" sz="2400" b="1" i="1" dirty="0">
                <a:solidFill>
                  <a:srgbClr val="0070C0"/>
                </a:solidFill>
              </a:rPr>
              <a:t>образовательная  программа ДОУ в 201_-201_ учебном  году   </a:t>
            </a:r>
          </a:p>
          <a:p>
            <a:r>
              <a:rPr lang="ru-RU" sz="2400" b="1" i="1" dirty="0">
                <a:solidFill>
                  <a:srgbClr val="0070C0"/>
                </a:solidFill>
              </a:rPr>
              <a:t>( освоена, не освоена, частично освоена) </a:t>
            </a:r>
          </a:p>
          <a:p>
            <a:r>
              <a:rPr lang="ru-RU" sz="2400" b="1" i="1" dirty="0">
                <a:solidFill>
                  <a:srgbClr val="0070C0"/>
                </a:solidFill>
              </a:rPr>
              <a:t>Роспись специалистов: ______________________ </a:t>
            </a:r>
          </a:p>
          <a:p>
            <a:r>
              <a:rPr lang="ru-RU" sz="2400" b="1" i="1" dirty="0">
                <a:solidFill>
                  <a:srgbClr val="0070C0"/>
                </a:solidFill>
              </a:rPr>
              <a:t>                                        _____________________ </a:t>
            </a:r>
            <a:r>
              <a:rPr lang="ru-RU" sz="2400" b="1" i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Подпись родителя (законного представителя)__________</a:t>
            </a:r>
            <a:endParaRPr lang="ru-RU" sz="2400" b="1" i="1" dirty="0">
              <a:solidFill>
                <a:srgbClr val="0070C0"/>
              </a:solidFill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63972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96752"/>
            <a:ext cx="8136904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endParaRPr lang="ru-RU" dirty="0" smtClean="0"/>
          </a:p>
          <a:p>
            <a:endParaRPr lang="ru-RU" sz="3000" dirty="0"/>
          </a:p>
          <a:p>
            <a:r>
              <a:rPr lang="ru-RU" sz="3000" dirty="0" smtClean="0"/>
              <a:t>На </a:t>
            </a:r>
            <a:r>
              <a:rPr lang="ru-RU" sz="3000" dirty="0"/>
              <a:t>особом контроле воспитателей и специалистов должны быть дети, показавшие </a:t>
            </a:r>
            <a:r>
              <a:rPr lang="ru-RU" sz="3000" dirty="0">
                <a:solidFill>
                  <a:srgbClr val="FF0000"/>
                </a:solidFill>
              </a:rPr>
              <a:t>низкий и высокий уровень развития </a:t>
            </a:r>
            <a:r>
              <a:rPr lang="ru-RU" sz="3000" dirty="0"/>
              <a:t>освоения каких-либо </a:t>
            </a:r>
            <a:r>
              <a:rPr lang="ru-RU" sz="3000" dirty="0" smtClean="0"/>
              <a:t>образовательных </a:t>
            </a:r>
            <a:r>
              <a:rPr lang="ru-RU" sz="3000" dirty="0"/>
              <a:t>областей. Для работы с этими детьми логично выстраивать  </a:t>
            </a:r>
            <a:r>
              <a:rPr lang="ru-RU" sz="3000" dirty="0">
                <a:solidFill>
                  <a:srgbClr val="C00000"/>
                </a:solidFill>
              </a:rPr>
              <a:t>ИОМ с целью коррекции </a:t>
            </a:r>
            <a:r>
              <a:rPr lang="ru-RU" sz="3000" dirty="0"/>
              <a:t>выявленных в процессе педагогической диагностики </a:t>
            </a:r>
            <a:r>
              <a:rPr lang="ru-RU" sz="3000" dirty="0" smtClean="0">
                <a:solidFill>
                  <a:srgbClr val="C00000"/>
                </a:solidFill>
              </a:rPr>
              <a:t>недостатков</a:t>
            </a:r>
            <a:r>
              <a:rPr lang="ru-RU" sz="3000" dirty="0" smtClean="0"/>
              <a:t> </a:t>
            </a:r>
            <a:r>
              <a:rPr lang="ru-RU" sz="3000" dirty="0"/>
              <a:t>или </a:t>
            </a:r>
            <a:r>
              <a:rPr lang="ru-RU" sz="3000" dirty="0">
                <a:solidFill>
                  <a:srgbClr val="C00000"/>
                </a:solidFill>
              </a:rPr>
              <a:t>особых способностей </a:t>
            </a:r>
            <a:r>
              <a:rPr lang="ru-RU" sz="3000" dirty="0"/>
              <a:t>ребёнка, требующих индивидуального подхода к их развитию.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0"/>
            <a:ext cx="5976664" cy="1988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074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8965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i="1" dirty="0" smtClean="0">
                <a:solidFill>
                  <a:srgbClr val="0070C0"/>
                </a:solidFill>
              </a:rPr>
              <a:t>Вариантов заполнения карт развития – множество….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C00000"/>
                </a:solidFill>
              </a:rPr>
              <a:t>Коллеги поделитесь опытом – как лучше разработать индивидуальную карту развития ребёнка?</a:t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302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Прямоугольник 15"/>
          <p:cNvSpPr/>
          <p:nvPr/>
        </p:nvSpPr>
        <p:spPr>
          <a:xfrm>
            <a:off x="-642974" y="1571612"/>
            <a:ext cx="109754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что вы с нами!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3|1.1|1.2|1.1|0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750</TotalTime>
  <Words>20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Bookman Old Style</vt:lpstr>
      <vt:lpstr>Calibri</vt:lpstr>
      <vt:lpstr>Cambria</vt:lpstr>
      <vt:lpstr>Constantia</vt:lpstr>
      <vt:lpstr>Gill Sans MT</vt:lpstr>
      <vt:lpstr>Wingdings</vt:lpstr>
      <vt:lpstr>Wingdings 3</vt:lpstr>
      <vt:lpstr>Начальная</vt:lpstr>
      <vt:lpstr>Презентация PowerPoint</vt:lpstr>
      <vt:lpstr>Индивидуальная карта развития                    ребенка  – документ, включающий в себя основные показатели развития ребенка, посещающего дошкольное образовательное учреждение, в динамике. </vt:lpstr>
      <vt:lpstr>Цель использования карты –  выявление и обобщение особенностей   индивидуального развития  каждого  воспитанника ДОУ и  на основе  полученных результатов, выстраивание   индивидуального образовательного  маршрута. </vt:lpstr>
      <vt:lpstr>Презентация PowerPoint</vt:lpstr>
      <vt:lpstr>Презентация PowerPoint</vt:lpstr>
      <vt:lpstr>Презентация PowerPoint</vt:lpstr>
      <vt:lpstr>Презентация PowerPoint</vt:lpstr>
      <vt:lpstr>    Вариантов заполнения карт развития – множество….  Коллеги поделитесь опытом – как лучше разработать индивидуальную карту развития ребёнка? 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МДО</cp:lastModifiedBy>
  <cp:revision>82</cp:revision>
  <dcterms:created xsi:type="dcterms:W3CDTF">2014-01-27T05:03:25Z</dcterms:created>
  <dcterms:modified xsi:type="dcterms:W3CDTF">2016-12-01T12:34:10Z</dcterms:modified>
</cp:coreProperties>
</file>