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71" r:id="rId2"/>
    <p:sldId id="282" r:id="rId3"/>
    <p:sldId id="269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84" r:id="rId13"/>
    <p:sldId id="285" r:id="rId14"/>
    <p:sldId id="273" r:id="rId15"/>
    <p:sldId id="275" r:id="rId16"/>
    <p:sldId id="276" r:id="rId17"/>
    <p:sldId id="277" r:id="rId18"/>
    <p:sldId id="278" r:id="rId19"/>
    <p:sldId id="280" r:id="rId20"/>
    <p:sldId id="281" r:id="rId21"/>
    <p:sldId id="265" r:id="rId22"/>
    <p:sldId id="283" r:id="rId23"/>
    <p:sldId id="27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9933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11" Type="http://schemas.openxmlformats.org/officeDocument/2006/relationships/image" Target="../media/image52.wmf"/><Relationship Id="rId5" Type="http://schemas.openxmlformats.org/officeDocument/2006/relationships/image" Target="../media/image46.wmf"/><Relationship Id="rId10" Type="http://schemas.openxmlformats.org/officeDocument/2006/relationships/image" Target="../media/image51.wmf"/><Relationship Id="rId4" Type="http://schemas.openxmlformats.org/officeDocument/2006/relationships/image" Target="../media/image45.wmf"/><Relationship Id="rId9" Type="http://schemas.openxmlformats.org/officeDocument/2006/relationships/image" Target="../media/image5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image" Target="../media/image40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12" Type="http://schemas.openxmlformats.org/officeDocument/2006/relationships/image" Target="../media/image39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11" Type="http://schemas.openxmlformats.org/officeDocument/2006/relationships/image" Target="../media/image38.wmf"/><Relationship Id="rId5" Type="http://schemas.openxmlformats.org/officeDocument/2006/relationships/image" Target="../media/image32.wmf"/><Relationship Id="rId10" Type="http://schemas.openxmlformats.org/officeDocument/2006/relationships/image" Target="../media/image37.wmf"/><Relationship Id="rId4" Type="http://schemas.openxmlformats.org/officeDocument/2006/relationships/image" Target="../media/image31.wmf"/><Relationship Id="rId9" Type="http://schemas.openxmlformats.org/officeDocument/2006/relationships/image" Target="../media/image36.wmf"/><Relationship Id="rId14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B70D9CC-DF1D-412B-9A93-12C1B097C0B2}" type="datetimeFigureOut">
              <a:rPr lang="ru-RU"/>
              <a:pPr>
                <a:defRPr/>
              </a:pPr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DC126F-81F4-4CAB-B41E-8B8C43EF4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B1455-2346-4423-8A37-C8F3C88E914C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FAFFC-A5E2-43A3-AA33-D38D92A0BB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64E53-A9C4-45CB-97DA-49167B741B4A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5349-5D05-4587-BE60-D9E0DB6A6D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28625" y="0"/>
            <a:ext cx="8229600" cy="6540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75" y="831850"/>
            <a:ext cx="3781425" cy="25796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831850"/>
            <a:ext cx="3781425" cy="25796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14375" y="3563938"/>
            <a:ext cx="3781425" cy="2579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563938"/>
            <a:ext cx="3781425" cy="2579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64764-20B1-40CA-9737-76185ECEB3CD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E7CF9-188B-485D-A8E8-F2BB0F864F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6540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14375" y="831850"/>
            <a:ext cx="3781425" cy="5311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831850"/>
            <a:ext cx="3781425" cy="25796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563938"/>
            <a:ext cx="3781425" cy="2579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96535-FE6C-4B53-B07C-96D4E97A31F3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D772C-58B2-496A-91F1-BF33D7CC39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6540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75" y="831850"/>
            <a:ext cx="3781425" cy="5311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831850"/>
            <a:ext cx="3781425" cy="25796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563938"/>
            <a:ext cx="3781425" cy="25796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81CD1-0A55-41AD-A270-3B87FE1F1BCB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91F7E-D9DE-45D8-BFBB-1D39653B9B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65405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14375" y="831850"/>
            <a:ext cx="7715250" cy="531177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78974-0267-4ADE-9974-C758125C26DE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2B33C-A138-4B07-89FD-F9D34AA6EA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CA6BB-747B-48E9-990A-2FF9BDA2247C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9C14D-584B-4879-9E73-0278861BD4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8980D-692C-4756-871D-482C6E6E6924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50BA5-7881-497C-B32A-1D766D5CE1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B33D9-FE1A-4EEE-9443-FD2A59433B36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0D968-C65B-47EE-9055-062A60C154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6B6BC-77A0-4D50-99AB-602936911701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44FFE-21E0-4D6F-BB6E-69F57AD2E6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C9650-6384-48BB-865F-AD225FA1157C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097E3-00FB-4C82-B667-111D0F4084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057D4-258F-4480-9753-D65DB3835A4B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59269-DDD7-40F4-932B-87C196A4DC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53204-1F8B-40A6-88D2-90397EED82E4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9579E-15C3-42A8-83A3-9EB0930E3D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6F565-870B-4927-95C6-60B7BCCA7C94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43592-CA6E-4D52-B3DB-ACC8220D1F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831850"/>
            <a:ext cx="77152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35FB22-EBD8-476B-BAB5-41E452AE9236}" type="datetimeFigureOut">
              <a:rPr lang="en-US"/>
              <a:pPr>
                <a:defRPr/>
              </a:pPr>
              <a:t>12/1/2016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FF66B1-A4B0-4B4C-BBA1-E5227BD079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62" r:id="rId13"/>
    <p:sldLayoutId id="214748366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12" Type="http://schemas.openxmlformats.org/officeDocument/2006/relationships/oleObject" Target="../embeddings/oleObject31.bin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35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5.bin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34.bin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8.bin"/><Relationship Id="rId14" Type="http://schemas.openxmlformats.org/officeDocument/2006/relationships/oleObject" Target="../embeddings/oleObject3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oleObject" Target="../embeddings/oleObject46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9.bin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38.bin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Relationship Id="rId14" Type="http://schemas.openxmlformats.org/officeDocument/2006/relationships/oleObject" Target="../embeddings/oleObject47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4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5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oleObject" Target="../embeddings/oleObject8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body" idx="1"/>
          </p:nvPr>
        </p:nvSpPr>
        <p:spPr>
          <a:xfrm>
            <a:off x="2051050" y="692150"/>
            <a:ext cx="5153025" cy="7207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Линейная функция </a:t>
            </a:r>
            <a:endParaRPr lang="ru-RU" b="1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17410" name="Group 8"/>
          <p:cNvGrpSpPr>
            <a:grpSpLocks/>
          </p:cNvGrpSpPr>
          <p:nvPr/>
        </p:nvGrpSpPr>
        <p:grpSpPr bwMode="auto">
          <a:xfrm>
            <a:off x="2771775" y="1773238"/>
            <a:ext cx="3700463" cy="3525837"/>
            <a:chOff x="2409" y="164"/>
            <a:chExt cx="3313" cy="3065"/>
          </a:xfrm>
        </p:grpSpPr>
        <p:grpSp>
          <p:nvGrpSpPr>
            <p:cNvPr id="17415" name="Group 9"/>
            <p:cNvGrpSpPr>
              <a:grpSpLocks/>
            </p:cNvGrpSpPr>
            <p:nvPr/>
          </p:nvGrpSpPr>
          <p:grpSpPr bwMode="auto">
            <a:xfrm>
              <a:off x="2409" y="164"/>
              <a:ext cx="3313" cy="3065"/>
              <a:chOff x="2409" y="164"/>
              <a:chExt cx="3313" cy="3065"/>
            </a:xfrm>
          </p:grpSpPr>
          <p:grpSp>
            <p:nvGrpSpPr>
              <p:cNvPr id="17418" name="Group 10"/>
              <p:cNvGrpSpPr>
                <a:grpSpLocks/>
              </p:cNvGrpSpPr>
              <p:nvPr/>
            </p:nvGrpSpPr>
            <p:grpSpPr bwMode="auto">
              <a:xfrm>
                <a:off x="2409" y="203"/>
                <a:ext cx="3148" cy="3026"/>
                <a:chOff x="2409" y="203"/>
                <a:chExt cx="3148" cy="3026"/>
              </a:xfrm>
            </p:grpSpPr>
            <p:sp>
              <p:nvSpPr>
                <p:cNvPr id="11" name="Freeform 11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2" name="Freeform 12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2678" y="211"/>
                  <a:ext cx="7" cy="2995"/>
                </a:xfrm>
                <a:custGeom>
                  <a:avLst/>
                  <a:gdLst>
                    <a:gd name="T0" fmla="*/ 0 w 8"/>
                    <a:gd name="T1" fmla="*/ 0 h 2994"/>
                    <a:gd name="T2" fmla="*/ 8 w 8"/>
                    <a:gd name="T3" fmla="*/ 2994 h 2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4" name="Line 14"/>
                <p:cNvSpPr>
                  <a:spLocks noChangeShapeType="1"/>
                </p:cNvSpPr>
                <p:nvPr/>
              </p:nvSpPr>
              <p:spPr bwMode="auto">
                <a:xfrm>
                  <a:off x="2426" y="2705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5" name="Freeform 15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6" name="Freeform 16"/>
                <p:cNvSpPr>
                  <a:spLocks/>
                </p:cNvSpPr>
                <p:nvPr/>
              </p:nvSpPr>
              <p:spPr bwMode="auto">
                <a:xfrm>
                  <a:off x="2418" y="2449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7" name="Freeform 17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8" name="Freeform 18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9" name="Freeform 19"/>
                <p:cNvSpPr>
                  <a:spLocks/>
                </p:cNvSpPr>
                <p:nvPr/>
              </p:nvSpPr>
              <p:spPr bwMode="auto">
                <a:xfrm>
                  <a:off x="2435" y="1443"/>
                  <a:ext cx="3107" cy="7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0" name="Freeform 20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5" cy="7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1" name="Freeform 21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7"/>
                </a:xfrm>
                <a:custGeom>
                  <a:avLst/>
                  <a:gdLst>
                    <a:gd name="T0" fmla="*/ 0 w 3123"/>
                    <a:gd name="T1" fmla="*/ 0 h 8"/>
                    <a:gd name="T2" fmla="*/ 3123 w 3123"/>
                    <a:gd name="T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2" name="Freeform 22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5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3" name="Freeform 23"/>
                <p:cNvSpPr>
                  <a:spLocks/>
                </p:cNvSpPr>
                <p:nvPr/>
              </p:nvSpPr>
              <p:spPr bwMode="auto">
                <a:xfrm>
                  <a:off x="2435" y="446"/>
                  <a:ext cx="3114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4" name="Freeform 24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5" name="Freeform 25"/>
                <p:cNvSpPr>
                  <a:spLocks/>
                </p:cNvSpPr>
                <p:nvPr/>
              </p:nvSpPr>
              <p:spPr bwMode="auto">
                <a:xfrm>
                  <a:off x="2938" y="203"/>
                  <a:ext cx="7" cy="3026"/>
                </a:xfrm>
                <a:custGeom>
                  <a:avLst/>
                  <a:gdLst>
                    <a:gd name="T0" fmla="*/ 8 w 8"/>
                    <a:gd name="T1" fmla="*/ 0 h 3026"/>
                    <a:gd name="T2" fmla="*/ 0 w 8"/>
                    <a:gd name="T3" fmla="*/ 3026 h 30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6" name="Freeform 26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3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7" name="Freeform 27"/>
                <p:cNvSpPr>
                  <a:spLocks/>
                </p:cNvSpPr>
                <p:nvPr/>
              </p:nvSpPr>
              <p:spPr bwMode="auto">
                <a:xfrm>
                  <a:off x="3471" y="210"/>
                  <a:ext cx="0" cy="3003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8" name="Freeform 28"/>
                <p:cNvSpPr>
                  <a:spLocks/>
                </p:cNvSpPr>
                <p:nvPr/>
              </p:nvSpPr>
              <p:spPr bwMode="auto">
                <a:xfrm>
                  <a:off x="3707" y="219"/>
                  <a:ext cx="10" cy="3010"/>
                </a:xfrm>
                <a:custGeom>
                  <a:avLst/>
                  <a:gdLst>
                    <a:gd name="T0" fmla="*/ 9 w 9"/>
                    <a:gd name="T1" fmla="*/ 0 h 3010"/>
                    <a:gd name="T2" fmla="*/ 0 w 9"/>
                    <a:gd name="T3" fmla="*/ 3010 h 30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9" name="Freeform 29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3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3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31" name="Freeform 31"/>
                <p:cNvSpPr>
                  <a:spLocks/>
                </p:cNvSpPr>
                <p:nvPr/>
              </p:nvSpPr>
              <p:spPr bwMode="auto">
                <a:xfrm>
                  <a:off x="4763" y="219"/>
                  <a:ext cx="0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32" name="Freeform 32"/>
                <p:cNvSpPr>
                  <a:spLocks/>
                </p:cNvSpPr>
                <p:nvPr/>
              </p:nvSpPr>
              <p:spPr bwMode="auto">
                <a:xfrm>
                  <a:off x="5013" y="210"/>
                  <a:ext cx="0" cy="3003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33" name="Freeform 33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3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9" name="Text Box 34"/>
              <p:cNvSpPr txBox="1">
                <a:spLocks noChangeArrowheads="1"/>
              </p:cNvSpPr>
              <p:nvPr/>
            </p:nvSpPr>
            <p:spPr bwMode="auto">
              <a:xfrm>
                <a:off x="5421" y="1661"/>
                <a:ext cx="301" cy="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kern="0">
                    <a:solidFill>
                      <a:sysClr val="windowText" lastClr="000000"/>
                    </a:solidFill>
                    <a:latin typeface="+mn-lt"/>
                    <a:cs typeface="+mn-cs"/>
                  </a:rPr>
                  <a:t>х</a:t>
                </a:r>
              </a:p>
            </p:txBody>
          </p:sp>
          <p:sp>
            <p:nvSpPr>
              <p:cNvPr id="10" name="Text Box 35"/>
              <p:cNvSpPr txBox="1">
                <a:spLocks noChangeArrowheads="1"/>
              </p:cNvSpPr>
              <p:nvPr/>
            </p:nvSpPr>
            <p:spPr bwMode="auto">
              <a:xfrm>
                <a:off x="3742" y="164"/>
                <a:ext cx="301" cy="3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kern="0">
                    <a:solidFill>
                      <a:sysClr val="windowText" lastClr="000000"/>
                    </a:solidFill>
                    <a:latin typeface="+mn-lt"/>
                    <a:cs typeface="+mn-cs"/>
                  </a:rPr>
                  <a:t>у</a:t>
                </a:r>
              </a:p>
            </p:txBody>
          </p:sp>
        </p:grpSp>
        <p:sp>
          <p:nvSpPr>
            <p:cNvPr id="6" name="Line 36"/>
            <p:cNvSpPr>
              <a:spLocks noChangeShapeType="1"/>
            </p:cNvSpPr>
            <p:nvPr/>
          </p:nvSpPr>
          <p:spPr bwMode="auto">
            <a:xfrm>
              <a:off x="2472" y="1705"/>
              <a:ext cx="30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  <p:sp>
          <p:nvSpPr>
            <p:cNvPr id="7" name="Line 37"/>
            <p:cNvSpPr>
              <a:spLocks noChangeShapeType="1"/>
            </p:cNvSpPr>
            <p:nvPr/>
          </p:nvSpPr>
          <p:spPr bwMode="auto">
            <a:xfrm flipH="1" flipV="1">
              <a:off x="3970" y="210"/>
              <a:ext cx="0" cy="294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34" name="Freeform 38"/>
          <p:cNvSpPr>
            <a:spLocks/>
          </p:cNvSpPr>
          <p:nvPr/>
        </p:nvSpPr>
        <p:spPr bwMode="auto">
          <a:xfrm>
            <a:off x="2755900" y="2709863"/>
            <a:ext cx="3390900" cy="1935162"/>
          </a:xfrm>
          <a:custGeom>
            <a:avLst/>
            <a:gdLst>
              <a:gd name="T0" fmla="*/ 0 w 3035"/>
              <a:gd name="T1" fmla="*/ 1681 h 1681"/>
              <a:gd name="T2" fmla="*/ 3035 w 3035"/>
              <a:gd name="T3" fmla="*/ 0 h 168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035" h="1681">
                <a:moveTo>
                  <a:pt x="0" y="1681"/>
                </a:moveTo>
                <a:lnTo>
                  <a:pt x="3035" y="0"/>
                </a:lnTo>
              </a:path>
            </a:pathLst>
          </a:custGeom>
          <a:noFill/>
          <a:ln w="3810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35" name="Text Box 69"/>
          <p:cNvSpPr txBox="1">
            <a:spLocks noChangeArrowheads="1"/>
          </p:cNvSpPr>
          <p:nvPr/>
        </p:nvSpPr>
        <p:spPr bwMode="auto">
          <a:xfrm rot="19730082">
            <a:off x="3011488" y="3406775"/>
            <a:ext cx="1660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kern="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y = k x + b</a:t>
            </a:r>
            <a:endParaRPr lang="ru-RU" sz="2400" b="1" i="1" kern="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Rectangle 38"/>
          <p:cNvSpPr>
            <a:spLocks noGrp="1"/>
          </p:cNvSpPr>
          <p:nvPr>
            <p:ph type="title"/>
          </p:nvPr>
        </p:nvSpPr>
        <p:spPr>
          <a:xfrm>
            <a:off x="1116013" y="260350"/>
            <a:ext cx="6911975" cy="393700"/>
          </a:xfrm>
        </p:spPr>
        <p:txBody>
          <a:bodyPr/>
          <a:lstStyle/>
          <a:p>
            <a:r>
              <a:rPr lang="ru-RU" sz="2800" b="1" smtClean="0">
                <a:solidFill>
                  <a:srgbClr val="FF9933"/>
                </a:solidFill>
                <a:latin typeface="Arial" charset="0"/>
              </a:rPr>
              <a:t>Открытый урок по алгебре в 7 классе</a:t>
            </a:r>
          </a:p>
        </p:txBody>
      </p:sp>
      <p:sp>
        <p:nvSpPr>
          <p:cNvPr id="34855" name="Rectangle 39"/>
          <p:cNvSpPr>
            <a:spLocks/>
          </p:cNvSpPr>
          <p:nvPr/>
        </p:nvSpPr>
        <p:spPr bwMode="auto">
          <a:xfrm>
            <a:off x="2411413" y="5516563"/>
            <a:ext cx="63373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4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Бондаренко Ольга Михайловна, учитель математики МОБУ Новобурейская СОШ №3</a:t>
            </a:r>
            <a:endParaRPr lang="ru-RU" sz="2400" b="1" i="1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572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Каково </a:t>
            </a:r>
            <a:r>
              <a:rPr lang="ru-RU" dirty="0"/>
              <a:t>взаимное расположение графиков функций</a:t>
            </a:r>
          </a:p>
        </p:txBody>
      </p:sp>
      <p:sp>
        <p:nvSpPr>
          <p:cNvPr id="616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6162" name="Object 18"/>
          <p:cNvGraphicFramePr>
            <a:graphicFrameLocks noChangeAspect="1"/>
          </p:cNvGraphicFramePr>
          <p:nvPr/>
        </p:nvGraphicFramePr>
        <p:xfrm>
          <a:off x="2339975" y="1484313"/>
          <a:ext cx="3962400" cy="539750"/>
        </p:xfrm>
        <a:graphic>
          <a:graphicData uri="http://schemas.openxmlformats.org/presentationml/2006/ole">
            <p:oleObj spid="_x0000_s6162" name="Формула" r:id="rId3" imgW="1473120" imgH="203040" progId="Equation.3">
              <p:embed/>
            </p:oleObj>
          </a:graphicData>
        </a:graphic>
      </p:graphicFrame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388" y="2413000"/>
            <a:ext cx="802322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572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Каково </a:t>
            </a:r>
            <a:r>
              <a:rPr lang="ru-RU" dirty="0"/>
              <a:t>взаимное расположение графиков функций</a:t>
            </a:r>
          </a:p>
        </p:txBody>
      </p:sp>
      <p:sp>
        <p:nvSpPr>
          <p:cNvPr id="718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025" y="2424113"/>
            <a:ext cx="8181975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2195513" y="1484313"/>
          <a:ext cx="4011612" cy="539750"/>
        </p:xfrm>
        <a:graphic>
          <a:graphicData uri="http://schemas.openxmlformats.org/presentationml/2006/ole">
            <p:oleObj spid="_x0000_s7182" name="Equation" r:id="rId4" imgW="1485900" imgH="203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61" name="Group 49"/>
          <p:cNvGraphicFramePr>
            <a:graphicFrameLocks noGrp="1"/>
          </p:cNvGraphicFramePr>
          <p:nvPr>
            <p:ph idx="1"/>
          </p:nvPr>
        </p:nvGraphicFramePr>
        <p:xfrm>
          <a:off x="684213" y="1412875"/>
          <a:ext cx="7715250" cy="4786313"/>
        </p:xfrm>
        <a:graphic>
          <a:graphicData uri="http://schemas.openxmlformats.org/drawingml/2006/table">
            <a:tbl>
              <a:tblPr/>
              <a:tblGrid>
                <a:gridCol w="3857625"/>
                <a:gridCol w="3857625"/>
              </a:tblGrid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 вариант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 вариант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1. Даны функции. Отметьте те из них, которые являются линейными (+/-):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2. Определите значения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и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для функции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4585" name="Rectangle 31"/>
          <p:cNvSpPr>
            <a:spLocks noChangeArrowheads="1"/>
          </p:cNvSpPr>
          <p:nvPr/>
        </p:nvSpPr>
        <p:spPr bwMode="auto">
          <a:xfrm>
            <a:off x="0" y="2586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4542" name="Object 30"/>
          <p:cNvGraphicFramePr>
            <a:graphicFrameLocks noChangeAspect="1"/>
          </p:cNvGraphicFramePr>
          <p:nvPr/>
        </p:nvGraphicFramePr>
        <p:xfrm>
          <a:off x="1763713" y="2924175"/>
          <a:ext cx="1109662" cy="2159000"/>
        </p:xfrm>
        <a:graphic>
          <a:graphicData uri="http://schemas.openxmlformats.org/presentationml/2006/ole">
            <p:oleObj spid="_x0000_s64542" name="Equation" r:id="rId3" imgW="774700" imgH="1511300" progId="Equation.DSMT4">
              <p:embed/>
            </p:oleObj>
          </a:graphicData>
        </a:graphic>
      </p:graphicFrame>
      <p:sp>
        <p:nvSpPr>
          <p:cNvPr id="64586" name="Rectangle 37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4548" name="Object 36"/>
          <p:cNvGraphicFramePr>
            <a:graphicFrameLocks noChangeAspect="1"/>
          </p:cNvGraphicFramePr>
          <p:nvPr/>
        </p:nvGraphicFramePr>
        <p:xfrm>
          <a:off x="5724525" y="2924175"/>
          <a:ext cx="822325" cy="2016125"/>
        </p:xfrm>
        <a:graphic>
          <a:graphicData uri="http://schemas.openxmlformats.org/presentationml/2006/ole">
            <p:oleObj spid="_x0000_s64548" name="Equation" r:id="rId4" imgW="609600" imgH="1498600" progId="Equation.DSMT4">
              <p:embed/>
            </p:oleObj>
          </a:graphicData>
        </a:graphic>
      </p:graphicFrame>
      <p:sp>
        <p:nvSpPr>
          <p:cNvPr id="64587" name="Rectangle 51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4562" name="Object 50"/>
          <p:cNvGraphicFramePr>
            <a:graphicFrameLocks noChangeAspect="1"/>
          </p:cNvGraphicFramePr>
          <p:nvPr/>
        </p:nvGraphicFramePr>
        <p:xfrm>
          <a:off x="1547813" y="5805488"/>
          <a:ext cx="1295400" cy="361950"/>
        </p:xfrm>
        <a:graphic>
          <a:graphicData uri="http://schemas.openxmlformats.org/presentationml/2006/ole">
            <p:oleObj spid="_x0000_s64562" name="Equation" r:id="rId5" imgW="748975" imgH="203112" progId="Equation.DSMT4">
              <p:embed/>
            </p:oleObj>
          </a:graphicData>
        </a:graphic>
      </p:graphicFrame>
      <p:sp>
        <p:nvSpPr>
          <p:cNvPr id="64588" name="Rectangle 53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4564" name="Object 52"/>
          <p:cNvGraphicFramePr>
            <a:graphicFrameLocks noChangeAspect="1"/>
          </p:cNvGraphicFramePr>
          <p:nvPr/>
        </p:nvGraphicFramePr>
        <p:xfrm>
          <a:off x="5435600" y="5734050"/>
          <a:ext cx="1295400" cy="407988"/>
        </p:xfrm>
        <a:graphic>
          <a:graphicData uri="http://schemas.openxmlformats.org/presentationml/2006/ole">
            <p:oleObj spid="_x0000_s64564" name="Equation" r:id="rId6" imgW="660113" imgH="203112" progId="Equation.DSMT4">
              <p:embed/>
            </p:oleObj>
          </a:graphicData>
        </a:graphic>
      </p:graphicFrame>
      <p:sp>
        <p:nvSpPr>
          <p:cNvPr id="64589" name="Rectangle 2"/>
          <p:cNvSpPr>
            <a:spLocks noGrp="1"/>
          </p:cNvSpPr>
          <p:nvPr>
            <p:ph type="title"/>
          </p:nvPr>
        </p:nvSpPr>
        <p:spPr>
          <a:xfrm>
            <a:off x="323850" y="692150"/>
            <a:ext cx="8229600" cy="654050"/>
          </a:xfrm>
        </p:spPr>
        <p:txBody>
          <a:bodyPr/>
          <a:lstStyle/>
          <a:p>
            <a:r>
              <a:rPr lang="ru-RU" b="1" smtClean="0">
                <a:solidFill>
                  <a:srgbClr val="000099"/>
                </a:solidFill>
              </a:rPr>
              <a:t>Математический диктант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36" name="Rectang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66630" name="Group 70"/>
          <p:cNvGraphicFramePr>
            <a:graphicFrameLocks noGrp="1"/>
          </p:cNvGraphicFramePr>
          <p:nvPr>
            <p:ph idx="1"/>
          </p:nvPr>
        </p:nvGraphicFramePr>
        <p:xfrm>
          <a:off x="714375" y="831850"/>
          <a:ext cx="7715250" cy="5233988"/>
        </p:xfrm>
        <a:graphic>
          <a:graphicData uri="http://schemas.openxmlformats.org/drawingml/2006/table">
            <a:tbl>
              <a:tblPr/>
              <a:tblGrid>
                <a:gridCol w="3857625"/>
                <a:gridCol w="3857625"/>
              </a:tblGrid>
              <a:tr h="652463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 Чему равен угловой коэффициент прямой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 Пересекаются ли графики функций?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4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а)                 и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б)                и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а)                   и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б)                   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5.  Выяснить, проходит ли график функции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4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через точку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через точку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659" name="Rectangle 2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588" name="Object 28"/>
          <p:cNvGraphicFramePr>
            <a:graphicFrameLocks noChangeAspect="1"/>
          </p:cNvGraphicFramePr>
          <p:nvPr/>
        </p:nvGraphicFramePr>
        <p:xfrm>
          <a:off x="1692275" y="1557338"/>
          <a:ext cx="1366838" cy="415925"/>
        </p:xfrm>
        <a:graphic>
          <a:graphicData uri="http://schemas.openxmlformats.org/presentationml/2006/ole">
            <p:oleObj spid="_x0000_s66588" name="Equation" r:id="rId3" imgW="660113" imgH="203112" progId="Equation.DSMT4">
              <p:embed/>
            </p:oleObj>
          </a:graphicData>
        </a:graphic>
      </p:graphicFrame>
      <p:sp>
        <p:nvSpPr>
          <p:cNvPr id="66660" name="Rectangle 31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590" name="Object 30"/>
          <p:cNvGraphicFramePr>
            <a:graphicFrameLocks noChangeAspect="1"/>
          </p:cNvGraphicFramePr>
          <p:nvPr/>
        </p:nvGraphicFramePr>
        <p:xfrm>
          <a:off x="5076825" y="1557338"/>
          <a:ext cx="1223963" cy="428625"/>
        </p:xfrm>
        <a:graphic>
          <a:graphicData uri="http://schemas.openxmlformats.org/presentationml/2006/ole">
            <p:oleObj spid="_x0000_s66590" name="Equation" r:id="rId4" imgW="571500" imgH="203200" progId="Equation.DSMT4">
              <p:embed/>
            </p:oleObj>
          </a:graphicData>
        </a:graphic>
      </p:graphicFrame>
      <p:sp>
        <p:nvSpPr>
          <p:cNvPr id="66661" name="Rectangle 37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596" name="Object 36"/>
          <p:cNvGraphicFramePr>
            <a:graphicFrameLocks noChangeAspect="1"/>
          </p:cNvGraphicFramePr>
          <p:nvPr/>
        </p:nvGraphicFramePr>
        <p:xfrm>
          <a:off x="1116013" y="2852738"/>
          <a:ext cx="1296987" cy="344487"/>
        </p:xfrm>
        <a:graphic>
          <a:graphicData uri="http://schemas.openxmlformats.org/presentationml/2006/ole">
            <p:oleObj spid="_x0000_s66596" name="Equation" r:id="rId5" imgW="748975" imgH="203112" progId="Equation.DSMT4">
              <p:embed/>
            </p:oleObj>
          </a:graphicData>
        </a:graphic>
      </p:graphicFrame>
      <p:sp>
        <p:nvSpPr>
          <p:cNvPr id="66662" name="Rectangle 3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598" name="Object 38"/>
          <p:cNvGraphicFramePr>
            <a:graphicFrameLocks noChangeAspect="1"/>
          </p:cNvGraphicFramePr>
          <p:nvPr/>
        </p:nvGraphicFramePr>
        <p:xfrm>
          <a:off x="2843213" y="2852738"/>
          <a:ext cx="1295400" cy="352425"/>
        </p:xfrm>
        <a:graphic>
          <a:graphicData uri="http://schemas.openxmlformats.org/presentationml/2006/ole">
            <p:oleObj spid="_x0000_s66598" name="Equation" r:id="rId6" imgW="736600" imgH="203200" progId="Equation.DSMT4">
              <p:embed/>
            </p:oleObj>
          </a:graphicData>
        </a:graphic>
      </p:graphicFrame>
      <p:sp>
        <p:nvSpPr>
          <p:cNvPr id="66663" name="Rectangle 41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00" name="Object 40"/>
          <p:cNvGraphicFramePr>
            <a:graphicFrameLocks noChangeAspect="1"/>
          </p:cNvGraphicFramePr>
          <p:nvPr/>
        </p:nvGraphicFramePr>
        <p:xfrm>
          <a:off x="1187450" y="3357563"/>
          <a:ext cx="1152525" cy="331787"/>
        </p:xfrm>
        <a:graphic>
          <a:graphicData uri="http://schemas.openxmlformats.org/presentationml/2006/ole">
            <p:oleObj spid="_x0000_s66600" name="Equation" r:id="rId7" imgW="698197" imgH="203112" progId="Equation.DSMT4">
              <p:embed/>
            </p:oleObj>
          </a:graphicData>
        </a:graphic>
      </p:graphicFrame>
      <p:sp>
        <p:nvSpPr>
          <p:cNvPr id="66664" name="Rectangle 4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02" name="Object 42"/>
          <p:cNvGraphicFramePr>
            <a:graphicFrameLocks noChangeAspect="1"/>
          </p:cNvGraphicFramePr>
          <p:nvPr/>
        </p:nvGraphicFramePr>
        <p:xfrm>
          <a:off x="2771775" y="3357563"/>
          <a:ext cx="1223963" cy="338137"/>
        </p:xfrm>
        <a:graphic>
          <a:graphicData uri="http://schemas.openxmlformats.org/presentationml/2006/ole">
            <p:oleObj spid="_x0000_s66602" name="Equation" r:id="rId8" imgW="723586" imgH="203112" progId="Equation.DSMT4">
              <p:embed/>
            </p:oleObj>
          </a:graphicData>
        </a:graphic>
      </p:graphicFrame>
      <p:sp>
        <p:nvSpPr>
          <p:cNvPr id="66665" name="Rectangle 4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04" name="Object 44"/>
          <p:cNvGraphicFramePr>
            <a:graphicFrameLocks noChangeAspect="1"/>
          </p:cNvGraphicFramePr>
          <p:nvPr/>
        </p:nvGraphicFramePr>
        <p:xfrm>
          <a:off x="5076825" y="2924175"/>
          <a:ext cx="1150938" cy="322263"/>
        </p:xfrm>
        <a:graphic>
          <a:graphicData uri="http://schemas.openxmlformats.org/presentationml/2006/ole">
            <p:oleObj spid="_x0000_s66604" name="Equation" r:id="rId9" imgW="710891" imgH="203112" progId="Equation.DSMT4">
              <p:embed/>
            </p:oleObj>
          </a:graphicData>
        </a:graphic>
      </p:graphicFrame>
      <p:sp>
        <p:nvSpPr>
          <p:cNvPr id="66666" name="Rectangle 4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06" name="Object 46"/>
          <p:cNvGraphicFramePr>
            <a:graphicFrameLocks noChangeAspect="1"/>
          </p:cNvGraphicFramePr>
          <p:nvPr/>
        </p:nvGraphicFramePr>
        <p:xfrm>
          <a:off x="6804025" y="2852738"/>
          <a:ext cx="1368425" cy="373062"/>
        </p:xfrm>
        <a:graphic>
          <a:graphicData uri="http://schemas.openxmlformats.org/presentationml/2006/ole">
            <p:oleObj spid="_x0000_s66606" name="Equation" r:id="rId10" imgW="736600" imgH="203200" progId="Equation.DSMT4">
              <p:embed/>
            </p:oleObj>
          </a:graphicData>
        </a:graphic>
      </p:graphicFrame>
      <p:sp>
        <p:nvSpPr>
          <p:cNvPr id="66667" name="Rectangle 4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08" name="Object 48"/>
          <p:cNvGraphicFramePr>
            <a:graphicFrameLocks noChangeAspect="1"/>
          </p:cNvGraphicFramePr>
          <p:nvPr/>
        </p:nvGraphicFramePr>
        <p:xfrm>
          <a:off x="5003800" y="3357563"/>
          <a:ext cx="1152525" cy="355600"/>
        </p:xfrm>
        <a:graphic>
          <a:graphicData uri="http://schemas.openxmlformats.org/presentationml/2006/ole">
            <p:oleObj spid="_x0000_s66608" name="Equation" r:id="rId11" imgW="647419" imgH="203112" progId="Equation.DSMT4">
              <p:embed/>
            </p:oleObj>
          </a:graphicData>
        </a:graphic>
      </p:graphicFrame>
      <p:sp>
        <p:nvSpPr>
          <p:cNvPr id="66668" name="Rectangle 51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10" name="Object 50"/>
          <p:cNvGraphicFramePr>
            <a:graphicFrameLocks noChangeAspect="1"/>
          </p:cNvGraphicFramePr>
          <p:nvPr/>
        </p:nvGraphicFramePr>
        <p:xfrm>
          <a:off x="6804025" y="3357563"/>
          <a:ext cx="1296988" cy="354012"/>
        </p:xfrm>
        <a:graphic>
          <a:graphicData uri="http://schemas.openxmlformats.org/presentationml/2006/ole">
            <p:oleObj spid="_x0000_s66610" name="Equation" r:id="rId12" imgW="736600" imgH="203200" progId="Equation.DSMT4">
              <p:embed/>
            </p:oleObj>
          </a:graphicData>
        </a:graphic>
      </p:graphicFrame>
      <p:sp>
        <p:nvSpPr>
          <p:cNvPr id="66669" name="Rectangle 6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27" name="Object 67"/>
          <p:cNvGraphicFramePr>
            <a:graphicFrameLocks noChangeAspect="1"/>
          </p:cNvGraphicFramePr>
          <p:nvPr/>
        </p:nvGraphicFramePr>
        <p:xfrm>
          <a:off x="1042988" y="4581525"/>
          <a:ext cx="1079500" cy="725488"/>
        </p:xfrm>
        <a:graphic>
          <a:graphicData uri="http://schemas.openxmlformats.org/presentationml/2006/ole">
            <p:oleObj spid="_x0000_s66627" name="Equation" r:id="rId13" imgW="583947" imgH="393529" progId="Equation.DSMT4">
              <p:embed/>
            </p:oleObj>
          </a:graphicData>
        </a:graphic>
      </p:graphicFrame>
      <p:sp>
        <p:nvSpPr>
          <p:cNvPr id="66670" name="Rectangle 7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31" name="Object 71"/>
          <p:cNvGraphicFramePr>
            <a:graphicFrameLocks noChangeAspect="1"/>
          </p:cNvGraphicFramePr>
          <p:nvPr/>
        </p:nvGraphicFramePr>
        <p:xfrm>
          <a:off x="2700338" y="5661025"/>
          <a:ext cx="935037" cy="350838"/>
        </p:xfrm>
        <a:graphic>
          <a:graphicData uri="http://schemas.openxmlformats.org/presentationml/2006/ole">
            <p:oleObj spid="_x0000_s66631" name="Equation" r:id="rId14" imgW="533169" imgH="203112" progId="Equation.DSMT4">
              <p:embed/>
            </p:oleObj>
          </a:graphicData>
        </a:graphic>
      </p:graphicFrame>
      <p:sp>
        <p:nvSpPr>
          <p:cNvPr id="66671" name="Rectangle 74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33" name="Object 73"/>
          <p:cNvGraphicFramePr>
            <a:graphicFrameLocks noChangeAspect="1"/>
          </p:cNvGraphicFramePr>
          <p:nvPr/>
        </p:nvGraphicFramePr>
        <p:xfrm>
          <a:off x="4716463" y="4652963"/>
          <a:ext cx="1150937" cy="749300"/>
        </p:xfrm>
        <a:graphic>
          <a:graphicData uri="http://schemas.openxmlformats.org/presentationml/2006/ole">
            <p:oleObj spid="_x0000_s66633" name="Equation" r:id="rId15" imgW="596641" imgH="393529" progId="Equation.DSMT4">
              <p:embed/>
            </p:oleObj>
          </a:graphicData>
        </a:graphic>
      </p:graphicFrame>
      <p:sp>
        <p:nvSpPr>
          <p:cNvPr id="66672" name="Rectangle 7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6635" name="Object 75"/>
          <p:cNvGraphicFramePr>
            <a:graphicFrameLocks noChangeAspect="1"/>
          </p:cNvGraphicFramePr>
          <p:nvPr/>
        </p:nvGraphicFramePr>
        <p:xfrm>
          <a:off x="6588125" y="5607050"/>
          <a:ext cx="1368425" cy="327025"/>
        </p:xfrm>
        <a:graphic>
          <a:graphicData uri="http://schemas.openxmlformats.org/presentationml/2006/ole">
            <p:oleObj spid="_x0000_s66635" name="Equation" r:id="rId16" imgW="837836" imgH="203112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87" name="Rectangle 90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37028" name="Group 164"/>
          <p:cNvGraphicFramePr>
            <a:graphicFrameLocks noGrp="1"/>
          </p:cNvGraphicFramePr>
          <p:nvPr>
            <p:ph sz="quarter" idx="1"/>
          </p:nvPr>
        </p:nvGraphicFramePr>
        <p:xfrm>
          <a:off x="611188" y="476250"/>
          <a:ext cx="8281987" cy="6245225"/>
        </p:xfrm>
        <a:graphic>
          <a:graphicData uri="http://schemas.openxmlformats.org/drawingml/2006/table">
            <a:tbl>
              <a:tblPr/>
              <a:tblGrid>
                <a:gridCol w="1035050"/>
                <a:gridCol w="2959100"/>
                <a:gridCol w="3105150"/>
                <a:gridCol w="1182687"/>
              </a:tblGrid>
              <a:tr h="8651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 задания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вариант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вариант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Кол-во баллов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(макс.)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0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2  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а) не пересекаются;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б) пересекаются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а) не пересекаются;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б) пересекаются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- график функции не проходит через точку 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- график функции  проходит через точку М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6946" name="Object 82"/>
          <p:cNvGraphicFramePr>
            <a:graphicFrameLocks noChangeAspect="1"/>
          </p:cNvGraphicFramePr>
          <p:nvPr>
            <p:ph sz="quarter" idx="3"/>
          </p:nvPr>
        </p:nvGraphicFramePr>
        <p:xfrm>
          <a:off x="1619250" y="1412875"/>
          <a:ext cx="903288" cy="1295400"/>
        </p:xfrm>
        <a:graphic>
          <a:graphicData uri="http://schemas.openxmlformats.org/presentationml/2006/ole">
            <p:oleObj spid="_x0000_s36946" name="Equation" r:id="rId3" imgW="583920" imgH="838080" progId="Equation.DSMT4">
              <p:embed/>
            </p:oleObj>
          </a:graphicData>
        </a:graphic>
      </p:graphicFrame>
      <p:graphicFrame>
        <p:nvGraphicFramePr>
          <p:cNvPr id="36953" name="Object 89"/>
          <p:cNvGraphicFramePr>
            <a:graphicFrameLocks noChangeAspect="1"/>
          </p:cNvGraphicFramePr>
          <p:nvPr>
            <p:ph sz="quarter" idx="4"/>
          </p:nvPr>
        </p:nvGraphicFramePr>
        <p:xfrm>
          <a:off x="4643438" y="1412875"/>
          <a:ext cx="1011237" cy="1441450"/>
        </p:xfrm>
        <a:graphic>
          <a:graphicData uri="http://schemas.openxmlformats.org/presentationml/2006/ole">
            <p:oleObj spid="_x0000_s36953" name="Equation" r:id="rId4" imgW="596880" imgH="850680" progId="Equation.DSMT4">
              <p:embed/>
            </p:oleObj>
          </a:graphicData>
        </a:graphic>
      </p:graphicFrame>
      <p:sp>
        <p:nvSpPr>
          <p:cNvPr id="37025" name="Rectangle 59"/>
          <p:cNvSpPr>
            <a:spLocks noChangeArrowheads="1"/>
          </p:cNvSpPr>
          <p:nvPr/>
        </p:nvSpPr>
        <p:spPr bwMode="auto">
          <a:xfrm>
            <a:off x="0" y="3009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6922" name="Object 58"/>
          <p:cNvGraphicFramePr>
            <a:graphicFrameLocks noChangeAspect="1"/>
          </p:cNvGraphicFramePr>
          <p:nvPr/>
        </p:nvGraphicFramePr>
        <p:xfrm>
          <a:off x="0" y="3009900"/>
          <a:ext cx="581025" cy="838200"/>
        </p:xfrm>
        <a:graphic>
          <a:graphicData uri="http://schemas.openxmlformats.org/presentationml/2006/ole">
            <p:oleObj spid="_x0000_s36922" name="Equation" r:id="rId5" imgW="583947" imgH="837836" progId="Equation.DSMT4">
              <p:embed/>
            </p:oleObj>
          </a:graphicData>
        </a:graphic>
      </p:graphicFrame>
      <p:sp>
        <p:nvSpPr>
          <p:cNvPr id="37026" name="Rectangle 61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6924" name="Object 60"/>
          <p:cNvGraphicFramePr>
            <a:graphicFrameLocks noChangeAspect="1"/>
          </p:cNvGraphicFramePr>
          <p:nvPr/>
        </p:nvGraphicFramePr>
        <p:xfrm>
          <a:off x="0" y="3009900"/>
          <a:ext cx="581025" cy="838200"/>
        </p:xfrm>
        <a:graphic>
          <a:graphicData uri="http://schemas.openxmlformats.org/presentationml/2006/ole">
            <p:oleObj spid="_x0000_s36924" name="Equation" r:id="rId6" imgW="583947" imgH="837836" progId="Equation.DSMT4">
              <p:embed/>
            </p:oleObj>
          </a:graphicData>
        </a:graphic>
      </p:graphicFrame>
      <p:graphicFrame>
        <p:nvGraphicFramePr>
          <p:cNvPr id="36969" name="Object 105"/>
          <p:cNvGraphicFramePr>
            <a:graphicFrameLocks noChangeAspect="1"/>
          </p:cNvGraphicFramePr>
          <p:nvPr>
            <p:ph sz="quarter" idx="2"/>
          </p:nvPr>
        </p:nvGraphicFramePr>
        <p:xfrm>
          <a:off x="1692275" y="2852738"/>
          <a:ext cx="792163" cy="396875"/>
        </p:xfrm>
        <a:graphic>
          <a:graphicData uri="http://schemas.openxmlformats.org/presentationml/2006/ole">
            <p:oleObj spid="_x0000_s36969" name="Equation" r:id="rId7" imgW="355320" imgH="177480" progId="Equation.DSMT4">
              <p:embed/>
            </p:oleObj>
          </a:graphicData>
        </a:graphic>
      </p:graphicFrame>
      <p:graphicFrame>
        <p:nvGraphicFramePr>
          <p:cNvPr id="36971" name="Object 107"/>
          <p:cNvGraphicFramePr>
            <a:graphicFrameLocks noChangeAspect="1"/>
          </p:cNvGraphicFramePr>
          <p:nvPr/>
        </p:nvGraphicFramePr>
        <p:xfrm>
          <a:off x="3203575" y="2924175"/>
          <a:ext cx="792163" cy="327025"/>
        </p:xfrm>
        <a:graphic>
          <a:graphicData uri="http://schemas.openxmlformats.org/presentationml/2006/ole">
            <p:oleObj spid="_x0000_s36971" name="Equation" r:id="rId8" imgW="431640" imgH="177480" progId="Equation.DSMT4">
              <p:embed/>
            </p:oleObj>
          </a:graphicData>
        </a:graphic>
      </p:graphicFrame>
      <p:graphicFrame>
        <p:nvGraphicFramePr>
          <p:cNvPr id="36972" name="Object 108"/>
          <p:cNvGraphicFramePr>
            <a:graphicFrameLocks noChangeAspect="1"/>
          </p:cNvGraphicFramePr>
          <p:nvPr/>
        </p:nvGraphicFramePr>
        <p:xfrm>
          <a:off x="4787900" y="2924175"/>
          <a:ext cx="792163" cy="317500"/>
        </p:xfrm>
        <a:graphic>
          <a:graphicData uri="http://schemas.openxmlformats.org/presentationml/2006/ole">
            <p:oleObj spid="_x0000_s36972" name="Equation" r:id="rId9" imgW="444240" imgH="177480" progId="Equation.DSMT4">
              <p:embed/>
            </p:oleObj>
          </a:graphicData>
        </a:graphic>
      </p:graphicFrame>
      <p:graphicFrame>
        <p:nvGraphicFramePr>
          <p:cNvPr id="36973" name="Object 109"/>
          <p:cNvGraphicFramePr>
            <a:graphicFrameLocks noChangeAspect="1"/>
          </p:cNvGraphicFramePr>
          <p:nvPr/>
        </p:nvGraphicFramePr>
        <p:xfrm>
          <a:off x="6011863" y="2852738"/>
          <a:ext cx="720725" cy="360362"/>
        </p:xfrm>
        <a:graphic>
          <a:graphicData uri="http://schemas.openxmlformats.org/presentationml/2006/ole">
            <p:oleObj spid="_x0000_s36973" name="Equation" r:id="rId10" imgW="355320" imgH="177480" progId="Equation.DSMT4">
              <p:embed/>
            </p:oleObj>
          </a:graphicData>
        </a:graphic>
      </p:graphicFrame>
      <p:graphicFrame>
        <p:nvGraphicFramePr>
          <p:cNvPr id="36977" name="Object 113"/>
          <p:cNvGraphicFramePr>
            <a:graphicFrameLocks noChangeAspect="1"/>
          </p:cNvGraphicFramePr>
          <p:nvPr/>
        </p:nvGraphicFramePr>
        <p:xfrm>
          <a:off x="1692275" y="3284538"/>
          <a:ext cx="863600" cy="355600"/>
        </p:xfrm>
        <a:graphic>
          <a:graphicData uri="http://schemas.openxmlformats.org/presentationml/2006/ole">
            <p:oleObj spid="_x0000_s36977" name="Equation" r:id="rId11" imgW="431640" imgH="177480" progId="Equation.DSMT4">
              <p:embed/>
            </p:oleObj>
          </a:graphicData>
        </a:graphic>
      </p:graphicFrame>
      <p:graphicFrame>
        <p:nvGraphicFramePr>
          <p:cNvPr id="36978" name="Object 114"/>
          <p:cNvGraphicFramePr>
            <a:graphicFrameLocks noChangeAspect="1"/>
          </p:cNvGraphicFramePr>
          <p:nvPr/>
        </p:nvGraphicFramePr>
        <p:xfrm>
          <a:off x="4859338" y="3284538"/>
          <a:ext cx="647700" cy="349250"/>
        </p:xfrm>
        <a:graphic>
          <a:graphicData uri="http://schemas.openxmlformats.org/presentationml/2006/ole">
            <p:oleObj spid="_x0000_s36978" name="Equation" r:id="rId12" imgW="330120" imgH="177480" progId="Equation.DSMT4">
              <p:embed/>
            </p:oleObj>
          </a:graphicData>
        </a:graphic>
      </p:graphicFrame>
      <p:graphicFrame>
        <p:nvGraphicFramePr>
          <p:cNvPr id="36981" name="Object 117"/>
          <p:cNvGraphicFramePr>
            <a:graphicFrameLocks noChangeAspect="1"/>
          </p:cNvGraphicFramePr>
          <p:nvPr/>
        </p:nvGraphicFramePr>
        <p:xfrm>
          <a:off x="1835150" y="4581525"/>
          <a:ext cx="1128713" cy="1439863"/>
        </p:xfrm>
        <a:graphic>
          <a:graphicData uri="http://schemas.openxmlformats.org/presentationml/2006/ole">
            <p:oleObj spid="_x0000_s36981" name="Equation" r:id="rId13" imgW="647640" imgH="825480" progId="Equation.DSMT4">
              <p:embed/>
            </p:oleObj>
          </a:graphicData>
        </a:graphic>
      </p:graphicFrame>
      <p:graphicFrame>
        <p:nvGraphicFramePr>
          <p:cNvPr id="36986" name="Object 122"/>
          <p:cNvGraphicFramePr>
            <a:graphicFrameLocks noChangeAspect="1"/>
          </p:cNvGraphicFramePr>
          <p:nvPr/>
        </p:nvGraphicFramePr>
        <p:xfrm>
          <a:off x="4643438" y="4652963"/>
          <a:ext cx="1441450" cy="1298575"/>
        </p:xfrm>
        <a:graphic>
          <a:graphicData uri="http://schemas.openxmlformats.org/presentationml/2006/ole">
            <p:oleObj spid="_x0000_s36986" name="Equation" r:id="rId14" imgW="901440" imgH="8125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3"/>
          <p:cNvSpPr>
            <a:spLocks noGrp="1"/>
          </p:cNvSpPr>
          <p:nvPr>
            <p:ph type="body" idx="1"/>
          </p:nvPr>
        </p:nvSpPr>
        <p:spPr>
          <a:xfrm>
            <a:off x="611188" y="692150"/>
            <a:ext cx="7715250" cy="5311775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z="3600" smtClean="0"/>
              <a:t>13-15 баллов – оценка «5»</a:t>
            </a:r>
          </a:p>
          <a:p>
            <a:pPr algn="ctr">
              <a:buFont typeface="Arial" charset="0"/>
              <a:buNone/>
            </a:pPr>
            <a:r>
              <a:rPr lang="ru-RU" sz="3600" smtClean="0"/>
              <a:t>10-12 баллов – оценка «4»</a:t>
            </a:r>
          </a:p>
          <a:p>
            <a:pPr algn="ctr">
              <a:buFont typeface="Arial" charset="0"/>
              <a:buNone/>
            </a:pPr>
            <a:r>
              <a:rPr lang="ru-RU" sz="3600" smtClean="0"/>
              <a:t>5-9 баллов – оценка «3»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6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3257" name="Rectangle 3"/>
          <p:cNvSpPr>
            <a:spLocks noGrp="1"/>
          </p:cNvSpPr>
          <p:nvPr>
            <p:ph type="body" sz="half" idx="1"/>
          </p:nvPr>
        </p:nvSpPr>
        <p:spPr>
          <a:xfrm>
            <a:off x="714375" y="831850"/>
            <a:ext cx="7745413" cy="53117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000" smtClean="0"/>
              <a:t>Решите уравнение:</a:t>
            </a:r>
            <a:r>
              <a:rPr lang="ru-RU" sz="2800" smtClean="0"/>
              <a:t>   </a:t>
            </a:r>
          </a:p>
          <a:p>
            <a:pPr>
              <a:buFont typeface="Arial" charset="0"/>
              <a:buNone/>
            </a:pPr>
            <a:endParaRPr lang="ru-RU" sz="2800" u="sng" smtClean="0"/>
          </a:p>
          <a:p>
            <a:pPr>
              <a:buFont typeface="Arial" charset="0"/>
              <a:buNone/>
            </a:pPr>
            <a:r>
              <a:rPr lang="ru-RU" sz="2800" u="sng" smtClean="0"/>
              <a:t>1 способ:        </a:t>
            </a:r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5435600" y="908050"/>
          <a:ext cx="1657350" cy="590550"/>
        </p:xfrm>
        <a:graphic>
          <a:graphicData uri="http://schemas.openxmlformats.org/presentationml/2006/ole">
            <p:oleObj spid="_x0000_s53252" name="Equation" r:id="rId3" imgW="698400" imgH="177480" progId="Equation.DSMT4">
              <p:embed/>
            </p:oleObj>
          </a:graphicData>
        </a:graphic>
      </p:graphicFrame>
      <p:graphicFrame>
        <p:nvGraphicFramePr>
          <p:cNvPr id="53255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3059113" y="2133600"/>
          <a:ext cx="1689100" cy="3192463"/>
        </p:xfrm>
        <a:graphic>
          <a:graphicData uri="http://schemas.openxmlformats.org/presentationml/2006/ole">
            <p:oleObj spid="_x0000_s53255" name="Equation" r:id="rId4" imgW="698400" imgH="1320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8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6329" name="Rectangle 3"/>
          <p:cNvSpPr>
            <a:spLocks noGrp="1"/>
          </p:cNvSpPr>
          <p:nvPr>
            <p:ph type="body" sz="half" idx="1"/>
          </p:nvPr>
        </p:nvSpPr>
        <p:spPr>
          <a:xfrm>
            <a:off x="684213" y="836613"/>
            <a:ext cx="7673975" cy="53117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000" smtClean="0"/>
              <a:t>Решите уравнение:</a:t>
            </a:r>
            <a:r>
              <a:rPr lang="ru-RU" sz="2800" smtClean="0"/>
              <a:t>   </a:t>
            </a:r>
          </a:p>
          <a:p>
            <a:pPr>
              <a:buFont typeface="Arial" charset="0"/>
              <a:buNone/>
            </a:pPr>
            <a:endParaRPr lang="ru-RU" sz="2800" u="sng" smtClean="0"/>
          </a:p>
          <a:p>
            <a:pPr>
              <a:buFont typeface="Arial" charset="0"/>
              <a:buNone/>
            </a:pPr>
            <a:r>
              <a:rPr lang="ru-RU" sz="2800" u="sng" smtClean="0"/>
              <a:t>2 способ (графический):</a:t>
            </a:r>
          </a:p>
          <a:p>
            <a:pPr>
              <a:buFont typeface="Arial" charset="0"/>
              <a:buNone/>
            </a:pPr>
            <a:endParaRPr lang="ru-RU" sz="2800" u="sng" smtClean="0"/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5148263" y="981075"/>
          <a:ext cx="2016125" cy="512763"/>
        </p:xfrm>
        <a:graphic>
          <a:graphicData uri="http://schemas.openxmlformats.org/presentationml/2006/ole">
            <p:oleObj spid="_x0000_s56324" name="Equation" r:id="rId3" imgW="698400" imgH="177480" progId="Equation.DSMT4">
              <p:embed/>
            </p:oleObj>
          </a:graphicData>
        </a:graphic>
      </p:graphicFrame>
      <p:graphicFrame>
        <p:nvGraphicFramePr>
          <p:cNvPr id="56327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331913" y="3068638"/>
          <a:ext cx="1800225" cy="1093787"/>
        </p:xfrm>
        <a:graphic>
          <a:graphicData uri="http://schemas.openxmlformats.org/presentationml/2006/ole">
            <p:oleObj spid="_x0000_s56327" name="Equation" r:id="rId4" imgW="71100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3" descr="319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196975"/>
            <a:ext cx="7559675" cy="437515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/>
          </p:cNvSpPr>
          <p:nvPr>
            <p:ph type="title"/>
          </p:nvPr>
        </p:nvSpPr>
        <p:spPr>
          <a:xfrm>
            <a:off x="755650" y="5300663"/>
            <a:ext cx="6732588" cy="654050"/>
          </a:xfrm>
        </p:spPr>
        <p:txBody>
          <a:bodyPr/>
          <a:lstStyle/>
          <a:p>
            <a:pPr algn="l"/>
            <a:r>
              <a:rPr lang="ru-RU" sz="2400" smtClean="0">
                <a:latin typeface="Arial" charset="0"/>
              </a:rPr>
              <a:t>Ответ: 6</a:t>
            </a:r>
          </a:p>
        </p:txBody>
      </p:sp>
      <p:pic>
        <p:nvPicPr>
          <p:cNvPr id="72706" name="Picture 4" descr="418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836613"/>
            <a:ext cx="7345362" cy="42386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Цели и задачи урока: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u="sng" smtClean="0">
                <a:latin typeface="Arial" charset="0"/>
              </a:rPr>
              <a:t>Образовательные:</a:t>
            </a:r>
            <a:endParaRPr lang="ru-RU" sz="2000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Arial" charset="0"/>
              </a:rPr>
              <a:t>а) проверить и закрепить знания, умения и навыки учащихся по данной теме;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Arial" charset="0"/>
              </a:rPr>
              <a:t>б) научить применять знания на практике</a:t>
            </a:r>
            <a:endParaRPr lang="ru-RU" sz="2000" u="sng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000" u="sng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u="sng" smtClean="0">
                <a:latin typeface="Arial" charset="0"/>
              </a:rPr>
              <a:t>Развивающие:</a:t>
            </a:r>
            <a:r>
              <a:rPr lang="ru-RU" sz="2000" smtClean="0">
                <a:latin typeface="Arial" charset="0"/>
              </a:rPr>
              <a:t> расширение кругозора, получение новых знаний: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Arial" charset="0"/>
              </a:rPr>
              <a:t>а) научить решать уравнения графическим способом.</a:t>
            </a:r>
            <a:endParaRPr lang="ru-RU" sz="2000" u="sng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000" u="sng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u="sng" smtClean="0">
                <a:latin typeface="Arial" charset="0"/>
              </a:rPr>
              <a:t>Воспитательные: </a:t>
            </a:r>
            <a:endParaRPr lang="ru-RU" sz="2000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Arial" charset="0"/>
              </a:rPr>
              <a:t>а) повышение интереса к изучению математики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Arial" charset="0"/>
              </a:rPr>
              <a:t>б) воспитание трудолюбия, внимательности, аккуратности и ответственности при выполнении заданий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Arial" charset="0"/>
              </a:rPr>
              <a:t>в) содействие развитию самоконтроля, любознательности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Arial" charset="0"/>
              </a:rPr>
              <a:t>г) развитие коммуникативной культуры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37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3731" name="Picture 5" descr="550250_galle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7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Объект 2"/>
          <p:cNvSpPr>
            <a:spLocks noGrp="1"/>
          </p:cNvSpPr>
          <p:nvPr>
            <p:ph idx="1"/>
          </p:nvPr>
        </p:nvSpPr>
        <p:spPr>
          <a:xfrm>
            <a:off x="684213" y="836613"/>
            <a:ext cx="7715250" cy="53117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задание:</a:t>
            </a:r>
          </a:p>
          <a:p>
            <a:pPr marL="0" indent="0" algn="ctr" eaLnBrk="1" hangingPunct="1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327 (г), </a:t>
            </a:r>
          </a:p>
          <a:p>
            <a:pPr marL="0" indent="0" eaLnBrk="1" hangingPunct="1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Решить линейное уравнение </a:t>
            </a:r>
          </a:p>
          <a:p>
            <a:pPr marL="0" indent="0" algn="ctr" eaLnBrk="1" hangingPunct="1">
              <a:lnSpc>
                <a:spcPct val="115000"/>
              </a:lnSpc>
              <a:spcAft>
                <a:spcPts val="1000"/>
              </a:spcAft>
              <a:buFont typeface="Arial" charset="0"/>
              <a:buNone/>
            </a:pP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графическим способом </a:t>
            </a:r>
            <a:endParaRPr lang="ru-RU" sz="2400" smtClean="0">
              <a:ea typeface="Calibri" pitchFamily="34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1443" name="Object 3"/>
          <p:cNvGraphicFramePr>
            <a:graphicFrameLocks noChangeAspect="1"/>
          </p:cNvGraphicFramePr>
          <p:nvPr/>
        </p:nvGraphicFramePr>
        <p:xfrm>
          <a:off x="5795963" y="2492375"/>
          <a:ext cx="2376487" cy="488950"/>
        </p:xfrm>
        <a:graphic>
          <a:graphicData uri="http://schemas.openxmlformats.org/presentationml/2006/ole">
            <p:oleObj spid="_x0000_s61443" name="Equation" r:id="rId3" imgW="86328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654050"/>
          </a:xfrm>
        </p:spPr>
        <p:txBody>
          <a:bodyPr/>
          <a:lstStyle/>
          <a:p>
            <a:r>
              <a:rPr lang="ru-RU" b="1" smtClean="0">
                <a:solidFill>
                  <a:srgbClr val="000099"/>
                </a:solidFill>
                <a:latin typeface="Arial" charset="0"/>
              </a:rPr>
              <a:t>Рефлексия</a:t>
            </a:r>
          </a:p>
        </p:txBody>
      </p:sp>
      <p:pic>
        <p:nvPicPr>
          <p:cNvPr id="75778" name="Picture 4" descr="img22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22482" t="31793" r="24243"/>
          <a:stretch>
            <a:fillRect/>
          </a:stretch>
        </p:blipFill>
        <p:spPr>
          <a:xfrm>
            <a:off x="2195513" y="1628775"/>
            <a:ext cx="4738687" cy="414813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6802" name="Picture 3" descr="img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На пути к Вершине ЗНАНИЙ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908050"/>
            <a:ext cx="8229600" cy="5413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Является </a:t>
            </a:r>
            <a:r>
              <a:rPr lang="ru-RU" dirty="0"/>
              <a:t>ли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линейной</a:t>
            </a:r>
            <a:r>
              <a:rPr lang="ru-RU" dirty="0"/>
              <a:t> функция, заданная </a:t>
            </a:r>
            <a:r>
              <a:rPr lang="ru-RU" dirty="0" smtClean="0"/>
              <a:t>формулой?</a:t>
            </a:r>
            <a:endParaRPr lang="ru-RU" dirty="0"/>
          </a:p>
        </p:txBody>
      </p:sp>
      <p:sp>
        <p:nvSpPr>
          <p:cNvPr id="1191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5" name="Object 143"/>
          <p:cNvGraphicFramePr>
            <a:graphicFrameLocks noChangeAspect="1"/>
          </p:cNvGraphicFramePr>
          <p:nvPr/>
        </p:nvGraphicFramePr>
        <p:xfrm>
          <a:off x="1692275" y="1989138"/>
          <a:ext cx="2211388" cy="539750"/>
        </p:xfrm>
        <a:graphic>
          <a:graphicData uri="http://schemas.openxmlformats.org/presentationml/2006/ole">
            <p:oleObj spid="_x0000_s1167" name="Формула" r:id="rId3" imgW="812447" imgH="203112" progId="Equation.3">
              <p:embed/>
            </p:oleObj>
          </a:graphicData>
        </a:graphic>
      </p:graphicFrame>
      <p:sp>
        <p:nvSpPr>
          <p:cNvPr id="1192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7" name="Object 144"/>
          <p:cNvGraphicFramePr>
            <a:graphicFrameLocks noChangeAspect="1"/>
          </p:cNvGraphicFramePr>
          <p:nvPr/>
        </p:nvGraphicFramePr>
        <p:xfrm>
          <a:off x="1692275" y="2708275"/>
          <a:ext cx="2159000" cy="541338"/>
        </p:xfrm>
        <a:graphic>
          <a:graphicData uri="http://schemas.openxmlformats.org/presentationml/2006/ole">
            <p:oleObj spid="_x0000_s1168" name="Формула" r:id="rId4" imgW="914400" imgH="228600" progId="Equation.3">
              <p:embed/>
            </p:oleObj>
          </a:graphicData>
        </a:graphic>
      </p:graphicFrame>
      <p:sp>
        <p:nvSpPr>
          <p:cNvPr id="119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9" name="Object 145"/>
          <p:cNvGraphicFramePr>
            <a:graphicFrameLocks noChangeAspect="1"/>
          </p:cNvGraphicFramePr>
          <p:nvPr/>
        </p:nvGraphicFramePr>
        <p:xfrm>
          <a:off x="1692275" y="3429000"/>
          <a:ext cx="1703388" cy="900113"/>
        </p:xfrm>
        <a:graphic>
          <a:graphicData uri="http://schemas.openxmlformats.org/presentationml/2006/ole">
            <p:oleObj spid="_x0000_s1169" name="Equation" r:id="rId5" imgW="736560" imgH="393480" progId="Equation.DSMT4">
              <p:embed/>
            </p:oleObj>
          </a:graphicData>
        </a:graphic>
      </p:graphicFrame>
      <p:sp>
        <p:nvSpPr>
          <p:cNvPr id="1194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9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96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97" name="Rectangle 42"/>
          <p:cNvSpPr>
            <a:spLocks noChangeArrowheads="1"/>
          </p:cNvSpPr>
          <p:nvPr/>
        </p:nvSpPr>
        <p:spPr bwMode="auto">
          <a:xfrm>
            <a:off x="449263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80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98" name="Rectangle 43"/>
          <p:cNvSpPr>
            <a:spLocks noChangeArrowheads="1"/>
          </p:cNvSpPr>
          <p:nvPr/>
        </p:nvSpPr>
        <p:spPr bwMode="auto">
          <a:xfrm>
            <a:off x="449263" y="123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8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99" name="Rectangle 44"/>
          <p:cNvSpPr>
            <a:spLocks noChangeArrowheads="1"/>
          </p:cNvSpPr>
          <p:nvPr/>
        </p:nvSpPr>
        <p:spPr bwMode="auto">
          <a:xfrm>
            <a:off x="449263" y="1466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8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00" name="Rectangle 45"/>
          <p:cNvSpPr>
            <a:spLocks noChangeArrowheads="1"/>
          </p:cNvSpPr>
          <p:nvPr/>
        </p:nvSpPr>
        <p:spPr bwMode="auto">
          <a:xfrm>
            <a:off x="449263" y="1666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80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01" name="Rectangle 46"/>
          <p:cNvSpPr>
            <a:spLocks noChangeArrowheads="1"/>
          </p:cNvSpPr>
          <p:nvPr/>
        </p:nvSpPr>
        <p:spPr bwMode="auto">
          <a:xfrm>
            <a:off x="449263" y="187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1188" name="Object 164"/>
          <p:cNvGraphicFramePr>
            <a:graphicFrameLocks noChangeAspect="1"/>
          </p:cNvGraphicFramePr>
          <p:nvPr/>
        </p:nvGraphicFramePr>
        <p:xfrm>
          <a:off x="1692275" y="4508500"/>
          <a:ext cx="1584325" cy="498475"/>
        </p:xfrm>
        <a:graphic>
          <a:graphicData uri="http://schemas.openxmlformats.org/presentationml/2006/ole">
            <p:oleObj spid="_x0000_s1188" name="Equation" r:id="rId6" imgW="647640" imgH="203040" progId="Equation.DSMT4">
              <p:embed/>
            </p:oleObj>
          </a:graphicData>
        </a:graphic>
      </p:graphicFrame>
      <p:graphicFrame>
        <p:nvGraphicFramePr>
          <p:cNvPr id="1189" name="Object 165"/>
          <p:cNvGraphicFramePr>
            <a:graphicFrameLocks noChangeAspect="1"/>
          </p:cNvGraphicFramePr>
          <p:nvPr/>
        </p:nvGraphicFramePr>
        <p:xfrm>
          <a:off x="1692275" y="5084763"/>
          <a:ext cx="2159000" cy="982662"/>
        </p:xfrm>
        <a:graphic>
          <a:graphicData uri="http://schemas.openxmlformats.org/presentationml/2006/ole">
            <p:oleObj spid="_x0000_s1189" name="Equation" r:id="rId7" imgW="86328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8229600" cy="12969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Найдите ошибку в построенных графиках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функций: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206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481013" y="2852738"/>
          <a:ext cx="8181975" cy="3273425"/>
        </p:xfrm>
        <a:graphic>
          <a:graphicData uri="http://schemas.openxmlformats.org/presentationml/2006/ole">
            <p:oleObj spid="_x0000_s2061" r:id="rId3" imgW="4762500" imgH="1905000" progId="">
              <p:embed/>
            </p:oleObj>
          </a:graphicData>
        </a:graphic>
      </p:graphicFrame>
      <p:sp>
        <p:nvSpPr>
          <p:cNvPr id="2064" name="Надпись 2"/>
          <p:cNvSpPr txBox="1">
            <a:spLocks noChangeArrowheads="1"/>
          </p:cNvSpPr>
          <p:nvPr/>
        </p:nvSpPr>
        <p:spPr bwMode="auto">
          <a:xfrm>
            <a:off x="3419475" y="1928813"/>
            <a:ext cx="2089150" cy="719137"/>
          </a:xfrm>
          <a:prstGeom prst="rect">
            <a:avLst/>
          </a:prstGeom>
          <a:solidFill>
            <a:srgbClr val="92D050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= - х - 2</a:t>
            </a:r>
            <a:endParaRPr lang="ru-RU" sz="3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8229600" cy="12969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Найдите ошибку в построенных графиках функций: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79" name="Надпись 2"/>
          <p:cNvSpPr txBox="1">
            <a:spLocks noChangeArrowheads="1"/>
          </p:cNvSpPr>
          <p:nvPr/>
        </p:nvSpPr>
        <p:spPr bwMode="auto">
          <a:xfrm>
            <a:off x="3887788" y="1916113"/>
            <a:ext cx="1368425" cy="720725"/>
          </a:xfrm>
          <a:prstGeom prst="rect">
            <a:avLst/>
          </a:prstGeom>
          <a:solidFill>
            <a:srgbClr val="92D050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= 3х</a:t>
            </a:r>
            <a:endParaRPr lang="ru-RU" sz="3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924175"/>
            <a:ext cx="72993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8229600" cy="12969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Найдите ошибку в построенных графиках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функций: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1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112" name="Надпись 2"/>
          <p:cNvSpPr txBox="1">
            <a:spLocks noChangeArrowheads="1"/>
          </p:cNvSpPr>
          <p:nvPr/>
        </p:nvSpPr>
        <p:spPr bwMode="auto">
          <a:xfrm>
            <a:off x="3419475" y="1928813"/>
            <a:ext cx="2089150" cy="719137"/>
          </a:xfrm>
          <a:prstGeom prst="rect">
            <a:avLst/>
          </a:prstGeom>
          <a:solidFill>
            <a:srgbClr val="92D050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i="1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= - 1,5х</a:t>
            </a:r>
            <a:endParaRPr lang="ru-RU" sz="360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4109" name="Object 13"/>
          <p:cNvGraphicFramePr>
            <a:graphicFrameLocks noChangeAspect="1"/>
          </p:cNvGraphicFramePr>
          <p:nvPr/>
        </p:nvGraphicFramePr>
        <p:xfrm>
          <a:off x="1150938" y="2852738"/>
          <a:ext cx="6842125" cy="2736850"/>
        </p:xfrm>
        <a:graphic>
          <a:graphicData uri="http://schemas.openxmlformats.org/presentationml/2006/ole">
            <p:oleObj spid="_x0000_s4109" r:id="rId3" imgW="4762500" imgH="1905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4398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dirty="0">
                <a:latin typeface="Times New Roman"/>
                <a:ea typeface="Calibri"/>
                <a:cs typeface="Times New Roman"/>
              </a:rPr>
              <a:t>Установите соответствие между графиком функции и формулой: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5173" name="Object 53"/>
          <p:cNvGraphicFramePr>
            <a:graphicFrameLocks noChangeAspect="1"/>
          </p:cNvGraphicFramePr>
          <p:nvPr/>
        </p:nvGraphicFramePr>
        <p:xfrm>
          <a:off x="611188" y="1557338"/>
          <a:ext cx="2674937" cy="539750"/>
        </p:xfrm>
        <a:graphic>
          <a:graphicData uri="http://schemas.openxmlformats.org/presentationml/2006/ole">
            <p:oleObj spid="_x0000_s5173" name="Формула" r:id="rId3" imgW="990170" imgH="203112" progId="Equation.3">
              <p:embed/>
            </p:oleObj>
          </a:graphicData>
        </a:graphic>
      </p:graphicFrame>
      <p:graphicFrame>
        <p:nvGraphicFramePr>
          <p:cNvPr id="5174" name="Object 54"/>
          <p:cNvGraphicFramePr>
            <a:graphicFrameLocks noChangeAspect="1"/>
          </p:cNvGraphicFramePr>
          <p:nvPr/>
        </p:nvGraphicFramePr>
        <p:xfrm>
          <a:off x="3762375" y="1557338"/>
          <a:ext cx="1619250" cy="539750"/>
        </p:xfrm>
        <a:graphic>
          <a:graphicData uri="http://schemas.openxmlformats.org/presentationml/2006/ole">
            <p:oleObj spid="_x0000_s5174" name="Формула" r:id="rId4" imgW="596641" imgH="203112" progId="Equation.3">
              <p:embed/>
            </p:oleObj>
          </a:graphicData>
        </a:graphic>
      </p:graphicFrame>
      <p:graphicFrame>
        <p:nvGraphicFramePr>
          <p:cNvPr id="5175" name="Object 55"/>
          <p:cNvGraphicFramePr>
            <a:graphicFrameLocks noChangeAspect="1"/>
          </p:cNvGraphicFramePr>
          <p:nvPr/>
        </p:nvGraphicFramePr>
        <p:xfrm>
          <a:off x="5940425" y="1557338"/>
          <a:ext cx="1800225" cy="539750"/>
        </p:xfrm>
        <a:graphic>
          <a:graphicData uri="http://schemas.openxmlformats.org/presentationml/2006/ole">
            <p:oleObj spid="_x0000_s5175" name="Формула" r:id="rId5" imgW="672808" imgH="203112" progId="Equation.3">
              <p:embed/>
            </p:oleObj>
          </a:graphicData>
        </a:graphic>
      </p:graphicFrame>
      <p:sp>
        <p:nvSpPr>
          <p:cNvPr id="517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78" name="Rectangle 8"/>
          <p:cNvSpPr>
            <a:spLocks noChangeArrowheads="1"/>
          </p:cNvSpPr>
          <p:nvPr/>
        </p:nvSpPr>
        <p:spPr bwMode="auto">
          <a:xfrm>
            <a:off x="22860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0663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79" name="Rectangle 9"/>
          <p:cNvSpPr>
            <a:spLocks noChangeArrowheads="1"/>
          </p:cNvSpPr>
          <p:nvPr/>
        </p:nvSpPr>
        <p:spPr bwMode="auto">
          <a:xfrm>
            <a:off x="22860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80" name="Picture 10"/>
          <p:cNvPicPr>
            <a:picLocks noChangeAspect="1" noChangeArrowheads="1"/>
          </p:cNvPicPr>
          <p:nvPr/>
        </p:nvPicPr>
        <p:blipFill>
          <a:blip r:embed="rId6"/>
          <a:srcRect l="28616"/>
          <a:stretch>
            <a:fillRect/>
          </a:stretch>
        </p:blipFill>
        <p:spPr bwMode="auto">
          <a:xfrm>
            <a:off x="250825" y="2060575"/>
            <a:ext cx="3825875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8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8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183" name="Picture 21"/>
          <p:cNvPicPr>
            <a:picLocks noChangeAspect="1" noChangeArrowheads="1"/>
          </p:cNvPicPr>
          <p:nvPr/>
        </p:nvPicPr>
        <p:blipFill>
          <a:blip r:embed="rId7"/>
          <a:srcRect l="32407"/>
          <a:stretch>
            <a:fillRect/>
          </a:stretch>
        </p:blipFill>
        <p:spPr bwMode="auto">
          <a:xfrm>
            <a:off x="4800600" y="2133600"/>
            <a:ext cx="364648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84" name="Picture 2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81225" y="4437063"/>
            <a:ext cx="5680075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85" name="Заголовок 1"/>
          <p:cNvSpPr>
            <a:spLocks/>
          </p:cNvSpPr>
          <p:nvPr/>
        </p:nvSpPr>
        <p:spPr bwMode="auto">
          <a:xfrm>
            <a:off x="1979613" y="3716338"/>
            <a:ext cx="6111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>
                <a:latin typeface="Calibri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5186" name="Заголовок 1"/>
          <p:cNvSpPr>
            <a:spLocks/>
          </p:cNvSpPr>
          <p:nvPr/>
        </p:nvSpPr>
        <p:spPr bwMode="auto">
          <a:xfrm>
            <a:off x="7019925" y="3789363"/>
            <a:ext cx="6111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>
                <a:latin typeface="Calibri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5187" name="Заголовок 1"/>
          <p:cNvSpPr>
            <a:spLocks/>
          </p:cNvSpPr>
          <p:nvPr/>
        </p:nvSpPr>
        <p:spPr bwMode="auto">
          <a:xfrm>
            <a:off x="7164388" y="6165850"/>
            <a:ext cx="6111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>
                <a:latin typeface="Calibri" pitchFamily="34" charset="0"/>
                <a:cs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9" name="Заголовок 1"/>
          <p:cNvSpPr>
            <a:spLocks/>
          </p:cNvSpPr>
          <p:nvPr/>
        </p:nvSpPr>
        <p:spPr bwMode="auto">
          <a:xfrm>
            <a:off x="468313" y="4797425"/>
            <a:ext cx="8424862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>
                <a:latin typeface="Calibri" pitchFamily="34" charset="0"/>
              </a:rPr>
              <a:t>Ответ: график функции    </a:t>
            </a:r>
            <a:r>
              <a:rPr lang="ru-RU" sz="4400"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                не проходит через точку</a:t>
            </a:r>
          </a:p>
        </p:txBody>
      </p:sp>
      <p:sp>
        <p:nvSpPr>
          <p:cNvPr id="29710" name="Заголовок 1"/>
          <p:cNvSpPr>
            <a:spLocks/>
          </p:cNvSpPr>
          <p:nvPr/>
        </p:nvSpPr>
        <p:spPr bwMode="auto">
          <a:xfrm>
            <a:off x="684213" y="836613"/>
            <a:ext cx="79216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>
                <a:latin typeface="Calibri" pitchFamily="34" charset="0"/>
              </a:rPr>
              <a:t>Выяснить, проходит ли график функции                       через точку</a:t>
            </a:r>
            <a:r>
              <a:rPr lang="ru-RU" sz="4400">
                <a:latin typeface="Calibri" pitchFamily="34" charset="0"/>
              </a:rPr>
              <a:t> </a:t>
            </a:r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2843213" y="1628775"/>
          <a:ext cx="2520950" cy="708025"/>
        </p:xfrm>
        <a:graphic>
          <a:graphicData uri="http://schemas.openxmlformats.org/presentationml/2006/ole">
            <p:oleObj spid="_x0000_s29701" name="Equation" r:id="rId3" imgW="723600" imgH="203040" progId="Equation.DSMT4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971550" y="2276475"/>
          <a:ext cx="1785938" cy="665163"/>
        </p:xfrm>
        <a:graphic>
          <a:graphicData uri="http://schemas.openxmlformats.org/presentationml/2006/ole">
            <p:oleObj spid="_x0000_s29704" name="Equation" r:id="rId4" imgW="545760" imgH="203040" progId="Equation.DSMT4">
              <p:embed/>
            </p:oleObj>
          </a:graphicData>
        </a:graphic>
      </p:graphicFrame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1403350" y="2997200"/>
          <a:ext cx="2305050" cy="1660525"/>
        </p:xfrm>
        <a:graphic>
          <a:graphicData uri="http://schemas.openxmlformats.org/presentationml/2006/ole">
            <p:oleObj spid="_x0000_s29705" name="Equation" r:id="rId5" imgW="863280" imgH="622080" progId="Equation.DSMT4">
              <p:embed/>
            </p:oleObj>
          </a:graphicData>
        </a:graphic>
      </p:graphicFrame>
      <p:graphicFrame>
        <p:nvGraphicFramePr>
          <p:cNvPr id="29707" name="Object 11"/>
          <p:cNvGraphicFramePr>
            <a:graphicFrameLocks noChangeAspect="1"/>
          </p:cNvGraphicFramePr>
          <p:nvPr/>
        </p:nvGraphicFramePr>
        <p:xfrm>
          <a:off x="4716463" y="5661025"/>
          <a:ext cx="1152525" cy="428625"/>
        </p:xfrm>
        <a:graphic>
          <a:graphicData uri="http://schemas.openxmlformats.org/presentationml/2006/ole">
            <p:oleObj spid="_x0000_s29707" name="Equation" r:id="rId6" imgW="545760" imgH="203040" progId="Equation.DSMT4">
              <p:embed/>
            </p:oleObj>
          </a:graphicData>
        </a:graphic>
      </p:graphicFrame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5076825" y="5084763"/>
          <a:ext cx="1655763" cy="465137"/>
        </p:xfrm>
        <a:graphic>
          <a:graphicData uri="http://schemas.openxmlformats.org/presentationml/2006/ole">
            <p:oleObj spid="_x0000_s29708" name="Equation" r:id="rId7" imgW="7236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282</Words>
  <Application>Microsoft Office PowerPoint</Application>
  <PresentationFormat>Экран (4:3)</PresentationFormat>
  <Paragraphs>116</Paragraphs>
  <Slides>23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Times New Roman</vt:lpstr>
      <vt:lpstr>TS101908703</vt:lpstr>
      <vt:lpstr>Формула</vt:lpstr>
      <vt:lpstr>Equation</vt:lpstr>
      <vt:lpstr>Открытый урок по алгебре в 7 классе</vt:lpstr>
      <vt:lpstr>Слайд 2</vt:lpstr>
      <vt:lpstr>На пути к Вершине ЗНАНИЙ</vt:lpstr>
      <vt:lpstr>Является ли линейной функция, заданная формулой?</vt:lpstr>
      <vt:lpstr>Найдите ошибку в построенных графиках функций: </vt:lpstr>
      <vt:lpstr>Найдите ошибку в построенных графиках функций: </vt:lpstr>
      <vt:lpstr>Найдите ошибку в построенных графиках функций: </vt:lpstr>
      <vt:lpstr>Установите соответствие между графиком функции и формулой: </vt:lpstr>
      <vt:lpstr>Слайд 9</vt:lpstr>
      <vt:lpstr>Каково взаимное расположение графиков функций</vt:lpstr>
      <vt:lpstr>Каково взаимное расположение графиков функций</vt:lpstr>
      <vt:lpstr>Математический диктант</vt:lpstr>
      <vt:lpstr>Слайд 13</vt:lpstr>
      <vt:lpstr>Слайд 14</vt:lpstr>
      <vt:lpstr>Слайд 15</vt:lpstr>
      <vt:lpstr>Слайд 16</vt:lpstr>
      <vt:lpstr>Слайд 17</vt:lpstr>
      <vt:lpstr>Слайд 18</vt:lpstr>
      <vt:lpstr>Ответ: 6</vt:lpstr>
      <vt:lpstr>Слайд 20</vt:lpstr>
      <vt:lpstr>Слайд 21</vt:lpstr>
      <vt:lpstr>Рефлексия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Является ли линейной функция, заданная формулой</dc:title>
  <dc:creator>Вакалов</dc:creator>
  <cp:lastModifiedBy>оля</cp:lastModifiedBy>
  <cp:revision>50</cp:revision>
  <dcterms:created xsi:type="dcterms:W3CDTF">2014-11-16T21:02:42Z</dcterms:created>
  <dcterms:modified xsi:type="dcterms:W3CDTF">2016-12-01T07:54:36Z</dcterms:modified>
</cp:coreProperties>
</file>