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78" r:id="rId12"/>
    <p:sldId id="265" r:id="rId13"/>
    <p:sldId id="266" r:id="rId14"/>
    <p:sldId id="267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77" r:id="rId23"/>
    <p:sldId id="27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7;&#1088;&#1077;&#1079;&#1077;&#1085;&#1090;&#1072;&#1094;&#1080;&#1103;%20&#1057;.&#1040;.%20&#1045;&#1089;&#1077;&#1085;&#1080;&#1085;\&#1071;%20&#1084;&#1086;&#1089;&#1082;&#1086;&#1074;&#1089;&#1082;&#1080;&#1081;%20&#1086;&#1079;&#1086;&#1088;&#1085;&#1086;&#1081;%20&#1075;&#1091;&#1083;&#1103;&#1082;&#1072;.mp3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7;&#1088;&#1077;&#1079;&#1077;&#1085;&#1090;&#1072;&#1094;&#1080;&#1103;%20&#1057;.&#1040;.%20&#1045;&#1089;&#1077;&#1085;&#1080;&#1085;\17.mp3" TargetMode="Externa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7;&#1088;&#1077;&#1079;&#1077;&#1085;&#1090;&#1072;&#1094;&#1080;&#1103;%20&#1057;.&#1040;.%20&#1045;&#1089;&#1077;&#1085;&#1080;&#1085;\&#1053;&#1077;%20&#1078;&#1072;&#1083;&#1077;&#1102;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72;&#1090;&#1072;&#1096;&#1077;\&#1087;&#1088;&#1077;&#1079;&#1077;&#1085;&#1090;&#1072;&#1094;&#1080;&#1103;%20&#1057;.&#1040;.%20&#1045;&#1089;&#1077;&#1085;&#1080;&#1085;\&#1088;&#1086;&#1097;&#1072;%20&#1079;&#1086;&#1083;&#1086;&#1090;&#1072;&#1103;.mp3" TargetMode="Externa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есе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29256" y="214290"/>
            <a:ext cx="3362348" cy="48471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143512"/>
            <a:ext cx="8458200" cy="1222375"/>
          </a:xfrm>
        </p:spPr>
        <p:txBody>
          <a:bodyPr/>
          <a:lstStyle/>
          <a:p>
            <a:r>
              <a:rPr lang="ru-RU" dirty="0" smtClean="0"/>
              <a:t>«Я сердцем никогда не лгу…»</a:t>
            </a:r>
            <a:br>
              <a:rPr lang="ru-RU" dirty="0" smtClean="0"/>
            </a:br>
            <a:r>
              <a:rPr lang="ru-RU" dirty="0" smtClean="0"/>
              <a:t>С. А. Есенин.</a:t>
            </a:r>
            <a:r>
              <a:rPr lang="en-US" dirty="0" smtClean="0"/>
              <a:t>  </a:t>
            </a:r>
            <a:r>
              <a:rPr lang="ru-RU" dirty="0" smtClean="0"/>
              <a:t>			</a:t>
            </a:r>
            <a:r>
              <a:rPr lang="en-US" dirty="0" smtClean="0"/>
              <a:t>1895 – 1925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Петроград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929190" cy="5429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Весной 1915 г. Есенин перебирается в Петроград, где, как он считал, было больше возможностей добиться признания. В Петрограде молодой поэт стремительно ворвался в литературную элиту: познакомился с А. Блоком, З. Гиппиус и Д. Мережковским, отправился в Царское Село к Ахматовой и Гумилеву. Его стихи печатали «Северные записки», «Русская мысль», «Ежемесячный журнал».</a:t>
            </a:r>
            <a:endParaRPr lang="ru-RU" dirty="0"/>
          </a:p>
        </p:txBody>
      </p:sp>
      <p:pic>
        <p:nvPicPr>
          <p:cNvPr id="4" name="Picture 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785794"/>
            <a:ext cx="3625850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181600" y="6000768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С. А. Есенин и С. М. Городецкий</a:t>
            </a:r>
          </a:p>
          <a:p>
            <a:r>
              <a:rPr lang="ru-RU" b="1" dirty="0"/>
              <a:t>           Фотография 1915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 Есенин и Н. А. </a:t>
            </a:r>
            <a:r>
              <a:rPr lang="ru-RU" dirty="0" err="1" smtClean="0"/>
              <a:t>клюев</a:t>
            </a:r>
            <a:endParaRPr lang="ru-RU" dirty="0"/>
          </a:p>
        </p:txBody>
      </p:sp>
      <p:pic>
        <p:nvPicPr>
          <p:cNvPr id="18434" name="Picture 2" descr="C:\Documents and Settings\Admin\Рабочий стол\62532255_1281392818_001173001447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3500430" cy="492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185736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Есенин вошел в ориентированное на народность литературное объединение «Краса», у истоков которого стояли А. Ремизов и Н. Клюев. Вместе с Клюевым, одетые в рубахи и поддевки, обутые в смазные сапоги, они выступали на литературных вечерах и в салонах. </a:t>
            </a:r>
            <a:endParaRPr lang="ru-RU" sz="2400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Служба в армии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4767266" cy="4525963"/>
          </a:xfrm>
        </p:spPr>
        <p:txBody>
          <a:bodyPr/>
          <a:lstStyle/>
          <a:p>
            <a:r>
              <a:rPr lang="ru-RU" dirty="0" smtClean="0"/>
              <a:t>В январе 1916 г. Есенина призвали на военную службу и прикомандировали к Царскосельскому военному госпиталю в качестве санитара.</a:t>
            </a:r>
            <a:endParaRPr lang="ru-RU" dirty="0"/>
          </a:p>
        </p:txBody>
      </p:sp>
      <p:pic>
        <p:nvPicPr>
          <p:cNvPr id="4" name="Рисунок 4" descr="C:\Documents and Settings\ирина\Рабочий стол\Есенин\С.Есенин\ЕСЕНИН\esenin_3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142984"/>
            <a:ext cx="36798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«радуница»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76726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Вскоре после этого вышла первая книга стихов Есенина «Радуница» (в последствие переиздававшаяся в 1918 и в 1921 г.) А уже весной он был приглашен к императрице читать стихи. 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1285860"/>
            <a:ext cx="3571868" cy="514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Имажинизм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4695828" cy="492922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Поиски в сфере образности сближают Есенина с А. Б. </a:t>
            </a:r>
            <a:r>
              <a:rPr lang="ru-RU" dirty="0" err="1" smtClean="0">
                <a:solidFill>
                  <a:schemeClr val="tx1"/>
                </a:solidFill>
              </a:rPr>
              <a:t>Мариенгофом</a:t>
            </a:r>
            <a:r>
              <a:rPr lang="ru-RU" dirty="0" smtClean="0">
                <a:solidFill>
                  <a:schemeClr val="tx1"/>
                </a:solidFill>
              </a:rPr>
              <a:t>, В. Г. </a:t>
            </a:r>
            <a:r>
              <a:rPr lang="ru-RU" dirty="0" err="1" smtClean="0">
                <a:solidFill>
                  <a:schemeClr val="tx1"/>
                </a:solidFill>
              </a:rPr>
              <a:t>Шершеневичем</a:t>
            </a:r>
            <a:r>
              <a:rPr lang="ru-RU" dirty="0" smtClean="0">
                <a:solidFill>
                  <a:schemeClr val="tx1"/>
                </a:solidFill>
              </a:rPr>
              <a:t>, Р. Ивневым, в начале 1919 они объединяются в группу имажинистов; Есенин становится завсегдатаем «Стойла Пегаса» -  литературного кафе имажинистов у </a:t>
            </a:r>
            <a:r>
              <a:rPr lang="ru-RU" dirty="0" err="1" smtClean="0">
                <a:solidFill>
                  <a:schemeClr val="tx1"/>
                </a:solidFill>
              </a:rPr>
              <a:t>Никитских</a:t>
            </a:r>
            <a:r>
              <a:rPr lang="ru-RU" dirty="0" smtClean="0">
                <a:solidFill>
                  <a:schemeClr val="tx1"/>
                </a:solidFill>
              </a:rPr>
              <a:t> ворот в Москве.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D:\Documents and Settings\Птахина-пк\Рабочий стол\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071546"/>
            <a:ext cx="3810000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революция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19589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Октябрьскую революцию Есенин принял безоговорочно. Как он сам писал в своей автобиографии: «В годы революции был всецело на стороне Октября, но принимал все по-своему, с крестьянским уклоном».</a:t>
            </a:r>
            <a:endParaRPr lang="ru-RU" dirty="0"/>
          </a:p>
        </p:txBody>
      </p:sp>
      <p:pic>
        <p:nvPicPr>
          <p:cNvPr id="4" name="Picture 6" descr="есенин стих 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7334" y="2214554"/>
            <a:ext cx="3776666" cy="267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Я московский озорной гуля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1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с </a:t>
            </a:r>
            <a:r>
              <a:rPr lang="ru-RU" dirty="0" err="1" smtClean="0"/>
              <a:t>з</a:t>
            </a:r>
            <a:r>
              <a:rPr lang="ru-RU" dirty="0" smtClean="0"/>
              <a:t>. н. </a:t>
            </a:r>
            <a:r>
              <a:rPr lang="ru-RU" dirty="0" err="1" smtClean="0"/>
              <a:t>райх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981580" cy="50006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30 июля 1917 года Есенин (21 год) обвенчался актрисой Зинаидой </a:t>
            </a:r>
            <a:r>
              <a:rPr lang="ru-RU" dirty="0" err="1" smtClean="0"/>
              <a:t>Райх</a:t>
            </a:r>
            <a:r>
              <a:rPr lang="ru-RU" dirty="0" smtClean="0"/>
              <a:t> в церкви </a:t>
            </a:r>
            <a:r>
              <a:rPr lang="ru-RU" dirty="0" err="1" smtClean="0"/>
              <a:t>Кирика</a:t>
            </a:r>
            <a:r>
              <a:rPr lang="ru-RU" dirty="0" smtClean="0"/>
              <a:t> и Улиты Вологодского уезда. 29 мая 1918 года у них родилась дочь Татьяна, которую Есенин очень любил. 3 февраля 1920 года, уже после того, как Есенин разошелся с Зинаидой </a:t>
            </a:r>
            <a:r>
              <a:rPr lang="ru-RU" dirty="0" err="1" smtClean="0"/>
              <a:t>Райх</a:t>
            </a:r>
            <a:r>
              <a:rPr lang="ru-RU" dirty="0" smtClean="0"/>
              <a:t>, у них родился сын Константин. 2 октября 1921 года народный суд г. Орла вынес решение о расторжении брака Есенина с </a:t>
            </a:r>
            <a:r>
              <a:rPr lang="ru-RU" dirty="0" err="1" smtClean="0"/>
              <a:t>Райх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Documents and Settings\ирина\Рабочий стол\Есенин\С.Есенин\ЕСЕНИН\18943961_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000108"/>
            <a:ext cx="3675061" cy="492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айседора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4929190" cy="550070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Событием в жизни Есенина явилась встреча с американской танцовщицей </a:t>
            </a:r>
            <a:r>
              <a:rPr lang="ru-RU" dirty="0" err="1" smtClean="0"/>
              <a:t>Айседорой</a:t>
            </a:r>
            <a:r>
              <a:rPr lang="ru-RU" dirty="0" smtClean="0"/>
              <a:t> </a:t>
            </a:r>
            <a:r>
              <a:rPr lang="ru-RU" dirty="0" err="1" smtClean="0"/>
              <a:t>Дункан</a:t>
            </a:r>
            <a:r>
              <a:rPr lang="ru-RU" dirty="0" smtClean="0"/>
              <a:t> (осень 1921), которая через полгода стала его женой. Совместное путешествие по Европе и Америке (май 1922 — август 1923), сопровождавшееся шумными скандалами, эпатирующими выходками Есенина, обнажило их «взаимонепонимание», усугублявшееся и буквальным отсутствием общего языка (Есенин не владел иностранными языками, </a:t>
            </a:r>
            <a:r>
              <a:rPr lang="ru-RU" dirty="0" err="1" smtClean="0"/>
              <a:t>Айседора</a:t>
            </a:r>
            <a:r>
              <a:rPr lang="ru-RU" dirty="0" smtClean="0"/>
              <a:t> выучила несколько десятков русских слов). По возвращении в Россию они расстались.</a:t>
            </a: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1571612"/>
            <a:ext cx="410679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Стихи последних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родину Есенин вернулся с радостью, ощущением обновления, желанием «быть певцом и гражданином... в великих штатах СССР». В этот период (1923-25) создаются его лучшие строки: стихотворения «Отговорила роща золотая...», «Письмо к матери», «Мы теперь уходим понемногу...», цикл «Персидские мотивы», поэма «Анна </a:t>
            </a:r>
            <a:r>
              <a:rPr lang="ru-RU" dirty="0" err="1" smtClean="0"/>
              <a:t>Снегина</a:t>
            </a:r>
            <a:r>
              <a:rPr lang="ru-RU" dirty="0" smtClean="0"/>
              <a:t>» и др.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шаганэ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588"/>
            <a:ext cx="5072098" cy="52864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Неизгладимый след в жизни поэта оставила батумская школьная учительница армянка </a:t>
            </a:r>
            <a:r>
              <a:rPr lang="ru-RU" dirty="0" err="1" smtClean="0"/>
              <a:t>Шаганэ</a:t>
            </a:r>
            <a:r>
              <a:rPr lang="ru-RU" dirty="0" smtClean="0"/>
              <a:t> </a:t>
            </a:r>
            <a:r>
              <a:rPr lang="ru-RU" dirty="0" err="1" smtClean="0"/>
              <a:t>Нерсесовна</a:t>
            </a:r>
            <a:r>
              <a:rPr lang="ru-RU" dirty="0" smtClean="0"/>
              <a:t> </a:t>
            </a:r>
            <a:r>
              <a:rPr lang="ru-RU" dirty="0" err="1" smtClean="0"/>
              <a:t>Тальян</a:t>
            </a:r>
            <a:r>
              <a:rPr lang="ru-RU" dirty="0" smtClean="0"/>
              <a:t>. Уже через два года после их знакомства Есенин написал знаменитое стихотворение: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 smtClean="0"/>
              <a:t>Шаганэ</a:t>
            </a:r>
            <a:r>
              <a:rPr lang="ru-RU" i="1" dirty="0" smtClean="0"/>
              <a:t> ты моя, </a:t>
            </a:r>
            <a:r>
              <a:rPr lang="ru-RU" i="1" dirty="0" err="1" smtClean="0"/>
              <a:t>Шаганэ</a:t>
            </a:r>
            <a:r>
              <a:rPr lang="ru-RU" i="1" dirty="0" smtClean="0"/>
              <a:t>!</a:t>
            </a:r>
            <a:br>
              <a:rPr lang="ru-RU" i="1" dirty="0" smtClean="0"/>
            </a:br>
            <a:r>
              <a:rPr lang="ru-RU" i="1" dirty="0" smtClean="0"/>
              <a:t>Потому, что я с севера, что ли, </a:t>
            </a:r>
            <a:br>
              <a:rPr lang="ru-RU" i="1" dirty="0" smtClean="0"/>
            </a:br>
            <a:r>
              <a:rPr lang="ru-RU" i="1" dirty="0" smtClean="0"/>
              <a:t>Я готов рассказать тебе поле, </a:t>
            </a:r>
            <a:br>
              <a:rPr lang="ru-RU" i="1" dirty="0" smtClean="0"/>
            </a:br>
            <a:r>
              <a:rPr lang="ru-RU" i="1" dirty="0" smtClean="0"/>
              <a:t>Про волнистую рожь при луне. </a:t>
            </a:r>
            <a:br>
              <a:rPr lang="ru-RU" i="1" dirty="0" smtClean="0"/>
            </a:br>
            <a:r>
              <a:rPr lang="ru-RU" i="1" dirty="0" err="1" smtClean="0"/>
              <a:t>Шаганэ</a:t>
            </a:r>
            <a:r>
              <a:rPr lang="ru-RU" i="1" dirty="0" smtClean="0"/>
              <a:t> ты моя, </a:t>
            </a:r>
            <a:r>
              <a:rPr lang="ru-RU" i="1" dirty="0" err="1" smtClean="0"/>
              <a:t>Шаганэ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 descr="D:\Documents and Settings\Птахина-пк\Рабочий стол\Шаганэ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472" y="1000108"/>
            <a:ext cx="4000528" cy="5304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357298"/>
            <a:ext cx="3559175" cy="4875212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05301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21 сентября (3 октября) исполняется 120 лет со дня рождения великого русского поэта Сергея Александровича Есенина.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Счастлив тем, что целовал я женщин,</a:t>
            </a:r>
            <a:br>
              <a:rPr lang="ru-RU" dirty="0" smtClean="0"/>
            </a:br>
            <a:r>
              <a:rPr lang="ru-RU" dirty="0" smtClean="0"/>
              <a:t>Мял цветы, валялся на траве</a:t>
            </a:r>
            <a:br>
              <a:rPr lang="ru-RU" dirty="0" smtClean="0"/>
            </a:br>
            <a:r>
              <a:rPr lang="ru-RU" dirty="0" smtClean="0"/>
              <a:t>И зверье, как братьев наших меньших,</a:t>
            </a:r>
            <a:br>
              <a:rPr lang="ru-RU" dirty="0" smtClean="0"/>
            </a:br>
            <a:r>
              <a:rPr lang="ru-RU" dirty="0" smtClean="0"/>
              <a:t>Никогда не бил по голове.</a:t>
            </a:r>
            <a:br>
              <a:rPr lang="ru-RU" dirty="0" smtClean="0"/>
            </a:br>
            <a:r>
              <a:rPr lang="ru-RU" dirty="0" smtClean="0"/>
              <a:t>С. Есенин</a:t>
            </a:r>
            <a:endParaRPr lang="ru-RU" dirty="0"/>
          </a:p>
        </p:txBody>
      </p:sp>
      <p:pic>
        <p:nvPicPr>
          <p:cNvPr id="7" name="Не жале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732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с </a:t>
            </a:r>
            <a:r>
              <a:rPr lang="ru-RU" dirty="0" err="1" smtClean="0"/>
              <a:t>с</a:t>
            </a:r>
            <a:r>
              <a:rPr lang="ru-RU" dirty="0" smtClean="0"/>
              <a:t>. А. толстой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5786446" cy="507209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5 марта 1925 года произошло знакомство Сергея Есенина с внучкой Льва Толстого Софьей Андреевной Толстой, которая была младше Есенина на пять лет. Софья была очень гордая, на все смотрела свысока, требовала соблюдения всех этикетов и беспрекословного повиновения. Все закончилось неожиданным разрывом отношений.</a:t>
            </a:r>
            <a:endParaRPr lang="ru-RU" dirty="0"/>
          </a:p>
        </p:txBody>
      </p:sp>
      <p:pic>
        <p:nvPicPr>
          <p:cNvPr id="4" name="Рисунок 3" descr="sergey-esenin-28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1071546"/>
            <a:ext cx="3099764" cy="490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86446" y="5934670"/>
            <a:ext cx="37861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Сергей Есенин и его последняя жена Софья Андреевна Толстая-Есенина (1900 - 1957). Фото - 1925 год.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Трагический финал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62439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конце ноября 1925 измученный скитальчеством и бивуачным бытом поэт попадает в психоневрологическую клинику. Одним из последних его произведений стала поэма «Черный человек» («Друг мой, друг мой, Я очень и очень болен...»), в которой прошедшая жизнь предстает частью ночного кошмара. Прервав курс лечения, 23 декабря Есенин поехал в Ленинград, где в ночь на 28 декабря в состоянии глубокой душевной депрессии в гостинице «</a:t>
            </a:r>
            <a:r>
              <a:rPr lang="ru-RU" dirty="0" err="1" smtClean="0"/>
              <a:t>Англетер</a:t>
            </a:r>
            <a:r>
              <a:rPr lang="ru-RU" dirty="0" smtClean="0"/>
              <a:t>» покончил с собой.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928802"/>
            <a:ext cx="333375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 о </a:t>
            </a:r>
            <a:r>
              <a:rPr lang="ru-RU" dirty="0" err="1" smtClean="0"/>
              <a:t>есенине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5000628" cy="52864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Уйдя из жизни в 30 лет, С. А. Есенин оставил нам чудесное поэтическое наследство. И пока живет земля, Есенину – поэту суждено жить с нами и «воспевать всем существом поэта шестую часть земли с названьем кратким «Русь»</a:t>
            </a:r>
            <a:endParaRPr lang="ru-RU" dirty="0"/>
          </a:p>
        </p:txBody>
      </p:sp>
      <p:pic>
        <p:nvPicPr>
          <p:cNvPr id="4" name="Рисунок 3" descr="bio_1.jpg"/>
          <p:cNvPicPr>
            <a:picLocks noChangeAspect="1"/>
          </p:cNvPicPr>
          <p:nvPr/>
        </p:nvPicPr>
        <p:blipFill>
          <a:blip r:embed="rId2" cstate="print"/>
          <a:srcRect l="4839" t="9734" r="1613"/>
          <a:stretch>
            <a:fillRect/>
          </a:stretch>
        </p:blipFill>
        <p:spPr>
          <a:xfrm>
            <a:off x="5143504" y="1428736"/>
            <a:ext cx="3664778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fdtQqCgAC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000" y="762000"/>
            <a:ext cx="88900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оща золота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4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71538" y="1928802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Спасибо за внимание! 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4611231"/>
            <a:ext cx="63579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Выполнила: учитель русского языка и литературы </a:t>
            </a:r>
            <a:r>
              <a:rPr lang="ru-RU" sz="2800" dirty="0" smtClean="0"/>
              <a:t>МСОУСОШ № 3 г. Южа </a:t>
            </a:r>
            <a:r>
              <a:rPr lang="ru-RU" sz="2800" dirty="0" err="1" smtClean="0"/>
              <a:t>Шеронова</a:t>
            </a:r>
            <a:r>
              <a:rPr lang="ru-RU" sz="2800" dirty="0" smtClean="0"/>
              <a:t> </a:t>
            </a:r>
            <a:r>
              <a:rPr lang="ru-RU" sz="2800" dirty="0" smtClean="0"/>
              <a:t>Н. </a:t>
            </a:r>
            <a:r>
              <a:rPr lang="ru-RU" sz="2800" smtClean="0"/>
              <a:t>В.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поэта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Родился 3 октября (21 сентября) 1895 г. в селе Константиново Рязанской губернии в зажиточной крестьянской семье. </a:t>
            </a: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4686"/>
            <a:ext cx="4381500" cy="32861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4000504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</a:rPr>
              <a:t>Я любил этот дом деревянный,</a:t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dirty="0" smtClean="0">
                <a:solidFill>
                  <a:srgbClr val="000000"/>
                </a:solidFill>
              </a:rPr>
              <a:t>В бревнах теплилась грозная </a:t>
            </a:r>
            <a:r>
              <a:rPr lang="ru-RU" sz="2000" dirty="0" err="1" smtClean="0">
                <a:solidFill>
                  <a:srgbClr val="000000"/>
                </a:solidFill>
              </a:rPr>
              <a:t>морщь</a:t>
            </a:r>
            <a:r>
              <a:rPr lang="ru-RU" sz="2000" dirty="0" smtClean="0">
                <a:solidFill>
                  <a:srgbClr val="000000"/>
                </a:solidFill>
              </a:rPr>
              <a:t>,</a:t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dirty="0" smtClean="0">
                <a:solidFill>
                  <a:srgbClr val="000000"/>
                </a:solidFill>
              </a:rPr>
              <a:t>Наша печь как-то дико и странно</a:t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dirty="0" smtClean="0">
                <a:solidFill>
                  <a:srgbClr val="000000"/>
                </a:solidFill>
              </a:rPr>
              <a:t>Завывала в дождливую ночь.</a:t>
            </a:r>
            <a:r>
              <a:rPr lang="ru-RU" sz="2000" dirty="0" smtClean="0">
                <a:solidFill>
                  <a:schemeClr val="folHlink"/>
                </a:solidFill>
              </a:rPr>
              <a:t> </a:t>
            </a:r>
            <a:endParaRPr lang="ru-RU" sz="20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767266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Отец, Александр Никитич, вышел из крестьянского сословия, перебрался в Москву и стал приказчиком купца. Мать, Татьяна Федоровна Титова, также уходила в город на заработки. </a:t>
            </a:r>
            <a:endParaRPr lang="ru-RU" dirty="0"/>
          </a:p>
        </p:txBody>
      </p:sp>
      <p:pic>
        <p:nvPicPr>
          <p:cNvPr id="4" name="Picture 7" descr="есенин роди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365601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 поэта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/>
              <a:t>Воспитывал мальчика дед Федор Андреевич Титов. </a:t>
            </a:r>
            <a:r>
              <a:rPr lang="ru-RU" dirty="0" smtClean="0">
                <a:cs typeface="Times New Roman" pitchFamily="18" charset="0"/>
              </a:rPr>
              <a:t>Дедушка Сергея Есенина был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знатоком церковных книг, а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 бабушка знала множество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песен, сказок, частушек, и как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утверждал сам поэт, именно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бабушка подтолкнула его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к написанию </a:t>
            </a:r>
          </a:p>
          <a:p>
            <a:pPr marL="0" indent="0">
              <a:lnSpc>
                <a:spcPct val="12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>
                <a:cs typeface="Times New Roman" pitchFamily="18" charset="0"/>
              </a:rPr>
              <a:t>первых стихотворений. </a:t>
            </a:r>
            <a:endParaRPr lang="ru-RU" dirty="0" smtClean="0"/>
          </a:p>
          <a:p>
            <a:pPr>
              <a:lnSpc>
                <a:spcPct val="120000"/>
              </a:lnSpc>
            </a:pPr>
            <a:endParaRPr lang="ru-RU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172200" y="2133600"/>
          <a:ext cx="2362200" cy="3201988"/>
        </p:xfrm>
        <a:graphic>
          <a:graphicData uri="http://schemas.openxmlformats.org/presentationml/2006/ole">
            <p:oleObj spid="_x0000_s1026" r:id="rId3" imgW="2253429" imgH="1491027" progId="">
              <p:embed/>
            </p:oleObj>
          </a:graphicData>
        </a:graphic>
      </p:graphicFrame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5715000" y="5638800"/>
            <a:ext cx="297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/>
              <a:t>Федор Андреевич Титов –дед поэта. 1926г.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1904 г. Есенина отдали в </a:t>
            </a:r>
            <a:r>
              <a:rPr lang="ru-RU" dirty="0" err="1" smtClean="0"/>
              <a:t>Константиновское</a:t>
            </a:r>
            <a:r>
              <a:rPr lang="ru-RU" dirty="0" smtClean="0"/>
              <a:t> земское училище, которое он закончил в 1909-м с похвальным листом, а затем отправили в закрытую церковно-учительскую школу в большом торговом</a:t>
            </a:r>
            <a:br>
              <a:rPr lang="ru-RU" dirty="0" smtClean="0"/>
            </a:br>
            <a:r>
              <a:rPr lang="ru-RU" dirty="0" smtClean="0"/>
              <a:t> селе Спас-Клепики.</a:t>
            </a:r>
            <a:br>
              <a:rPr lang="ru-RU" dirty="0" smtClean="0"/>
            </a:br>
            <a:r>
              <a:rPr lang="ru-RU" dirty="0" smtClean="0"/>
              <a:t> Именно в школе </a:t>
            </a:r>
            <a:br>
              <a:rPr lang="ru-RU" dirty="0" smtClean="0"/>
            </a:br>
            <a:r>
              <a:rPr lang="ru-RU" dirty="0" smtClean="0"/>
              <a:t>появились первые</a:t>
            </a:r>
            <a:br>
              <a:rPr lang="ru-RU" dirty="0" smtClean="0"/>
            </a:br>
            <a:r>
              <a:rPr lang="ru-RU" dirty="0" smtClean="0"/>
              <a:t> поэтические опыты</a:t>
            </a:r>
            <a:br>
              <a:rPr lang="ru-RU" dirty="0" smtClean="0"/>
            </a:br>
            <a:r>
              <a:rPr lang="ru-RU" dirty="0" smtClean="0"/>
              <a:t> Есенина.</a:t>
            </a:r>
            <a:endParaRPr lang="ru-RU" dirty="0"/>
          </a:p>
        </p:txBody>
      </p:sp>
      <p:pic>
        <p:nvPicPr>
          <p:cNvPr id="5" name="Рисунок 4" descr="spas-klepiki.muzey_s.a.esenina.ukazatel.1.jpg"/>
          <p:cNvPicPr>
            <a:picLocks noChangeAspect="1"/>
          </p:cNvPicPr>
          <p:nvPr/>
        </p:nvPicPr>
        <p:blipFill>
          <a:blip r:embed="rId2" cstate="print"/>
          <a:srcRect r="7494"/>
          <a:stretch>
            <a:fillRect/>
          </a:stretch>
        </p:blipFill>
        <p:spPr>
          <a:xfrm>
            <a:off x="3857620" y="3143248"/>
            <a:ext cx="5075277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Литературный дебют. успех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окончания школы в 1912 г. Есенин приехал в Москву. Работал в книжном магазине, затем поступил в типографию товарищества И. Сытина — это давало будущему поэту возможность читать различную литературу. Первая публикация стихов Есенина появилась в начале 1914 г. в журнале «Мирок».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/>
          <a:lstStyle/>
          <a:p>
            <a:r>
              <a:rPr lang="ru-RU" dirty="0" smtClean="0"/>
              <a:t>«Береза»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341a9_ea39e8bc_XL.jpg"/>
          <p:cNvPicPr>
            <a:picLocks noChangeAspect="1"/>
          </p:cNvPicPr>
          <p:nvPr/>
        </p:nvPicPr>
        <p:blipFill>
          <a:blip r:embed="rId2" cstate="print"/>
          <a:srcRect l="2001" t="1617" r="2001" b="1617"/>
          <a:stretch>
            <a:fillRect/>
          </a:stretch>
        </p:blipFill>
        <p:spPr>
          <a:xfrm>
            <a:off x="500034" y="1097360"/>
            <a:ext cx="432048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86380" y="1285860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Белая береза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Под моим окном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Принакрылась снегом,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Точно серебром.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На пушистых ветках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Снежною каймой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Распустились кисти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Белой бахромой.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И стоит береза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В сонной тишине,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И горят снежинки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В золотом огне.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А заря, лениво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Обходя кругом,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обсыпает ветки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Новым серебром.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жена поэта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491014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Осенью 1913 Сергей Есенин (18 лет) вступил в гражданский брак с Анной Романовной </a:t>
            </a:r>
            <a:r>
              <a:rPr lang="ru-RU" dirty="0" err="1" smtClean="0"/>
              <a:t>Изрядновой</a:t>
            </a:r>
            <a:r>
              <a:rPr lang="ru-RU" dirty="0" smtClean="0"/>
              <a:t>, которая была старше его на четыре года. В то время она работала вместе с Есениным корректором в типографии. 21 декабря 1914 года у них родился сын Юрий (Георгий). И далее события сложились так, что они расстались печально и нежно, без ссор и скандалов. </a:t>
            </a:r>
            <a:endParaRPr lang="ru-RU" dirty="0"/>
          </a:p>
        </p:txBody>
      </p:sp>
      <p:pic>
        <p:nvPicPr>
          <p:cNvPr id="4" name="Рисунок 3" descr="esenin-izriadnova-39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142984"/>
            <a:ext cx="3690183" cy="4680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000628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Анна Романовна </a:t>
            </a:r>
            <a:r>
              <a:rPr lang="ru-RU" dirty="0" err="1" smtClean="0">
                <a:latin typeface="Monotype Corsiva" pitchFamily="66" charset="0"/>
              </a:rPr>
              <a:t>Изряднова</a:t>
            </a:r>
            <a:r>
              <a:rPr lang="ru-RU" dirty="0" smtClean="0">
                <a:latin typeface="Monotype Corsiva" pitchFamily="66" charset="0"/>
              </a:rPr>
              <a:t> (1891 - 1946).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Фото - 1910-e годы.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1053</Words>
  <Application>Microsoft Office PowerPoint</Application>
  <PresentationFormat>Экран (4:3)</PresentationFormat>
  <Paragraphs>57</Paragraphs>
  <Slides>24</Slides>
  <Notes>0</Notes>
  <HiddenSlides>0</HiddenSlides>
  <MMClips>4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«Я сердцем никогда не лгу…» С. А. Есенин.     1895 – 1925 </vt:lpstr>
      <vt:lpstr>Слайд 2</vt:lpstr>
      <vt:lpstr>Детство поэта</vt:lpstr>
      <vt:lpstr>Родители </vt:lpstr>
      <vt:lpstr>Дед поэта</vt:lpstr>
      <vt:lpstr>Юность</vt:lpstr>
      <vt:lpstr>Литературный дебют. успех</vt:lpstr>
      <vt:lpstr>«Береза»</vt:lpstr>
      <vt:lpstr>Первая жена поэта </vt:lpstr>
      <vt:lpstr>Петроград</vt:lpstr>
      <vt:lpstr>С. Есенин и Н. А. клюев</vt:lpstr>
      <vt:lpstr>Служба в армии</vt:lpstr>
      <vt:lpstr>«радуница»</vt:lpstr>
      <vt:lpstr>Имажинизм</vt:lpstr>
      <vt:lpstr>революция</vt:lpstr>
      <vt:lpstr>Жизнь с з. н. райх</vt:lpstr>
      <vt:lpstr>айседора</vt:lpstr>
      <vt:lpstr>Стихи последних лет</vt:lpstr>
      <vt:lpstr>шаганэ</vt:lpstr>
      <vt:lpstr>Жизнь с с. А. толстой</vt:lpstr>
      <vt:lpstr>Трагический финал</vt:lpstr>
      <vt:lpstr>Память о есенине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сердцем никогда не лгу…» С. А. Есенин.</dc:title>
  <cp:lastModifiedBy>НАТАША</cp:lastModifiedBy>
  <cp:revision>15</cp:revision>
  <dcterms:modified xsi:type="dcterms:W3CDTF">2016-11-30T18:59:46Z</dcterms:modified>
</cp:coreProperties>
</file>