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60" r:id="rId3"/>
    <p:sldId id="257" r:id="rId4"/>
    <p:sldId id="258" r:id="rId5"/>
    <p:sldId id="259" r:id="rId6"/>
    <p:sldId id="262" r:id="rId7"/>
    <p:sldId id="263" r:id="rId8"/>
    <p:sldId id="264" r:id="rId9"/>
    <p:sldId id="265" r:id="rId10"/>
    <p:sldId id="266" r:id="rId11"/>
    <p:sldId id="267" r:id="rId12"/>
    <p:sldId id="286" r:id="rId13"/>
    <p:sldId id="268" r:id="rId14"/>
    <p:sldId id="269" r:id="rId15"/>
    <p:sldId id="288" r:id="rId16"/>
    <p:sldId id="270" r:id="rId17"/>
    <p:sldId id="271" r:id="rId18"/>
    <p:sldId id="272" r:id="rId19"/>
    <p:sldId id="274" r:id="rId20"/>
    <p:sldId id="275" r:id="rId21"/>
    <p:sldId id="276" r:id="rId22"/>
    <p:sldId id="289" r:id="rId23"/>
    <p:sldId id="278" r:id="rId24"/>
    <p:sldId id="279" r:id="rId25"/>
    <p:sldId id="281" r:id="rId26"/>
    <p:sldId id="284" r:id="rId27"/>
    <p:sldId id="282" r:id="rId28"/>
    <p:sldId id="283" r:id="rId29"/>
    <p:sldId id="287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3" autoAdjust="0"/>
    <p:restoredTop sz="94689" autoAdjust="0"/>
  </p:normalViewPr>
  <p:slideViewPr>
    <p:cSldViewPr>
      <p:cViewPr varScale="1">
        <p:scale>
          <a:sx n="70" d="100"/>
          <a:sy n="70" d="100"/>
        </p:scale>
        <p:origin x="-13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2913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982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2917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32386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561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0718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4101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0043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351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2787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6917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6500834"/>
          </a:xfrm>
        </p:spPr>
        <p:txBody>
          <a:bodyPr/>
          <a:lstStyle/>
          <a:p>
            <a:pPr algn="l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  </a:t>
            </a:r>
            <a:b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</a:t>
            </a:r>
            <a:b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 ПРОЕКТ  ПО  ТЕМЕ</a:t>
            </a:r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: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             </a:t>
            </a:r>
            <a:r>
              <a:rPr lang="en-US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“</a:t>
            </a: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 О Б Р О Т А </a:t>
            </a:r>
            <a:b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</a:t>
            </a:r>
            <a:r>
              <a:rPr lang="en-US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 </a:t>
            </a: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  В О К Р У Г </a:t>
            </a:r>
            <a:b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 </a:t>
            </a:r>
            <a:r>
              <a:rPr lang="en-US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  </a:t>
            </a: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           Н А С</a:t>
            </a:r>
            <a:r>
              <a:rPr lang="en-US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”</a:t>
            </a: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       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воспитатель: </a:t>
            </a:r>
            <a:r>
              <a:rPr lang="ru-RU" sz="4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Хайретдинова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Р. Ф.</a:t>
            </a:r>
            <a:b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296144"/>
          </a:xfrm>
        </p:spPr>
        <p:txBody>
          <a:bodyPr/>
          <a:lstStyle/>
          <a:p>
            <a:pPr algn="l"/>
            <a:r>
              <a:rPr lang="ru-RU" sz="3600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36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Comic Sans MS" pitchFamily="66" charset="0"/>
              </a:rPr>
              <a:t>     </a:t>
            </a:r>
            <a:r>
              <a:rPr lang="ru-RU" sz="3600" dirty="0" err="1" smtClean="0">
                <a:solidFill>
                  <a:srgbClr val="FF0000"/>
                </a:solidFill>
                <a:latin typeface="Comic Sans MS" pitchFamily="66" charset="0"/>
              </a:rPr>
              <a:t>Книжкина</a:t>
            </a:r>
            <a:r>
              <a:rPr lang="ru-RU" sz="3600" dirty="0" smtClean="0">
                <a:solidFill>
                  <a:srgbClr val="FF0000"/>
                </a:solidFill>
                <a:latin typeface="Comic Sans MS" pitchFamily="66" charset="0"/>
              </a:rPr>
              <a:t> больница</a:t>
            </a:r>
            <a:endParaRPr lang="ru-RU" sz="36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026" name="Picture 2" descr="H:\dcim\100MEDIA\IMAG159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2" y="2214554"/>
            <a:ext cx="6615117" cy="40759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714380"/>
          </a:xfrm>
        </p:spPr>
        <p:txBody>
          <a:bodyPr/>
          <a:lstStyle/>
          <a:p>
            <a:pPr algn="l"/>
            <a:r>
              <a:rPr lang="ru-RU" sz="3600" dirty="0" smtClean="0">
                <a:solidFill>
                  <a:srgbClr val="FF0000"/>
                </a:solidFill>
                <a:latin typeface="Comic Sans MS" pitchFamily="66" charset="0"/>
              </a:rPr>
              <a:t>Уход за комнатными </a:t>
            </a:r>
            <a:br>
              <a:rPr lang="ru-RU" sz="36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Comic Sans MS" pitchFamily="66" charset="0"/>
              </a:rPr>
              <a:t>                    растениями. </a:t>
            </a:r>
            <a:endParaRPr lang="ru-RU" sz="36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4" name="Содержимое 3" descr="G:\фото для проекта\IMAG1555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1285861"/>
            <a:ext cx="5143536" cy="25717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G:\фото для проекта\IMAG1554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3714752"/>
            <a:ext cx="5143536" cy="27860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2530" name="Picture 2" descr="G:\фото для проекта\IMAG155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3564" y="2357430"/>
            <a:ext cx="3214710" cy="41434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69" y="260648"/>
            <a:ext cx="7499176" cy="1440160"/>
          </a:xfrm>
        </p:spPr>
        <p:txBody>
          <a:bodyPr/>
          <a:lstStyle/>
          <a:p>
            <a: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  <a:t>Совместная деятельность</a:t>
            </a:r>
            <a:b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  <a:t>с малышами.</a:t>
            </a:r>
            <a:endParaRPr lang="ru-RU" sz="4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026" name="Picture 2" descr="H:\фото для проекта\IMAG155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700808"/>
            <a:ext cx="4176464" cy="28443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8" name="Picture 4" descr="H:\фото для проекта\IMAG155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3429000"/>
            <a:ext cx="5076056" cy="30963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013149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58006" cy="1143000"/>
          </a:xfrm>
        </p:spPr>
        <p:txBody>
          <a:bodyPr/>
          <a:lstStyle/>
          <a:p>
            <a:r>
              <a:rPr lang="ru-RU" sz="3200" dirty="0">
                <a:solidFill>
                  <a:srgbClr val="FF0000"/>
                </a:solidFill>
                <a:latin typeface="Comic Sans MS" pitchFamily="66" charset="0"/>
              </a:rPr>
              <a:t>П</a:t>
            </a:r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омощь малышам.</a:t>
            </a:r>
            <a:endParaRPr lang="ru-RU" sz="32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4578" name="Picture 2" descr="G:\фото для проекта\IMAG15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2241432"/>
            <a:ext cx="3384376" cy="41879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4579" name="Picture 3" descr="G:\фото для проекта\IMAG15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551" y="3857628"/>
            <a:ext cx="4071966" cy="25717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4581" name="Picture 5" descr="G:\фото для проекта\IMAG156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3555" y="1340768"/>
            <a:ext cx="4065465" cy="24288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714512"/>
          </a:xfrm>
        </p:spPr>
        <p:txBody>
          <a:bodyPr/>
          <a:lstStyle/>
          <a:p>
            <a:pPr algn="l"/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Помощь помощнику воспитателя,                   </a:t>
            </a:r>
            <a:b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3200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               дежурство.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5603" name="Picture 3" descr="G:\фото для проекта\IMAG157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1500174"/>
            <a:ext cx="4643470" cy="35718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5604" name="Picture 4" descr="G:\фото для проекта\IMAG156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4810" y="2928934"/>
            <a:ext cx="4572032" cy="3614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97634"/>
          </a:xfrm>
        </p:spPr>
        <p:txBody>
          <a:bodyPr/>
          <a:lstStyle/>
          <a:p>
            <a:pPr algn="l"/>
            <a:r>
              <a:rPr lang="ru-RU" sz="2800" dirty="0" smtClean="0">
                <a:solidFill>
                  <a:srgbClr val="FF0000"/>
                </a:solidFill>
                <a:latin typeface="Comic Sans MS" pitchFamily="66" charset="0"/>
              </a:rPr>
              <a:t>Познавательно-речевое развитие:</a:t>
            </a:r>
            <a:br>
              <a:rPr lang="ru-RU" sz="28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Беседа «Что такое доброта?», </a:t>
            </a:r>
            <a:b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«О добрых поступках и делах», </a:t>
            </a:r>
            <a:b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«Как мы можем позаботиться о старших». </a:t>
            </a:r>
            <a:b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Рассказ воспитателя «Как отличить плохой </a:t>
            </a:r>
            <a:b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поступок от хорошего?»</a:t>
            </a:r>
            <a:b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Разучивание пословиц о добре.</a:t>
            </a:r>
            <a:b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Ситуативный разговор «Мои хорошие поступки».</a:t>
            </a:r>
            <a:b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Ситуативный разговор «Мы - защитники малышей».</a:t>
            </a:r>
            <a:b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Речевая ситуация «Помощь котенку».</a:t>
            </a:r>
            <a:b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Беседа «Природа добрая и злая».</a:t>
            </a:r>
            <a:endParaRPr lang="ru-RU" sz="2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142900"/>
            <a:ext cx="8229600" cy="6500858"/>
          </a:xfrm>
        </p:spPr>
        <p:txBody>
          <a:bodyPr/>
          <a:lstStyle/>
          <a:p>
            <a:pPr algn="l"/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Беседа «Добрый человек </a:t>
            </a:r>
            <a:b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не оставит в беде». Обсуждение ситуации, как можно помочь </a:t>
            </a:r>
            <a:b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товарищу в трудную минуту.</a:t>
            </a: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G:\фото для проекта\IMAG158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290" y="2786058"/>
            <a:ext cx="6086460" cy="37147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444"/>
          </a:xfrm>
        </p:spPr>
        <p:txBody>
          <a:bodyPr/>
          <a:lstStyle/>
          <a:p>
            <a:pPr algn="l"/>
            <a:r>
              <a:rPr lang="ru-RU" sz="2000" b="1" u="sng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2000" b="1" u="sng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b="1" u="sng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2000" b="1" u="sng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b="1" u="sng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2000" b="1" u="sng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</a:rPr>
              <a:t>Чтение </a:t>
            </a:r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</a:rPr>
              <a:t>художественной литературы:</a:t>
            </a: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-Сказки: «Золушка», «Снежная королева», 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«Три сына», «Два жадных медвежонка»,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 «Доброе утро», «Самые добрые сказки». 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-В.Маяковский «Что такое хорошо и, что такое плохо?»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-</a:t>
            </a:r>
            <a:r>
              <a:rPr lang="ru-RU" sz="2000" dirty="0" err="1" smtClean="0">
                <a:solidFill>
                  <a:srgbClr val="FF0000"/>
                </a:solidFill>
                <a:latin typeface="Comic Sans MS" pitchFamily="66" charset="0"/>
              </a:rPr>
              <a:t>А.Барто</a:t>
            </a: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 «Вовка – добрая душа»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-Е.Благинина «Подарок»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-А.Кузнецова «Подружки»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-С.Маршак «Ежели вы вежливы».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-Разучивание стихотворений о доброте.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Просмотр </a:t>
            </a:r>
            <a:r>
              <a:rPr lang="ru-RU" sz="2400" b="1" dirty="0">
                <a:solidFill>
                  <a:srgbClr val="FF0000"/>
                </a:solidFill>
                <a:latin typeface="Comic Sans MS" pitchFamily="66" charset="0"/>
              </a:rPr>
              <a:t>мультфильмов о доброте и добрых </a:t>
            </a:r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поступках</a:t>
            </a:r>
            <a:r>
              <a:rPr lang="ru-RU" sz="2400" b="1" dirty="0">
                <a:solidFill>
                  <a:srgbClr val="FF0000"/>
                </a:solidFill>
                <a:latin typeface="Comic Sans MS" pitchFamily="66" charset="0"/>
              </a:rPr>
              <a:t>: </a:t>
            </a:r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«</a:t>
            </a:r>
            <a:r>
              <a:rPr lang="ru-RU" sz="2000" dirty="0">
                <a:solidFill>
                  <a:srgbClr val="FF0000"/>
                </a:solidFill>
                <a:latin typeface="Comic Sans MS" pitchFamily="66" charset="0"/>
              </a:rPr>
              <a:t>Кот Леопольд», «Крошка енот», </a:t>
            </a:r>
            <a:br>
              <a:rPr lang="ru-RU" sz="2000" dirty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>
                <a:solidFill>
                  <a:srgbClr val="FF0000"/>
                </a:solidFill>
                <a:latin typeface="Comic Sans MS" pitchFamily="66" charset="0"/>
              </a:rPr>
              <a:t>«Как ослик счастье искал», «</a:t>
            </a:r>
            <a:r>
              <a:rPr lang="ru-RU" sz="2000" dirty="0" err="1">
                <a:solidFill>
                  <a:srgbClr val="FF0000"/>
                </a:solidFill>
                <a:latin typeface="Comic Sans MS" pitchFamily="66" charset="0"/>
              </a:rPr>
              <a:t>Лунтик</a:t>
            </a:r>
            <a:r>
              <a:rPr lang="ru-RU" sz="2000" dirty="0">
                <a:solidFill>
                  <a:srgbClr val="FF0000"/>
                </a:solidFill>
                <a:latin typeface="Comic Sans MS" pitchFamily="66" charset="0"/>
              </a:rPr>
              <a:t>» и др.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7" y="2500306"/>
            <a:ext cx="6215106" cy="339501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2000" b="0" dirty="0" smtClean="0">
                <a:solidFill>
                  <a:srgbClr val="FF0000"/>
                </a:solidFill>
                <a:latin typeface="Comic Sans MS" pitchFamily="66" charset="0"/>
              </a:rPr>
              <a:t>фото</a:t>
            </a:r>
            <a:endParaRPr lang="ru-RU" sz="2000" b="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1"/>
            <a:ext cx="8066117" cy="250030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Работа с альбомом: «Правила поведения     </a:t>
            </a:r>
            <a:b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   дошкольников».</a:t>
            </a:r>
            <a:b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Рассматривание иллюстраций с изображением  </a:t>
            </a:r>
            <a:b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   добрых и злых героев.</a:t>
            </a:r>
            <a:b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Работа с тематическим альбомом «Наши эмоции».</a:t>
            </a:r>
            <a:b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</a:br>
            <a:endParaRPr lang="ru-RU" dirty="0"/>
          </a:p>
        </p:txBody>
      </p:sp>
      <p:pic>
        <p:nvPicPr>
          <p:cNvPr id="1026" name="Picture 2" descr="G:\dcim\.thumbnails\14527997289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5" y="2637590"/>
            <a:ext cx="5772517" cy="3456384"/>
          </a:xfrm>
          <a:prstGeom prst="roundRect">
            <a:avLst>
              <a:gd name="adj" fmla="val 16667"/>
            </a:avLst>
          </a:prstGeom>
          <a:ln>
            <a:solidFill>
              <a:srgbClr val="FF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428868"/>
            <a:ext cx="5857916" cy="392909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476672"/>
            <a:ext cx="7994679" cy="2000263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</a:rPr>
              <a:t>Художественно-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</a:rPr>
              <a:t>эстетическое развитие.</a:t>
            </a:r>
            <a:endParaRPr lang="ru-RU" sz="280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r>
              <a:rPr lang="ru-RU" sz="2800" dirty="0" smtClean="0">
                <a:solidFill>
                  <a:srgbClr val="FF0000"/>
                </a:solidFill>
                <a:latin typeface="Comic Sans MS" pitchFamily="66" charset="0"/>
              </a:rPr>
              <a:t>Рисование: «Доброта вокруг нас».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6626" name="Picture 2" descr="G:\фото для проекта\IMAG159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2204864"/>
            <a:ext cx="5857916" cy="40005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                    В. Гюго.</a:t>
            </a:r>
            <a:b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</a:b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785795"/>
            <a:ext cx="7772400" cy="3621106"/>
          </a:xfrm>
        </p:spPr>
        <p:txBody>
          <a:bodyPr/>
          <a:lstStyle/>
          <a:p>
            <a: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  <a:t>«В этом мире есть </a:t>
            </a:r>
          </a:p>
          <a:p>
            <a: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  <a:t>только одна вещь, перед которой стоит пасть на колени – доброта»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357322"/>
          </a:xfrm>
        </p:spPr>
        <p:txBody>
          <a:bodyPr/>
          <a:lstStyle/>
          <a:p>
            <a:pPr algn="l"/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Аппликация: </a:t>
            </a:r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«Дерево любви и доброты»</a:t>
            </a:r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.(</a:t>
            </a:r>
            <a:r>
              <a:rPr lang="ru-RU" sz="2800" dirty="0" smtClean="0">
                <a:solidFill>
                  <a:srgbClr val="FF0000"/>
                </a:solidFill>
                <a:latin typeface="Comic Sans MS" pitchFamily="66" charset="0"/>
              </a:rPr>
              <a:t>коллективная работа</a:t>
            </a:r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)</a:t>
            </a:r>
            <a:r>
              <a:rPr lang="ru-RU" sz="3200" dirty="0" smtClean="0">
                <a:latin typeface="Comic Sans MS" pitchFamily="66" charset="0"/>
              </a:rPr>
              <a:t/>
            </a:r>
            <a:br>
              <a:rPr lang="ru-RU" sz="3200" dirty="0" smtClean="0">
                <a:latin typeface="Comic Sans MS" pitchFamily="66" charset="0"/>
              </a:rPr>
            </a:br>
            <a:endParaRPr lang="ru-RU" sz="3200" dirty="0">
              <a:latin typeface="Comic Sans MS" pitchFamily="66" charset="0"/>
            </a:endParaRPr>
          </a:p>
        </p:txBody>
      </p:sp>
      <p:pic>
        <p:nvPicPr>
          <p:cNvPr id="3074" name="Picture 2" descr="H:\dcim\100MEDIA\IMAG159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lum bright="1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7422" y="1714488"/>
            <a:ext cx="3643338" cy="42148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285884"/>
          </a:xfrm>
        </p:spPr>
        <p:txBody>
          <a:bodyPr/>
          <a:lstStyle/>
          <a:p>
            <a:pPr algn="l"/>
            <a:r>
              <a:rPr lang="ru-RU" sz="3600" dirty="0" smtClean="0">
                <a:solidFill>
                  <a:srgbClr val="FF0000"/>
                </a:solidFill>
                <a:latin typeface="Comic Sans MS" pitchFamily="66" charset="0"/>
              </a:rPr>
              <a:t>  Лепка: «Подарок другу».</a:t>
            </a:r>
            <a:br>
              <a:rPr lang="ru-RU" sz="3600" dirty="0" smtClean="0">
                <a:solidFill>
                  <a:srgbClr val="FF0000"/>
                </a:solidFill>
                <a:latin typeface="Comic Sans MS" pitchFamily="66" charset="0"/>
              </a:rPr>
            </a:br>
            <a:endParaRPr lang="ru-RU" sz="36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27650" name="Picture 2" descr="G:\фото для проекта\IMAG157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1670" y="1600200"/>
            <a:ext cx="3855325" cy="4525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758"/>
          </a:xfrm>
        </p:spPr>
        <p:txBody>
          <a:bodyPr/>
          <a:lstStyle/>
          <a:p>
            <a:pPr algn="l"/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Прослушивание песен:</a:t>
            </a:r>
            <a:b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«Дорогою добра», </a:t>
            </a:r>
            <a:b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«Доброта» (из мультфильма </a:t>
            </a:r>
            <a:b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про Фунтика), </a:t>
            </a:r>
            <a:b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3200" dirty="0" err="1" smtClean="0">
                <a:solidFill>
                  <a:srgbClr val="FF0000"/>
                </a:solidFill>
                <a:latin typeface="Comic Sans MS" pitchFamily="66" charset="0"/>
              </a:rPr>
              <a:t>Барбарики</a:t>
            </a:r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 «Доброта», </a:t>
            </a:r>
            <a:b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«Ярко солнце светит» </a:t>
            </a:r>
            <a:b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( Кот Леопольд), </a:t>
            </a:r>
            <a:b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«Улыбка», «Если добрый ты».</a:t>
            </a:r>
            <a:b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Слушанье звуков природы.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2792"/>
          </a:xfrm>
        </p:spPr>
        <p:txBody>
          <a:bodyPr/>
          <a:lstStyle/>
          <a:p>
            <a:pPr algn="l"/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   Конструирование:</a:t>
            </a:r>
            <a:r>
              <a:rPr lang="ru-RU" sz="360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br>
              <a:rPr lang="ru-RU" sz="36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Comic Sans MS" pitchFamily="66" charset="0"/>
              </a:rPr>
              <a:t>   «Домик для зайчат».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C:\Users\rega\Desktop\145279972828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72816"/>
            <a:ext cx="3968606" cy="2376264"/>
          </a:xfrm>
          <a:prstGeom prst="roundRect">
            <a:avLst>
              <a:gd name="adj" fmla="val 16667"/>
            </a:avLst>
          </a:prstGeom>
          <a:ln>
            <a:solidFill>
              <a:srgbClr val="FF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rega\Desktop\145279972865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573016"/>
            <a:ext cx="4065112" cy="2434048"/>
          </a:xfrm>
          <a:prstGeom prst="roundRect">
            <a:avLst>
              <a:gd name="adj" fmla="val 16667"/>
            </a:avLst>
          </a:prstGeom>
          <a:ln>
            <a:solidFill>
              <a:srgbClr val="FF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pPr algn="l"/>
            <a:r>
              <a:rPr lang="ru-RU" sz="2000" b="1" dirty="0" smtClean="0">
                <a:latin typeface="Comic Sans MS" pitchFamily="66" charset="0"/>
              </a:rPr>
              <a:t/>
            </a:r>
            <a:br>
              <a:rPr lang="ru-RU" sz="2000" b="1" dirty="0" smtClean="0">
                <a:latin typeface="Comic Sans MS" pitchFamily="66" charset="0"/>
              </a:rPr>
            </a:br>
            <a:r>
              <a:rPr lang="ru-RU" sz="2000" b="1" dirty="0" smtClean="0">
                <a:latin typeface="Comic Sans MS" pitchFamily="66" charset="0"/>
              </a:rPr>
              <a:t/>
            </a:r>
            <a:br>
              <a:rPr lang="ru-RU" sz="2000" b="1" dirty="0" smtClean="0">
                <a:latin typeface="Comic Sans MS" pitchFamily="66" charset="0"/>
              </a:rPr>
            </a:br>
            <a:r>
              <a:rPr lang="ru-RU" sz="2000" b="1" dirty="0" smtClean="0">
                <a:latin typeface="Comic Sans MS" pitchFamily="66" charset="0"/>
              </a:rPr>
              <a:t/>
            </a:r>
            <a:br>
              <a:rPr lang="ru-RU" sz="2000" b="1" dirty="0" smtClean="0">
                <a:latin typeface="Comic Sans MS" pitchFamily="66" charset="0"/>
              </a:rPr>
            </a:br>
            <a:r>
              <a:rPr lang="ru-RU" sz="2000" b="1" dirty="0" smtClean="0">
                <a:latin typeface="Comic Sans MS" pitchFamily="66" charset="0"/>
              </a:rPr>
              <a:t/>
            </a:r>
            <a:br>
              <a:rPr lang="ru-RU" sz="2000" b="1" dirty="0" smtClean="0">
                <a:latin typeface="Comic Sans MS" pitchFamily="66" charset="0"/>
              </a:rPr>
            </a:br>
            <a:r>
              <a:rPr lang="ru-RU" sz="2000" b="1" dirty="0" smtClean="0">
                <a:latin typeface="Comic Sans MS" pitchFamily="66" charset="0"/>
              </a:rPr>
              <a:t/>
            </a:r>
            <a:br>
              <a:rPr lang="ru-RU" sz="2000" b="1" dirty="0" smtClean="0">
                <a:latin typeface="Comic Sans MS" pitchFamily="66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Физическое развитие.</a:t>
            </a:r>
            <a:r>
              <a:rPr lang="ru-RU" sz="3600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36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 игра «Вежливые жмурки».</a:t>
            </a:r>
          </a:p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Комплекс упражнений «Тропинка доброты».</a:t>
            </a:r>
          </a:p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П. И. «Весёлые старты», «Весёлые </a:t>
            </a:r>
            <a:r>
              <a:rPr lang="ru-RU" sz="2400" dirty="0" err="1" smtClean="0">
                <a:solidFill>
                  <a:srgbClr val="FF0000"/>
                </a:solidFill>
                <a:latin typeface="Comic Sans MS" pitchFamily="66" charset="0"/>
              </a:rPr>
              <a:t>Смешарики</a:t>
            </a: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», </a:t>
            </a:r>
          </a:p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«</a:t>
            </a:r>
            <a:r>
              <a:rPr lang="ru-RU" sz="2400" dirty="0" err="1" smtClean="0">
                <a:solidFill>
                  <a:srgbClr val="FF0000"/>
                </a:solidFill>
                <a:latin typeface="Comic Sans MS" pitchFamily="66" charset="0"/>
              </a:rPr>
              <a:t>Ловишки</a:t>
            </a: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».</a:t>
            </a:r>
          </a:p>
          <a:p>
            <a:pPr>
              <a:lnSpc>
                <a:spcPct val="150000"/>
              </a:lnSpc>
              <a:buNone/>
            </a:pPr>
            <a:endParaRPr lang="ru-RU" sz="2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030" name="Picture 6" descr="F:\P1220482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3071810"/>
            <a:ext cx="4038600" cy="3028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32" name="Picture 8" descr="F:\P1220496.JPG"/>
          <p:cNvPicPr>
            <a:picLocks noChangeAspect="1" noChangeArrowheads="1"/>
          </p:cNvPicPr>
          <p:nvPr/>
        </p:nvPicPr>
        <p:blipFill>
          <a:blip r:embed="rId3" cstate="print"/>
          <a:srcRect b="22581"/>
          <a:stretch>
            <a:fillRect/>
          </a:stretch>
        </p:blipFill>
        <p:spPr bwMode="auto">
          <a:xfrm>
            <a:off x="5000628" y="2786058"/>
            <a:ext cx="3217842" cy="34290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/>
          <a:lstStyle/>
          <a:p>
            <a:pPr algn="l"/>
            <a: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  <a:t>    </a:t>
            </a:r>
            <a:b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  <a:t>Прогулка.</a:t>
            </a:r>
            <a: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Comic Sans MS" pitchFamily="66" charset="0"/>
              </a:rPr>
              <a:t>Подкормка зимующих птиц.</a:t>
            </a:r>
            <a:br>
              <a:rPr lang="ru-RU" sz="2800" dirty="0" smtClean="0">
                <a:solidFill>
                  <a:srgbClr val="FF0000"/>
                </a:solidFill>
                <a:latin typeface="Comic Sans MS" pitchFamily="66" charset="0"/>
              </a:rPr>
            </a:br>
            <a:endParaRPr lang="ru-RU" sz="28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31746" name="Picture 2" descr="C:\Users\Администратор\Desktop\фото для проекта\IMAG157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5" y="1714488"/>
            <a:ext cx="4714907" cy="2857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1747" name="Picture 3" descr="C:\Users\Администратор\Desktop\фото для проекта\IMAG15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3500438"/>
            <a:ext cx="4643470" cy="29987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9982"/>
          </a:xfrm>
        </p:spPr>
        <p:txBody>
          <a:bodyPr/>
          <a:lstStyle/>
          <a:p>
            <a:pPr algn="l"/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</a:rPr>
              <a:t>Взаимодействие с родителями.</a:t>
            </a: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Кормушки для зимующих птиц, </a:t>
            </a:r>
            <a:b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сделанные совместно с родителями</a:t>
            </a:r>
            <a:r>
              <a:rPr lang="ru-RU" sz="2400" dirty="0" smtClean="0">
                <a:latin typeface="Comic Sans MS" pitchFamily="66" charset="0"/>
              </a:rPr>
              <a:t>.</a:t>
            </a: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b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Фотографии на тему: </a:t>
            </a:r>
            <a:b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«Помогаем родителям».</a:t>
            </a:r>
            <a:b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</a:b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u="sng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endParaRPr lang="ru-RU" b="1" u="sng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endParaRPr lang="ru-RU" b="1" u="sng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buNone/>
            </a:pPr>
            <a:endParaRPr lang="ru-RU" b="1" u="sng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C:\Users\Администратор\Desktop\фото для проекта\dIQWZi1JhnU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2571744"/>
            <a:ext cx="2428892" cy="32861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C:\Users\Администратор\Desktop\фото для проекта\WvDKVIoPQXo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3143248"/>
            <a:ext cx="4029075" cy="26955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071546"/>
            <a:ext cx="7772400" cy="5357850"/>
          </a:xfrm>
        </p:spPr>
        <p:txBody>
          <a:bodyPr/>
          <a:lstStyle/>
          <a:p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Итоговое занятие по теме: 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«Доброта и вежливость».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Оформление творческого проекта </a:t>
            </a:r>
            <a: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и его презентация.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85728"/>
            <a:ext cx="7772400" cy="1143008"/>
          </a:xfrm>
        </p:spPr>
        <p:txBody>
          <a:bodyPr/>
          <a:lstStyle/>
          <a:p>
            <a:r>
              <a:rPr lang="en-US" sz="4000" u="sng" dirty="0" smtClean="0">
                <a:solidFill>
                  <a:srgbClr val="FF0000"/>
                </a:solidFill>
                <a:latin typeface="Comic Sans MS" pitchFamily="66" charset="0"/>
              </a:rPr>
              <a:t>III</a:t>
            </a:r>
            <a:r>
              <a:rPr lang="ru-RU" sz="4000" u="sng" dirty="0" smtClean="0">
                <a:solidFill>
                  <a:srgbClr val="FF0000"/>
                </a:solidFill>
                <a:latin typeface="Comic Sans MS" pitchFamily="66" charset="0"/>
              </a:rPr>
              <a:t> этап. итоговый</a:t>
            </a:r>
            <a:endParaRPr lang="ru-RU" sz="400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endParaRPr lang="ru-RU" dirty="0"/>
          </a:p>
        </p:txBody>
      </p:sp>
      <p:pic>
        <p:nvPicPr>
          <p:cNvPr id="2050" name="Picture 2" descr="C:\Users\Администратор\Downloads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2714620"/>
            <a:ext cx="4595829" cy="33337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642918"/>
            <a:ext cx="7994679" cy="592935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Добрым быть совсем не просто,</a:t>
            </a:r>
            <a:b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Не зависит доброта от роста.</a:t>
            </a:r>
            <a:b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Не зависит доброта от цвета,</a:t>
            </a:r>
            <a:b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Доброта не пряник, не конфета.</a:t>
            </a:r>
            <a:b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Если доброта, как солнце, светит,</a:t>
            </a:r>
            <a:b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Радуются взрослые и дети.</a:t>
            </a:r>
            <a:b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(Н. </a:t>
            </a:r>
            <a:r>
              <a:rPr lang="ru-RU" sz="2400" dirty="0" err="1" smtClean="0">
                <a:solidFill>
                  <a:srgbClr val="FF0000"/>
                </a:solidFill>
                <a:latin typeface="Comic Sans MS" pitchFamily="66" charset="0"/>
              </a:rPr>
              <a:t>Тулупова</a:t>
            </a: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0034" y="500043"/>
            <a:ext cx="7994679" cy="1071569"/>
          </a:xfrm>
        </p:spPr>
        <p:txBody>
          <a:bodyPr/>
          <a:lstStyle/>
          <a:p>
            <a:endParaRPr lang="ru-RU" sz="400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endParaRPr lang="ru-RU" sz="400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endParaRPr lang="ru-RU" sz="400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endParaRPr lang="ru-RU" sz="400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869160"/>
            <a:ext cx="7772400" cy="1584176"/>
          </a:xfrm>
        </p:spPr>
        <p:txBody>
          <a:bodyPr/>
          <a:lstStyle/>
          <a:p>
            <a:r>
              <a:rPr lang="ru-RU" sz="2000" dirty="0" smtClean="0">
                <a:solidFill>
                  <a:srgbClr val="FF0000"/>
                </a:solidFill>
              </a:rPr>
              <a:t>Выражаю благодарность и признательность:</a:t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 err="1" smtClean="0">
                <a:solidFill>
                  <a:srgbClr val="FF0000"/>
                </a:solidFill>
              </a:rPr>
              <a:t>Гарифуллиной</a:t>
            </a:r>
            <a:r>
              <a:rPr lang="ru-RU" sz="2000" dirty="0" smtClean="0">
                <a:solidFill>
                  <a:srgbClr val="FF0000"/>
                </a:solidFill>
              </a:rPr>
              <a:t> И. Р., </a:t>
            </a:r>
            <a:r>
              <a:rPr lang="ru-RU" sz="2000" dirty="0" err="1" smtClean="0">
                <a:solidFill>
                  <a:srgbClr val="FF0000"/>
                </a:solidFill>
              </a:rPr>
              <a:t>Харрасовой</a:t>
            </a:r>
            <a:r>
              <a:rPr lang="ru-RU" sz="2000" dirty="0" smtClean="0">
                <a:solidFill>
                  <a:srgbClr val="FF0000"/>
                </a:solidFill>
              </a:rPr>
              <a:t> С. А., </a:t>
            </a:r>
            <a:r>
              <a:rPr lang="ru-RU" sz="2000" dirty="0" err="1" smtClean="0">
                <a:solidFill>
                  <a:srgbClr val="FF0000"/>
                </a:solidFill>
              </a:rPr>
              <a:t>рахимой</a:t>
            </a:r>
            <a:r>
              <a:rPr lang="ru-RU" sz="2000" dirty="0" smtClean="0">
                <a:solidFill>
                  <a:srgbClr val="FF0000"/>
                </a:solidFill>
              </a:rPr>
              <a:t> А. в.,</a:t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 err="1" smtClean="0">
                <a:solidFill>
                  <a:srgbClr val="FF0000"/>
                </a:solidFill>
              </a:rPr>
              <a:t>мавлютовой</a:t>
            </a:r>
            <a:r>
              <a:rPr lang="ru-RU" sz="2000" dirty="0" smtClean="0">
                <a:solidFill>
                  <a:srgbClr val="FF0000"/>
                </a:solidFill>
              </a:rPr>
              <a:t> г. Ф., </a:t>
            </a:r>
            <a:r>
              <a:rPr lang="ru-RU" sz="2000" dirty="0" err="1" smtClean="0">
                <a:solidFill>
                  <a:srgbClr val="FF0000"/>
                </a:solidFill>
              </a:rPr>
              <a:t>газизовой</a:t>
            </a:r>
            <a:r>
              <a:rPr lang="ru-RU" sz="2000" dirty="0" smtClean="0">
                <a:solidFill>
                  <a:srgbClr val="FF0000"/>
                </a:solidFill>
              </a:rPr>
              <a:t> л. Р., </a:t>
            </a:r>
            <a:r>
              <a:rPr lang="ru-RU" sz="2000" dirty="0" err="1" smtClean="0">
                <a:solidFill>
                  <a:srgbClr val="FF0000"/>
                </a:solidFill>
              </a:rPr>
              <a:t>хуснутдиновой</a:t>
            </a:r>
            <a:r>
              <a:rPr lang="ru-RU" sz="2000" dirty="0" smtClean="0">
                <a:solidFill>
                  <a:srgbClr val="FF0000"/>
                </a:solidFill>
              </a:rPr>
              <a:t> г. А. и остальным сотрудникам д/с </a:t>
            </a:r>
            <a:r>
              <a:rPr lang="en-US" sz="2000" dirty="0" smtClean="0">
                <a:solidFill>
                  <a:srgbClr val="FF0000"/>
                </a:solidFill>
              </a:rPr>
              <a:t>“</a:t>
            </a:r>
            <a:r>
              <a:rPr lang="ru-RU" sz="2000" dirty="0" smtClean="0">
                <a:solidFill>
                  <a:srgbClr val="FF0000"/>
                </a:solidFill>
              </a:rPr>
              <a:t>березка</a:t>
            </a:r>
            <a:r>
              <a:rPr lang="en-US" sz="2000" dirty="0" smtClean="0">
                <a:solidFill>
                  <a:srgbClr val="FF0000"/>
                </a:solidFill>
              </a:rPr>
              <a:t>”</a:t>
            </a:r>
            <a:r>
              <a:rPr lang="ru-RU" sz="2000" dirty="0" smtClean="0">
                <a:solidFill>
                  <a:srgbClr val="FF0000"/>
                </a:solidFill>
              </a:rPr>
              <a:t>.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692696"/>
            <a:ext cx="7772400" cy="3960440"/>
          </a:xfrm>
        </p:spPr>
        <p:txBody>
          <a:bodyPr/>
          <a:lstStyle/>
          <a:p>
            <a:endParaRPr lang="ru-RU" sz="600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endParaRPr lang="ru-RU" sz="6000" dirty="0">
              <a:solidFill>
                <a:srgbClr val="FF0000"/>
              </a:solidFill>
              <a:latin typeface="Comic Sans MS" pitchFamily="66" charset="0"/>
            </a:endParaRPr>
          </a:p>
          <a:p>
            <a:endParaRPr lang="ru-RU" sz="600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endParaRPr lang="ru-RU" sz="6000" dirty="0">
              <a:solidFill>
                <a:srgbClr val="FF0000"/>
              </a:solidFill>
              <a:latin typeface="Comic Sans MS" pitchFamily="66" charset="0"/>
            </a:endParaRPr>
          </a:p>
          <a:p>
            <a:endParaRPr lang="ru-RU" sz="6000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3074" name="Picture 2" descr="C:\Users\Администратор\Downloads\images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857232"/>
            <a:ext cx="5305454" cy="36433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84634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071546"/>
            <a:ext cx="7772400" cy="5143536"/>
          </a:xfrm>
        </p:spPr>
        <p:txBody>
          <a:bodyPr/>
          <a:lstStyle/>
          <a:p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В последние годы много говорят о 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кризисе нравственности и без 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духовности. Этот кризис проявляется, 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прежде всего, в доминировании 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материальных ценностей над духовными 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и из нашей жизни исчезают такие понятия, 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как доброта, отзывчивость, великодушие, взаимопомощь, дружба. В обществе отмечается общий рост социальной напряженности и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агрессии, а это отражается на детях и проявляется в детской агрессивности и враждебности. Поэтому формирование первоначальных представлений о нравственных чувствах и эмоциях представляется на сегодняшний момент очень актуальным. </a:t>
            </a:r>
            <a:r>
              <a:rPr lang="ru-RU" sz="2000" dirty="0" smtClean="0">
                <a:latin typeface="Comic Sans MS" pitchFamily="66" charset="0"/>
              </a:rPr>
              <a:t/>
            </a:r>
            <a:br>
              <a:rPr lang="ru-RU" sz="2000" dirty="0" smtClean="0">
                <a:latin typeface="Comic Sans MS" pitchFamily="66" charset="0"/>
              </a:rPr>
            </a:br>
            <a:endParaRPr lang="ru-RU" sz="2000" dirty="0">
              <a:latin typeface="Comic Sans MS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500043"/>
            <a:ext cx="7772400" cy="642941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>     </a:t>
            </a:r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  <a:t>Актуальность:</a:t>
            </a:r>
            <a:endParaRPr lang="ru-RU" sz="4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2571744"/>
            <a:ext cx="7772400" cy="3197231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воспитание у детей положительных 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качеств характера, способствовать сплочению 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коллектива , мотивировать детей на совершение добрых поступков, добрых дел во благо других людей.</a:t>
            </a:r>
            <a:r>
              <a:rPr lang="ru-RU" dirty="0" smtClean="0">
                <a:latin typeface="Comic Sans MS" pitchFamily="66" charset="0"/>
              </a:rPr>
              <a:t/>
            </a:r>
            <a:br>
              <a:rPr lang="ru-RU" dirty="0" smtClean="0">
                <a:latin typeface="Comic Sans MS" pitchFamily="66" charset="0"/>
              </a:rPr>
            </a:br>
            <a:endParaRPr lang="ru-RU" dirty="0">
              <a:latin typeface="Comic Sans MS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714357"/>
            <a:ext cx="7772400" cy="1643073"/>
          </a:xfrm>
        </p:spPr>
        <p:txBody>
          <a:bodyPr/>
          <a:lstStyle/>
          <a:p>
            <a: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  <a:t>ЦЕЛЬ:</a:t>
            </a:r>
            <a:endParaRPr lang="ru-RU" sz="400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071546"/>
            <a:ext cx="7772400" cy="5286412"/>
          </a:xfrm>
        </p:spPr>
        <p:txBody>
          <a:bodyPr/>
          <a:lstStyle/>
          <a:p>
            <a:r>
              <a:rPr lang="ru-RU" sz="1800" dirty="0" smtClean="0">
                <a:solidFill>
                  <a:srgbClr val="FF0000"/>
                </a:solidFill>
                <a:latin typeface="Comic Sans MS" pitchFamily="66" charset="0"/>
              </a:rPr>
              <a:t>1.Углублять представление детей о </a:t>
            </a:r>
            <a:br>
              <a:rPr lang="ru-RU" sz="18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Comic Sans MS" pitchFamily="66" charset="0"/>
              </a:rPr>
              <a:t>доброте, как о ценном, неотъемлемом </a:t>
            </a:r>
            <a:br>
              <a:rPr lang="ru-RU" sz="18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Comic Sans MS" pitchFamily="66" charset="0"/>
              </a:rPr>
              <a:t>качестве человека.</a:t>
            </a:r>
            <a:br>
              <a:rPr lang="ru-RU" sz="18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Comic Sans MS" pitchFamily="66" charset="0"/>
              </a:rPr>
              <a:t>2.Формирование у детей положительного </a:t>
            </a:r>
            <a:br>
              <a:rPr lang="ru-RU" sz="18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Comic Sans MS" pitchFamily="66" charset="0"/>
              </a:rPr>
              <a:t>отношения ко всем людям.</a:t>
            </a:r>
            <a:br>
              <a:rPr lang="ru-RU" sz="18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Comic Sans MS" pitchFamily="66" charset="0"/>
              </a:rPr>
              <a:t>3.Поощрять стремление детей совершать добрые поступки.</a:t>
            </a:r>
            <a:br>
              <a:rPr lang="ru-RU" sz="18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Comic Sans MS" pitchFamily="66" charset="0"/>
              </a:rPr>
              <a:t>4. Познакомиться с художественной литературой, пословицами и поговорками о доброте.</a:t>
            </a:r>
            <a:br>
              <a:rPr lang="ru-RU" sz="18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Comic Sans MS" pitchFamily="66" charset="0"/>
              </a:rPr>
              <a:t>5. формировать самооценку своих поступков, учить доброжелательно оценивать поступки других людей.</a:t>
            </a:r>
            <a:br>
              <a:rPr lang="ru-RU" sz="18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Comic Sans MS" pitchFamily="66" charset="0"/>
              </a:rPr>
              <a:t>6. воспитывать чувство доброты и уважения к окружающим людям, воспитывать нравственные качества: доброту, уважение, милосердие.</a:t>
            </a:r>
            <a:br>
              <a:rPr lang="ru-RU" sz="18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Comic Sans MS" pitchFamily="66" charset="0"/>
              </a:rPr>
              <a:t>7. уточнять знания детей об этикете, закреплять правила вежливого общения.</a:t>
            </a:r>
            <a:br>
              <a:rPr lang="ru-RU" sz="18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Comic Sans MS" pitchFamily="66" charset="0"/>
              </a:rPr>
              <a:t>8. Бережное отношение к природе, желание оказать помощь братьям нашим младшим.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428605"/>
            <a:ext cx="7772400" cy="714379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  <a:t>ЗАДАЧИ:</a:t>
            </a:r>
            <a:endParaRPr lang="ru-RU" sz="4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736"/>
            <a:ext cx="7994679" cy="5072098"/>
          </a:xfrm>
        </p:spPr>
        <p:txBody>
          <a:bodyPr/>
          <a:lstStyle/>
          <a:p>
            <a:pPr lvl="0"/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   -Дети имеют четкое представление 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о доброте, добрых поступках.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   -Дети знают стихи, пословицы о доброте,      </a:t>
            </a:r>
            <a:r>
              <a:rPr lang="ru-RU" sz="2000" dirty="0" err="1" smtClean="0">
                <a:solidFill>
                  <a:srgbClr val="FF0000"/>
                </a:solidFill>
                <a:latin typeface="Comic Sans MS" pitchFamily="66" charset="0"/>
              </a:rPr>
              <a:t>мирилки</a:t>
            </a: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. Они стали охотнее их применять 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в совместной деятельности. Обогатился словарный запас по данной теме.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   -Дети стали бережнее относится к живому миру природы.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   -У детей сформировано заботливое отношение к членам своей семьи, оказывают посильную помощь.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   -У детей повысилась способность договариваться между собой, оказывать друг другу поддержку.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   -У родителей повысился интерес к жизни группы.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500043"/>
            <a:ext cx="7772400" cy="107157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  <a:t>Ожидаемый результат:</a:t>
            </a:r>
            <a:endParaRPr lang="ru-RU" sz="400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572272"/>
          </a:xfrm>
        </p:spPr>
        <p:txBody>
          <a:bodyPr/>
          <a:lstStyle/>
          <a:p>
            <a:pPr algn="l"/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Участники проекта:</a:t>
            </a:r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Дети старшей группы, </a:t>
            </a:r>
            <a:b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воспитатели: </a:t>
            </a:r>
            <a:b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3200" dirty="0" err="1" smtClean="0">
                <a:solidFill>
                  <a:srgbClr val="FF0000"/>
                </a:solidFill>
                <a:latin typeface="Comic Sans MS" pitchFamily="66" charset="0"/>
              </a:rPr>
              <a:t>Хайретдинова</a:t>
            </a:r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 Р.Ф., </a:t>
            </a:r>
            <a:r>
              <a:rPr lang="ru-RU" sz="3200" dirty="0" err="1" smtClean="0">
                <a:solidFill>
                  <a:srgbClr val="FF0000"/>
                </a:solidFill>
                <a:latin typeface="Comic Sans MS" pitchFamily="66" charset="0"/>
              </a:rPr>
              <a:t>Мавлютова</a:t>
            </a:r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 Г.Ф., </a:t>
            </a:r>
            <a:r>
              <a:rPr lang="ru-RU" sz="3200" dirty="0" err="1" smtClean="0">
                <a:solidFill>
                  <a:srgbClr val="FF0000"/>
                </a:solidFill>
                <a:latin typeface="Comic Sans MS" pitchFamily="66" charset="0"/>
              </a:rPr>
              <a:t>Газизова</a:t>
            </a:r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 Л. Р., муз. руководитель, </a:t>
            </a:r>
            <a:b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3200" dirty="0" err="1" smtClean="0">
                <a:solidFill>
                  <a:srgbClr val="FF0000"/>
                </a:solidFill>
                <a:latin typeface="Comic Sans MS" pitchFamily="66" charset="0"/>
              </a:rPr>
              <a:t>физ</a:t>
            </a:r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 руководитель, родители.</a:t>
            </a:r>
            <a:b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Руководитель проекта:</a:t>
            </a:r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3200" dirty="0" err="1" smtClean="0">
                <a:solidFill>
                  <a:srgbClr val="FF0000"/>
                </a:solidFill>
                <a:latin typeface="Comic Sans MS" pitchFamily="66" charset="0"/>
              </a:rPr>
              <a:t>Хайретдинова</a:t>
            </a:r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 Регина </a:t>
            </a:r>
            <a:r>
              <a:rPr lang="ru-RU" sz="3200" dirty="0" err="1" smtClean="0">
                <a:solidFill>
                  <a:srgbClr val="FF0000"/>
                </a:solidFill>
                <a:latin typeface="Comic Sans MS" pitchFamily="66" charset="0"/>
              </a:rPr>
              <a:t>Фаритовна</a:t>
            </a:r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, воспитатель.</a:t>
            </a:r>
            <a:b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Продолжительность проекта:</a:t>
            </a:r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2 недели.</a:t>
            </a:r>
            <a:endParaRPr lang="ru-RU" sz="320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00108"/>
            <a:ext cx="8066117" cy="550072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000" u="sng" dirty="0" smtClean="0">
                <a:solidFill>
                  <a:srgbClr val="FF0000"/>
                </a:solidFill>
                <a:latin typeface="Comic Sans MS" pitchFamily="66" charset="0"/>
              </a:rPr>
              <a:t>I</a:t>
            </a:r>
            <a:r>
              <a:rPr lang="ru-RU" sz="2000" u="sng" dirty="0" smtClean="0">
                <a:solidFill>
                  <a:srgbClr val="FF0000"/>
                </a:solidFill>
                <a:latin typeface="Comic Sans MS" pitchFamily="66" charset="0"/>
              </a:rPr>
              <a:t> ЭТАП. Подготовительный:</a:t>
            </a: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1.Сбор литературы о добре: стихи, 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рассказы, загадки, пословицы, поговорки, </a:t>
            </a:r>
            <a:r>
              <a:rPr lang="ru-RU" sz="2000" dirty="0" err="1" smtClean="0">
                <a:solidFill>
                  <a:srgbClr val="FF0000"/>
                </a:solidFill>
                <a:latin typeface="Comic Sans MS" pitchFamily="66" charset="0"/>
              </a:rPr>
              <a:t>мирилки</a:t>
            </a: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.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2.Подбор картин, фотографий, иллюстраций.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3.Работа с родителями.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4.Разработка занятий, определение тематики бесед.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5.Подбор музыкального репертуара.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6.Изготовление пособий, дидактических игр.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7.Подборка материалов для бесед.</a:t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</a:br>
            <a:endParaRPr lang="ru-RU" sz="2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428605"/>
            <a:ext cx="8066117" cy="714379"/>
          </a:xfrm>
        </p:spPr>
        <p:txBody>
          <a:bodyPr/>
          <a:lstStyle/>
          <a:p>
            <a: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  <a:t>Этапы реализации проекта:</a:t>
            </a:r>
            <a:endParaRPr lang="ru-RU" sz="400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142984"/>
            <a:ext cx="7994679" cy="4625991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Социально-личностное развитие:</a:t>
            </a:r>
            <a:r>
              <a:rPr lang="ru-RU" sz="2000" b="0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2000" b="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b="0" dirty="0" smtClean="0">
                <a:solidFill>
                  <a:srgbClr val="FF0000"/>
                </a:solidFill>
                <a:latin typeface="Comic Sans MS" pitchFamily="66" charset="0"/>
              </a:rPr>
              <a:t>-дидактическая игра «Что такое хорошо </a:t>
            </a:r>
            <a:br>
              <a:rPr lang="ru-RU" sz="2000" b="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b="0" dirty="0" smtClean="0">
                <a:solidFill>
                  <a:srgbClr val="FF0000"/>
                </a:solidFill>
                <a:latin typeface="Comic Sans MS" pitchFamily="66" charset="0"/>
              </a:rPr>
              <a:t>и что такое плохо», «Оцени поступок»; </a:t>
            </a:r>
            <a:br>
              <a:rPr lang="ru-RU" sz="2000" b="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b="0" dirty="0" smtClean="0">
                <a:solidFill>
                  <a:srgbClr val="FF0000"/>
                </a:solidFill>
                <a:latin typeface="Comic Sans MS" pitchFamily="66" charset="0"/>
              </a:rPr>
              <a:t>-сюжетно-ролевые игры: «Больница», «Пожарные», «Спасатели»; игровая ситуация «Утешаем куклу», «Помогаем другу в беде», «Ищем ласковые слова»;</a:t>
            </a:r>
            <a:br>
              <a:rPr lang="ru-RU" sz="2000" b="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b="0" dirty="0" smtClean="0">
                <a:solidFill>
                  <a:srgbClr val="FF0000"/>
                </a:solidFill>
                <a:latin typeface="Comic Sans MS" pitchFamily="66" charset="0"/>
              </a:rPr>
              <a:t>-словесная игра «Что доброго делают люди этой профессии», «Добрые и вежливые слова».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428605"/>
            <a:ext cx="7772400" cy="857255"/>
          </a:xfrm>
        </p:spPr>
        <p:txBody>
          <a:bodyPr/>
          <a:lstStyle/>
          <a:p>
            <a:r>
              <a:rPr lang="en-US" b="1" u="sng" dirty="0" smtClean="0">
                <a:solidFill>
                  <a:srgbClr val="FF0000"/>
                </a:solidFill>
                <a:latin typeface="Comic Sans MS" pitchFamily="66" charset="0"/>
              </a:rPr>
              <a:t>II </a:t>
            </a:r>
            <a:r>
              <a:rPr lang="ru-RU" b="1" u="sng" dirty="0" smtClean="0">
                <a:solidFill>
                  <a:srgbClr val="FF0000"/>
                </a:solidFill>
                <a:latin typeface="Comic Sans MS" pitchFamily="66" charset="0"/>
              </a:rPr>
              <a:t>этап. РЕАЛИЗАЦИЯ ПРОЕКТА: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000091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000063</Template>
  <TotalTime>886</TotalTime>
  <Words>162</Words>
  <Application>Microsoft Office PowerPoint</Application>
  <PresentationFormat>Экран (4:3)</PresentationFormat>
  <Paragraphs>57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000091</vt:lpstr>
      <vt:lpstr>                      ПРОЕКТ  ПО  ТЕМЕ :                    “Д О Б Р О Т А                    В О К Р У Г                                  Н А С”               воспитатель: Хайретдинова Р. Ф. </vt:lpstr>
      <vt:lpstr>                    В. Гюго. </vt:lpstr>
      <vt:lpstr>В последние годы много говорят о  кризисе нравственности и без  духовности. Этот кризис проявляется,  прежде всего, в доминировании  материальных ценностей над духовными  и из нашей жизни исчезают такие понятия,  как доброта, отзывчивость, великодушие, взаимопомощь, дружба. В обществе отмечается общий рост социальной напряженности и агрессии, а это отражается на детях и проявляется в детской агрессивности и враждебности. Поэтому формирование первоначальных представлений о нравственных чувствах и эмоциях представляется на сегодняшний момент очень актуальным.  </vt:lpstr>
      <vt:lpstr>воспитание у детей положительных  качеств характера, способствовать сплочению  коллектива , мотивировать детей на совершение добрых поступков, добрых дел во благо других людей. </vt:lpstr>
      <vt:lpstr>1.Углублять представление детей о  доброте, как о ценном, неотъемлемом  качестве человека. 2.Формирование у детей положительного  отношения ко всем людям. 3.Поощрять стремление детей совершать добрые поступки. 4. Познакомиться с художественной литературой, пословицами и поговорками о доброте. 5. формировать самооценку своих поступков, учить доброжелательно оценивать поступки других людей. 6. воспитывать чувство доброты и уважения к окружающим людям, воспитывать нравственные качества: доброту, уважение, милосердие. 7. уточнять знания детей об этикете, закреплять правила вежливого общения. 8. Бережное отношение к природе, желание оказать помощь братьям нашим младшим. </vt:lpstr>
      <vt:lpstr>   -Дети имеют четкое представление  о доброте, добрых поступках.    -Дети знают стихи, пословицы о доброте,      мирилки. Они стали охотнее их применять  в совместной деятельности. Обогатился словарный запас по данной теме.    -Дети стали бережнее относится к живому миру природы.    -У детей сформировано заботливое отношение к членам своей семьи, оказывают посильную помощь.    -У детей повысилась способность договариваться между собой, оказывать друг другу поддержку.    -У родителей повысился интерес к жизни группы. </vt:lpstr>
      <vt:lpstr>Участники проекта: Дети старшей группы,  воспитатели:  Хайретдинова Р.Ф., Мавлютова Г.Ф., Газизова Л. Р., муз. руководитель,  физ руководитель, родители. Руководитель проекта: Хайретдинова Регина Фаритовна, воспитатель. Продолжительность проекта: 2 недели.</vt:lpstr>
      <vt:lpstr>I ЭТАП. Подготовительный: 1.Сбор литературы о добре: стихи,  рассказы, загадки, пословицы, поговорки, мирилки. 2.Подбор картин, фотографий, иллюстраций. 3.Работа с родителями. 4.Разработка занятий, определение тематики бесед. 5.Подбор музыкального репертуара. 6.Изготовление пособий, дидактических игр. 7.Подборка материалов для бесед.   </vt:lpstr>
      <vt:lpstr>Социально-личностное развитие: -дидактическая игра «Что такое хорошо  и что такое плохо», «Оцени поступок»;  -сюжетно-ролевые игры: «Больница», «Пожарные», «Спасатели»; игровая ситуация «Утешаем куклу», «Помогаем другу в беде», «Ищем ласковые слова»; -словесная игра «Что доброго делают люди этой профессии», «Добрые и вежливые слова».   </vt:lpstr>
      <vt:lpstr>      Книжкина больница</vt:lpstr>
      <vt:lpstr>Уход за комнатными                      растениями. </vt:lpstr>
      <vt:lpstr>Совместная деятельность с малышами.</vt:lpstr>
      <vt:lpstr>Помощь малышам.</vt:lpstr>
      <vt:lpstr>Помощь помощнику воспитателя,                                    дежурство. </vt:lpstr>
      <vt:lpstr>Познавательно-речевое развитие: Беседа «Что такое доброта?»,  «О добрых поступках и делах»,  «Как мы можем позаботиться о старших».  Рассказ воспитателя «Как отличить плохой  поступок от хорошего?» Разучивание пословиц о добре. Ситуативный разговор «Мои хорошие поступки». Ситуативный разговор «Мы - защитники малышей». Речевая ситуация «Помощь котенку». Беседа «Природа добрая и злая».</vt:lpstr>
      <vt:lpstr>Беседа «Добрый человек  не оставит в беде». Обсуждение ситуации, как можно помочь  товарищу в трудную минуту.       </vt:lpstr>
      <vt:lpstr>   Чтение художественной литературы: -Сказки: «Золушка», «Снежная королева»,  «Три сына», «Два жадных медвежонка»,  «Доброе утро», «Самые добрые сказки».  -В.Маяковский «Что такое хорошо и, что такое плохо?» -А.Барто «Вовка – добрая душа» -Е.Благинина «Подарок» -А.Кузнецова «Подружки» -С.Маршак «Ежели вы вежливы». -Разучивание стихотворений о доброте.  Просмотр мультфильмов о доброте и добрых поступках:  «Кот Леопольд», «Крошка енот»,  «Как ослик счастье искал», «Лунтик» и др.  </vt:lpstr>
      <vt:lpstr>фото</vt:lpstr>
      <vt:lpstr>Презентация PowerPoint</vt:lpstr>
      <vt:lpstr>Аппликация: «Дерево любви и доброты».(коллективная работа) </vt:lpstr>
      <vt:lpstr>  Лепка: «Подарок другу». </vt:lpstr>
      <vt:lpstr>Прослушивание песен: «Дорогою добра»,  «Доброта» (из мультфильма  про Фунтика),  Барбарики «Доброта»,  «Ярко солнце светит»  ( Кот Леопольд),  «Улыбка», «Если добрый ты». Слушанье звуков природы. </vt:lpstr>
      <vt:lpstr>   Конструирование:     «Домик для зайчат». </vt:lpstr>
      <vt:lpstr>     Физическое развитие.  </vt:lpstr>
      <vt:lpstr>     Прогулка. Подкормка зимующих птиц. </vt:lpstr>
      <vt:lpstr>Взаимодействие с родителями. Кормушки для зимующих птиц,  сделанные совместно с родителями.  Фотографии на тему:  «Помогаем родителям». </vt:lpstr>
      <vt:lpstr>Итоговое занятие по теме:  «Доброта и вежливость». Оформление творческого проекта  и его презентация. </vt:lpstr>
      <vt:lpstr>Добрым быть совсем не просто, Не зависит доброта от роста. Не зависит доброта от цвета, Доброта не пряник, не конфета. Если доброта, как солнце, светит, Радуются взрослые и дети. (Н. Тулупова) </vt:lpstr>
      <vt:lpstr>Выражаю благодарность и признательность: Гарифуллиной И. Р., Харрасовой С. А., рахимой А. в., мавлютовой г. Ф., газизовой л. Р., хуснутдиновой г. А. и остальным сотрудникам д/с “березка”.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rega</cp:lastModifiedBy>
  <cp:revision>105</cp:revision>
  <dcterms:created xsi:type="dcterms:W3CDTF">2015-11-21T17:14:10Z</dcterms:created>
  <dcterms:modified xsi:type="dcterms:W3CDTF">2016-12-01T16:59:34Z</dcterms:modified>
</cp:coreProperties>
</file>