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7" autoAdjust="0"/>
    <p:restoredTop sz="86462" autoAdjust="0"/>
  </p:normalViewPr>
  <p:slideViewPr>
    <p:cSldViewPr>
      <p:cViewPr varScale="1">
        <p:scale>
          <a:sx n="101" d="100"/>
          <a:sy n="101" d="100"/>
        </p:scale>
        <p:origin x="-79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8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BD6EB6-57E5-451B-811A-A1DCB53A8E28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20D6195-1474-4AD4-94EF-F777DC4078AA}">
      <dgm:prSet/>
      <dgm:spPr/>
      <dgm:t>
        <a:bodyPr/>
        <a:lstStyle/>
        <a:p>
          <a:pPr rtl="0"/>
          <a:r>
            <a:rPr lang="ru-RU" dirty="0" smtClean="0"/>
            <a:t>Восстановление контакта с собственным телом.</a:t>
          </a:r>
          <a:endParaRPr lang="ru-RU" dirty="0"/>
        </a:p>
      </dgm:t>
    </dgm:pt>
    <dgm:pt modelId="{4058FA88-2B97-44E2-AB6D-3BBA73AA4387}" type="parTrans" cxnId="{A0BB53D3-B9E9-446F-97E4-6DF2B1A8C219}">
      <dgm:prSet/>
      <dgm:spPr/>
      <dgm:t>
        <a:bodyPr/>
        <a:lstStyle/>
        <a:p>
          <a:endParaRPr lang="ru-RU"/>
        </a:p>
      </dgm:t>
    </dgm:pt>
    <dgm:pt modelId="{C5A37B98-4493-4C19-BB15-B11EE554897E}" type="sibTrans" cxnId="{A0BB53D3-B9E9-446F-97E4-6DF2B1A8C219}">
      <dgm:prSet/>
      <dgm:spPr/>
      <dgm:t>
        <a:bodyPr/>
        <a:lstStyle/>
        <a:p>
          <a:endParaRPr lang="ru-RU"/>
        </a:p>
      </dgm:t>
    </dgm:pt>
    <dgm:pt modelId="{2DC1C9FC-7C59-4D8C-BA61-BB9A2E5DAA88}" type="pres">
      <dgm:prSet presAssocID="{1CBD6EB6-57E5-451B-811A-A1DCB53A8E28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8162CA8-582A-4E29-B99D-FD9CA75D9DE0}" type="pres">
      <dgm:prSet presAssocID="{020D6195-1474-4AD4-94EF-F777DC4078AA}" presName="composite" presStyleCnt="0"/>
      <dgm:spPr/>
    </dgm:pt>
    <dgm:pt modelId="{9E60E8F5-D8CF-46ED-8A55-AE79E37A93DE}" type="pres">
      <dgm:prSet presAssocID="{020D6195-1474-4AD4-94EF-F777DC4078AA}" presName="imgShp" presStyleLbl="fgImgPlace1" presStyleIdx="0" presStyleCnt="1" custScaleX="124457" custLinFactNeighborX="-3194" custLinFactNeighborY="-407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FE00A6CA-8F40-420A-AE3E-4C3A53261F91}" type="pres">
      <dgm:prSet presAssocID="{020D6195-1474-4AD4-94EF-F777DC4078AA}" presName="txShp" presStyleLbl="node1" presStyleIdx="0" presStyleCnt="1" custLinFactNeighborX="156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A285D81-35D8-4B25-BF46-537E0BDCE2F7}" type="presOf" srcId="{1CBD6EB6-57E5-451B-811A-A1DCB53A8E28}" destId="{2DC1C9FC-7C59-4D8C-BA61-BB9A2E5DAA88}" srcOrd="0" destOrd="0" presId="urn:microsoft.com/office/officeart/2005/8/layout/vList3"/>
    <dgm:cxn modelId="{A0BB53D3-B9E9-446F-97E4-6DF2B1A8C219}" srcId="{1CBD6EB6-57E5-451B-811A-A1DCB53A8E28}" destId="{020D6195-1474-4AD4-94EF-F777DC4078AA}" srcOrd="0" destOrd="0" parTransId="{4058FA88-2B97-44E2-AB6D-3BBA73AA4387}" sibTransId="{C5A37B98-4493-4C19-BB15-B11EE554897E}"/>
    <dgm:cxn modelId="{3A988635-24D1-43D8-8E24-BE4B3E4853C5}" type="presOf" srcId="{020D6195-1474-4AD4-94EF-F777DC4078AA}" destId="{FE00A6CA-8F40-420A-AE3E-4C3A53261F91}" srcOrd="0" destOrd="0" presId="urn:microsoft.com/office/officeart/2005/8/layout/vList3"/>
    <dgm:cxn modelId="{68448015-8B34-4DCE-97AD-C63700746DAD}" type="presParOf" srcId="{2DC1C9FC-7C59-4D8C-BA61-BB9A2E5DAA88}" destId="{38162CA8-582A-4E29-B99D-FD9CA75D9DE0}" srcOrd="0" destOrd="0" presId="urn:microsoft.com/office/officeart/2005/8/layout/vList3"/>
    <dgm:cxn modelId="{F05FEE8D-BBBB-4B3A-A684-3EE3AC04C9D9}" type="presParOf" srcId="{38162CA8-582A-4E29-B99D-FD9CA75D9DE0}" destId="{9E60E8F5-D8CF-46ED-8A55-AE79E37A93DE}" srcOrd="0" destOrd="0" presId="urn:microsoft.com/office/officeart/2005/8/layout/vList3"/>
    <dgm:cxn modelId="{7B05CB9D-5A28-4BB5-A548-BC238E5EEDE0}" type="presParOf" srcId="{38162CA8-582A-4E29-B99D-FD9CA75D9DE0}" destId="{FE00A6CA-8F40-420A-AE3E-4C3A53261F91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E00A6CA-8F40-420A-AE3E-4C3A53261F91}">
      <dsp:nvSpPr>
        <dsp:cNvPr id="0" name=""/>
        <dsp:cNvSpPr/>
      </dsp:nvSpPr>
      <dsp:spPr>
        <a:xfrm rot="10800000">
          <a:off x="2631323" y="0"/>
          <a:ext cx="5223372" cy="175260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72848" tIns="121920" rIns="227584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Восстановление контакта с собственным телом.</a:t>
          </a:r>
          <a:endParaRPr lang="ru-RU" sz="3200" kern="1200" dirty="0"/>
        </a:p>
      </dsp:txBody>
      <dsp:txXfrm rot="10800000">
        <a:off x="2631323" y="0"/>
        <a:ext cx="5223372" cy="1752600"/>
      </dsp:txXfrm>
    </dsp:sp>
    <dsp:sp modelId="{9E60E8F5-D8CF-46ED-8A55-AE79E37A93DE}">
      <dsp:nvSpPr>
        <dsp:cNvPr id="0" name=""/>
        <dsp:cNvSpPr/>
      </dsp:nvSpPr>
      <dsp:spPr>
        <a:xfrm>
          <a:off x="714375" y="0"/>
          <a:ext cx="2181233" cy="175260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A9B48-6560-4F89-BCB1-A8F187BE38AF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FF5D64-6556-44A8-BC6C-0BBC0172177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FF5D64-6556-44A8-BC6C-0BBC01721772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ru-RU" dirty="0" smtClean="0"/>
              <a:t>ПУТЬ </a:t>
            </a:r>
            <a:r>
              <a:rPr lang="ru-RU" dirty="0" smtClean="0"/>
              <a:t>К</a:t>
            </a:r>
            <a:r>
              <a:rPr lang="ru-RU" dirty="0" smtClean="0"/>
              <a:t> </a:t>
            </a:r>
            <a:r>
              <a:rPr lang="ru-RU" dirty="0" smtClean="0"/>
              <a:t>СЕБЕ…</a:t>
            </a: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1000100" y="3143248"/>
          <a:ext cx="7854696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Пирамида </a:t>
            </a:r>
            <a:r>
              <a:rPr lang="ru-RU" dirty="0" err="1" smtClean="0"/>
              <a:t>Маслоу</a:t>
            </a:r>
            <a:endParaRPr lang="ru-RU" dirty="0"/>
          </a:p>
        </p:txBody>
      </p:sp>
      <p:pic>
        <p:nvPicPr>
          <p:cNvPr id="5" name="Содержимое 4" descr="7_masloy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2071678"/>
            <a:ext cx="5327117" cy="464347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«…эти ценности не только желанны для всех людей, но и необходимы, поскольку позволяют избежать заболевания и психопатологии.»</a:t>
            </a:r>
          </a:p>
          <a:p>
            <a:pPr algn="r">
              <a:buNone/>
            </a:pPr>
            <a:r>
              <a:rPr lang="ru-RU" dirty="0" smtClean="0"/>
              <a:t>А. </a:t>
            </a:r>
            <a:r>
              <a:rPr lang="ru-RU" dirty="0" err="1" smtClean="0"/>
              <a:t>Маслоу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85795"/>
            <a:ext cx="2212848" cy="1428760"/>
          </a:xfrm>
        </p:spPr>
        <p:txBody>
          <a:bodyPr>
            <a:noAutofit/>
          </a:bodyPr>
          <a:lstStyle/>
          <a:p>
            <a:r>
              <a:rPr lang="ru-RU" sz="2400" dirty="0" smtClean="0"/>
              <a:t>Воздействие травмирующего события на работу интеллекта.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28596" y="2428868"/>
            <a:ext cx="3357586" cy="3214709"/>
          </a:xfrm>
        </p:spPr>
        <p:txBody>
          <a:bodyPr>
            <a:noAutofit/>
          </a:bodyPr>
          <a:lstStyle/>
          <a:p>
            <a:r>
              <a:rPr lang="ru-RU" sz="1600" dirty="0" smtClean="0"/>
              <a:t>Во время </a:t>
            </a:r>
            <a:r>
              <a:rPr lang="ru-RU" sz="1600" dirty="0" err="1" smtClean="0"/>
              <a:t>травмирования</a:t>
            </a:r>
            <a:r>
              <a:rPr lang="ru-RU" sz="1600" dirty="0" smtClean="0"/>
              <a:t> (стресса) – физического или эмоционального - работа нашего гибкого человеческого интеллекта прекращается. Наша способность видеть вещи такими, каковы они есть, изобретать новые точные способы </a:t>
            </a:r>
            <a:r>
              <a:rPr lang="ru-RU" sz="1600" dirty="0" err="1" smtClean="0"/>
              <a:t>реагированияна</a:t>
            </a:r>
            <a:r>
              <a:rPr lang="ru-RU" sz="1600" dirty="0" smtClean="0"/>
              <a:t> все новые ситуации тормозиться или полностью отключается.</a:t>
            </a:r>
          </a:p>
          <a:p>
            <a:r>
              <a:rPr lang="ru-RU" sz="1600" dirty="0" smtClean="0"/>
              <a:t>Стрессовые переживания и все что с ним связано трудно подвергнуть анализу, осмыслить и превратить в опыт, чтобы «более разумно» вести себя в следующий раз.</a:t>
            </a:r>
            <a:endParaRPr lang="ru-RU" sz="1600" dirty="0"/>
          </a:p>
        </p:txBody>
      </p:sp>
      <p:pic>
        <p:nvPicPr>
          <p:cNvPr id="5" name="Рисунок 4" descr="psy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8396" r="18396"/>
          <a:stretch>
            <a:fillRect/>
          </a:stretch>
        </p:blipFill>
        <p:spPr>
          <a:xfrm rot="420000">
            <a:off x="3865535" y="623901"/>
            <a:ext cx="4617720" cy="392943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85794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Негативное следствие травмирующего опыта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3244334"/>
            <a:ext cx="885828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400" dirty="0" smtClean="0"/>
              <a:t>Количественное (потеря способности справляться с ситуациями)</a:t>
            </a:r>
          </a:p>
          <a:p>
            <a:pPr>
              <a:buFont typeface="Arial" charset="0"/>
              <a:buChar char="•"/>
            </a:pPr>
            <a:endParaRPr lang="ru-RU" sz="2400" dirty="0" smtClean="0"/>
          </a:p>
          <a:p>
            <a:pPr>
              <a:buFont typeface="Arial" charset="0"/>
              <a:buChar char="•"/>
            </a:pPr>
            <a:endParaRPr lang="ru-RU" sz="2400" dirty="0" smtClean="0"/>
          </a:p>
          <a:p>
            <a:pPr>
              <a:buFont typeface="Arial" charset="0"/>
              <a:buChar char="•"/>
            </a:pPr>
            <a:endParaRPr lang="ru-RU" sz="2400" dirty="0" smtClean="0"/>
          </a:p>
          <a:p>
            <a:pPr>
              <a:buFont typeface="Arial" charset="0"/>
              <a:buChar char="•"/>
            </a:pPr>
            <a:r>
              <a:rPr lang="ru-RU" sz="2400" dirty="0" smtClean="0"/>
              <a:t> Возникновение эффекта «снежного кома»  (</a:t>
            </a:r>
            <a:r>
              <a:rPr lang="ru-RU" sz="2400" dirty="0" err="1" smtClean="0"/>
              <a:t>рестимуляция</a:t>
            </a:r>
            <a:r>
              <a:rPr lang="ru-RU" sz="2400" dirty="0" smtClean="0"/>
              <a:t> травмирующего опыта - возникновение стереотипов поведения)</a:t>
            </a: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255008"/>
          </a:xfrm>
        </p:spPr>
        <p:txBody>
          <a:bodyPr/>
          <a:lstStyle/>
          <a:p>
            <a:r>
              <a:rPr lang="ru-RU" dirty="0" smtClean="0"/>
              <a:t>ПРОБЛЕМЫ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2755764" cy="1509712"/>
          </a:xfrm>
        </p:spPr>
        <p:txBody>
          <a:bodyPr/>
          <a:lstStyle/>
          <a:p>
            <a:r>
              <a:rPr lang="ru-RU" dirty="0" smtClean="0"/>
              <a:t>Случайные                                                    Хронические</a:t>
            </a:r>
            <a:endParaRPr lang="ru-RU" dirty="0"/>
          </a:p>
        </p:txBody>
      </p:sp>
      <p:pic>
        <p:nvPicPr>
          <p:cNvPr id="5" name="Рисунок 4" descr="7.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7686" y="1571612"/>
            <a:ext cx="4429132" cy="442913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Случайные</a:t>
            </a:r>
          </a:p>
          <a:p>
            <a:pPr>
              <a:buFontTx/>
              <a:buChar char="-"/>
            </a:pPr>
            <a:r>
              <a:rPr lang="ru-RU" sz="2000" dirty="0" smtClean="0"/>
              <a:t>Источник </a:t>
            </a:r>
            <a:r>
              <a:rPr lang="ru-RU" sz="2000" dirty="0" err="1" smtClean="0"/>
              <a:t>проблемы-случай</a:t>
            </a:r>
            <a:endParaRPr lang="ru-RU" sz="2000" dirty="0" smtClean="0"/>
          </a:p>
          <a:p>
            <a:pPr>
              <a:buFontTx/>
              <a:buChar char="-"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FontTx/>
              <a:buChar char="-"/>
            </a:pPr>
            <a:r>
              <a:rPr lang="ru-RU" sz="2000" dirty="0" smtClean="0"/>
              <a:t>Актуализируются в момент встречи с источником</a:t>
            </a:r>
          </a:p>
          <a:p>
            <a:pPr>
              <a:buFontTx/>
              <a:buChar char="-"/>
            </a:pPr>
            <a:endParaRPr lang="ru-RU" sz="2000" dirty="0" smtClean="0"/>
          </a:p>
          <a:p>
            <a:pPr>
              <a:buFontTx/>
              <a:buChar char="-"/>
            </a:pPr>
            <a:r>
              <a:rPr lang="ru-RU" sz="2000" dirty="0" smtClean="0"/>
              <a:t>Осознается как проблема</a:t>
            </a:r>
          </a:p>
          <a:p>
            <a:pPr>
              <a:buNone/>
            </a:pPr>
            <a:endParaRPr lang="ru-RU" sz="2000" dirty="0" smtClean="0"/>
          </a:p>
          <a:p>
            <a:pPr>
              <a:buFontTx/>
              <a:buChar char="-"/>
            </a:pPr>
            <a:r>
              <a:rPr lang="ru-RU" sz="2000" dirty="0" smtClean="0"/>
              <a:t>Разнообразие случайных проблем - столько , сколько и случаев</a:t>
            </a:r>
          </a:p>
          <a:p>
            <a:pPr>
              <a:buNone/>
            </a:pP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Хронические</a:t>
            </a:r>
          </a:p>
          <a:p>
            <a:pPr>
              <a:buFontTx/>
              <a:buChar char="-"/>
            </a:pPr>
            <a:r>
              <a:rPr lang="ru-RU" sz="1900" dirty="0" smtClean="0"/>
              <a:t>Заражение</a:t>
            </a:r>
          </a:p>
          <a:p>
            <a:pPr>
              <a:buFontTx/>
              <a:buChar char="-"/>
            </a:pPr>
            <a:r>
              <a:rPr lang="ru-RU" sz="1900" dirty="0" smtClean="0"/>
              <a:t>Систематическое подавление</a:t>
            </a:r>
          </a:p>
          <a:p>
            <a:pPr>
              <a:buNone/>
            </a:pPr>
            <a:endParaRPr lang="ru-RU" sz="1900" dirty="0" smtClean="0"/>
          </a:p>
          <a:p>
            <a:pPr>
              <a:buFontTx/>
              <a:buChar char="-"/>
            </a:pPr>
            <a:r>
              <a:rPr lang="ru-RU" sz="1900" dirty="0" smtClean="0"/>
              <a:t>Присутствуют всегда (как запись)</a:t>
            </a:r>
          </a:p>
          <a:p>
            <a:pPr>
              <a:buNone/>
            </a:pPr>
            <a:endParaRPr lang="ru-RU" sz="1900" dirty="0" smtClean="0"/>
          </a:p>
          <a:p>
            <a:pPr>
              <a:buNone/>
            </a:pPr>
            <a:endParaRPr lang="ru-RU" sz="1900" dirty="0" smtClean="0"/>
          </a:p>
          <a:p>
            <a:pPr>
              <a:buFontTx/>
              <a:buChar char="-"/>
            </a:pPr>
            <a:r>
              <a:rPr lang="ru-RU" sz="1900" dirty="0" smtClean="0"/>
              <a:t>Не осознается как проблема-человек ассоциируется с ними(как черта характера)</a:t>
            </a:r>
          </a:p>
          <a:p>
            <a:pPr>
              <a:buNone/>
            </a:pPr>
            <a:endParaRPr lang="ru-RU" sz="1900" dirty="0" smtClean="0"/>
          </a:p>
          <a:p>
            <a:pPr>
              <a:buFontTx/>
              <a:buChar char="-"/>
            </a:pPr>
            <a:r>
              <a:rPr lang="ru-RU" sz="1900" dirty="0" smtClean="0"/>
              <a:t>Страх отвержения</a:t>
            </a:r>
          </a:p>
          <a:p>
            <a:pPr>
              <a:buNone/>
            </a:pPr>
            <a:endParaRPr lang="ru-RU" sz="1900" dirty="0" smtClean="0"/>
          </a:p>
          <a:p>
            <a:pPr>
              <a:buFontTx/>
              <a:buChar char="-"/>
            </a:pPr>
            <a:r>
              <a:rPr lang="ru-RU" sz="1900" dirty="0" smtClean="0"/>
              <a:t>Горе (страх потери)</a:t>
            </a:r>
          </a:p>
          <a:p>
            <a:pPr>
              <a:buNone/>
            </a:pPr>
            <a:endParaRPr lang="ru-RU" sz="1900" dirty="0" smtClean="0"/>
          </a:p>
          <a:p>
            <a:pPr>
              <a:buFontTx/>
              <a:buChar char="-"/>
            </a:pPr>
            <a:r>
              <a:rPr lang="ru-RU" sz="1900" dirty="0" smtClean="0"/>
              <a:t>Беспомощность (отказ действовать)</a:t>
            </a:r>
          </a:p>
          <a:p>
            <a:pPr>
              <a:buNone/>
            </a:pPr>
            <a:r>
              <a:rPr lang="ru-RU" sz="2300" dirty="0" smtClean="0"/>
              <a:t>Лень  Скука  Апатия  Депрессия</a:t>
            </a:r>
          </a:p>
          <a:p>
            <a:pPr>
              <a:buNone/>
            </a:pPr>
            <a:endParaRPr lang="ru-RU" sz="1900" dirty="0" smtClean="0"/>
          </a:p>
          <a:p>
            <a:pPr>
              <a:buFontTx/>
              <a:buChar char="-"/>
            </a:pPr>
            <a:r>
              <a:rPr lang="ru-RU" sz="1900" dirty="0" smtClean="0"/>
              <a:t>Изоляция</a:t>
            </a:r>
          </a:p>
          <a:p>
            <a:pPr>
              <a:buNone/>
            </a:pPr>
            <a:r>
              <a:rPr lang="ru-RU" sz="1900" dirty="0" smtClean="0"/>
              <a:t>*Агрессия</a:t>
            </a:r>
          </a:p>
          <a:p>
            <a:pPr>
              <a:buNone/>
            </a:pPr>
            <a:r>
              <a:rPr lang="ru-RU" sz="1900" dirty="0" smtClean="0"/>
              <a:t>*Зависимости</a:t>
            </a:r>
          </a:p>
          <a:p>
            <a:pPr>
              <a:buNone/>
            </a:pPr>
            <a:r>
              <a:rPr lang="ru-RU" sz="1900" dirty="0" smtClean="0"/>
              <a:t>*Страх разряжать чувства</a:t>
            </a:r>
            <a:endParaRPr lang="ru-RU" sz="19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Таблица разрядки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Чувства, состояния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-Лень скука</a:t>
            </a:r>
          </a:p>
          <a:p>
            <a:pPr>
              <a:buNone/>
            </a:pPr>
            <a:r>
              <a:rPr lang="ru-RU" dirty="0" smtClean="0"/>
              <a:t>-Легкий страх</a:t>
            </a:r>
          </a:p>
          <a:p>
            <a:pPr>
              <a:buNone/>
            </a:pPr>
            <a:r>
              <a:rPr lang="ru-RU" dirty="0" smtClean="0"/>
              <a:t>-Легкая злость раздражение</a:t>
            </a:r>
          </a:p>
          <a:p>
            <a:pPr>
              <a:buFontTx/>
              <a:buChar char="-"/>
            </a:pPr>
            <a:r>
              <a:rPr lang="ru-RU" dirty="0" smtClean="0"/>
              <a:t>Сильный страх</a:t>
            </a:r>
          </a:p>
          <a:p>
            <a:pPr>
              <a:buFontTx/>
              <a:buChar char="-"/>
            </a:pPr>
            <a:r>
              <a:rPr lang="ru-RU" dirty="0" smtClean="0"/>
              <a:t>Агрессия , злость,  гнев</a:t>
            </a:r>
          </a:p>
          <a:p>
            <a:pPr>
              <a:buFontTx/>
              <a:buChar char="-"/>
            </a:pPr>
            <a:r>
              <a:rPr lang="ru-RU" dirty="0" smtClean="0"/>
              <a:t>Горе</a:t>
            </a:r>
          </a:p>
          <a:p>
            <a:pPr>
              <a:buFontTx/>
              <a:buChar char="-"/>
            </a:pPr>
            <a:r>
              <a:rPr lang="ru-RU" dirty="0" smtClean="0"/>
              <a:t>Эмоции связанные с физической болью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Естественный способ восстановления (разрядки)</a:t>
            </a:r>
          </a:p>
          <a:p>
            <a:pPr>
              <a:buFontTx/>
              <a:buChar char="-"/>
            </a:pPr>
            <a:r>
              <a:rPr lang="ru-RU" sz="2400" dirty="0" smtClean="0"/>
              <a:t>Действие + поиск</a:t>
            </a:r>
          </a:p>
          <a:p>
            <a:pPr>
              <a:buFontTx/>
              <a:buChar char="-"/>
            </a:pPr>
            <a:r>
              <a:rPr lang="ru-RU" sz="2400" dirty="0" smtClean="0"/>
              <a:t>Проявление интереса</a:t>
            </a:r>
          </a:p>
          <a:p>
            <a:pPr>
              <a:buFontTx/>
              <a:buChar char="-"/>
            </a:pPr>
            <a:r>
              <a:rPr lang="ru-RU" sz="2400" dirty="0" smtClean="0"/>
              <a:t>Рассказ без зацикливания</a:t>
            </a:r>
          </a:p>
          <a:p>
            <a:pPr>
              <a:buFontTx/>
              <a:buChar char="-"/>
            </a:pPr>
            <a:r>
              <a:rPr lang="ru-RU" sz="2400" dirty="0" smtClean="0"/>
              <a:t>Смех, испарина</a:t>
            </a:r>
          </a:p>
          <a:p>
            <a:pPr>
              <a:buFontTx/>
              <a:buChar char="-"/>
            </a:pPr>
            <a:r>
              <a:rPr lang="ru-RU" sz="2400" dirty="0" smtClean="0"/>
              <a:t>Крик, дрожь, холодный пот</a:t>
            </a:r>
          </a:p>
          <a:p>
            <a:pPr>
              <a:buFontTx/>
              <a:buChar char="-"/>
            </a:pPr>
            <a:r>
              <a:rPr lang="ru-RU" sz="2400" dirty="0" smtClean="0"/>
              <a:t>Резкие движения, крики</a:t>
            </a:r>
          </a:p>
          <a:p>
            <a:pPr>
              <a:buFontTx/>
              <a:buChar char="-"/>
            </a:pPr>
            <a:r>
              <a:rPr lang="ru-RU" sz="2400" dirty="0" smtClean="0"/>
              <a:t>Плач с рыданиями</a:t>
            </a:r>
          </a:p>
          <a:p>
            <a:pPr>
              <a:buFontTx/>
              <a:buChar char="-"/>
            </a:pPr>
            <a:r>
              <a:rPr lang="ru-RU" sz="2400" dirty="0" smtClean="0"/>
              <a:t>Зевание, потягивания, почесывания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2214554"/>
            <a:ext cx="7119958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59</TotalTime>
  <Words>277</Words>
  <Application>Microsoft Office PowerPoint</Application>
  <PresentationFormat>Экран (4:3)</PresentationFormat>
  <Paragraphs>66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ПУТЬ К СЕБЕ…</vt:lpstr>
      <vt:lpstr>Пирамида Маслоу</vt:lpstr>
      <vt:lpstr>Воздействие травмирующего события на работу интеллекта.</vt:lpstr>
      <vt:lpstr>Негативное следствие травмирующего опыта</vt:lpstr>
      <vt:lpstr>ПРОБЛЕМЫ</vt:lpstr>
      <vt:lpstr>Слайд 6</vt:lpstr>
      <vt:lpstr>Таблица разрядки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ПУТЬ С СЕБЕ…</dc:title>
  <cp:lastModifiedBy>Admin</cp:lastModifiedBy>
  <cp:revision>8</cp:revision>
  <dcterms:modified xsi:type="dcterms:W3CDTF">2016-12-01T07:04:07Z</dcterms:modified>
</cp:coreProperties>
</file>