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docx" ContentType="application/vnd.openxmlformats-officedocument.wordprocessingml.document"/>
  <Default Extension="gif" ContentType="image/gif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2" r:id="rId5"/>
    <p:sldId id="261" r:id="rId6"/>
    <p:sldId id="263" r:id="rId7"/>
    <p:sldId id="264" r:id="rId8"/>
    <p:sldId id="265" r:id="rId9"/>
    <p:sldId id="266" r:id="rId10"/>
    <p:sldId id="267" r:id="rId11"/>
    <p:sldId id="269" r:id="rId12"/>
    <p:sldId id="268" r:id="rId13"/>
    <p:sldId id="270" r:id="rId14"/>
    <p:sldId id="271" r:id="rId15"/>
    <p:sldId id="273" r:id="rId16"/>
    <p:sldId id="274" r:id="rId17"/>
    <p:sldId id="278" r:id="rId18"/>
    <p:sldId id="279" r:id="rId19"/>
    <p:sldId id="276" r:id="rId20"/>
    <p:sldId id="277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398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6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F8051163-B620-43FD-9A8A-4662BB3D6903}" type="datetimeFigureOut">
              <a:rPr lang="ru-RU" smtClean="0"/>
              <a:t>01.12.2016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B6201B54-A6A3-4482-AC73-8A08CDF8AD05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051163-B620-43FD-9A8A-4662BB3D6903}" type="datetimeFigureOut">
              <a:rPr lang="ru-RU" smtClean="0"/>
              <a:t>01.12.2016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01B54-A6A3-4482-AC73-8A08CDF8AD0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051163-B620-43FD-9A8A-4662BB3D6903}" type="datetimeFigureOut">
              <a:rPr lang="ru-RU" smtClean="0"/>
              <a:t>01.12.2016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01B54-A6A3-4482-AC73-8A08CDF8AD0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F8051163-B620-43FD-9A8A-4662BB3D6903}" type="datetimeFigureOut">
              <a:rPr lang="ru-RU" smtClean="0"/>
              <a:t>01.12.2016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6201B54-A6A3-4482-AC73-8A08CDF8AD05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F8051163-B620-43FD-9A8A-4662BB3D6903}" type="datetimeFigureOut">
              <a:rPr lang="ru-RU" smtClean="0"/>
              <a:t>01.12.2016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B6201B54-A6A3-4482-AC73-8A08CDF8AD05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051163-B620-43FD-9A8A-4662BB3D6903}" type="datetimeFigureOut">
              <a:rPr lang="ru-RU" smtClean="0"/>
              <a:t>01.12.2016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01B54-A6A3-4482-AC73-8A08CDF8AD05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051163-B620-43FD-9A8A-4662BB3D6903}" type="datetimeFigureOut">
              <a:rPr lang="ru-RU" smtClean="0"/>
              <a:t>01.12.2016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01B54-A6A3-4482-AC73-8A08CDF8AD05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F8051163-B620-43FD-9A8A-4662BB3D6903}" type="datetimeFigureOut">
              <a:rPr lang="ru-RU" smtClean="0"/>
              <a:t>01.12.2016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6201B54-A6A3-4482-AC73-8A08CDF8AD05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051163-B620-43FD-9A8A-4662BB3D6903}" type="datetimeFigureOut">
              <a:rPr lang="ru-RU" smtClean="0"/>
              <a:t>01.12.2016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01B54-A6A3-4482-AC73-8A08CDF8AD0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Объект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F8051163-B620-43FD-9A8A-4662BB3D6903}" type="datetimeFigureOut">
              <a:rPr lang="ru-RU" smtClean="0"/>
              <a:t>01.12.2016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6201B54-A6A3-4482-AC73-8A08CDF8AD05}" type="slidenum">
              <a:rPr lang="ru-RU" smtClean="0"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F8051163-B620-43FD-9A8A-4662BB3D6903}" type="datetimeFigureOut">
              <a:rPr lang="ru-RU" smtClean="0"/>
              <a:t>01.12.2016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6201B54-A6A3-4482-AC73-8A08CDF8AD05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F8051163-B620-43FD-9A8A-4662BB3D6903}" type="datetimeFigureOut">
              <a:rPr lang="ru-RU" smtClean="0"/>
              <a:t>01.12.2016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B6201B54-A6A3-4482-AC73-8A08CDF8AD05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1.png"/><Relationship Id="rId4" Type="http://schemas.openxmlformats.org/officeDocument/2006/relationships/image" Target="../media/image40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5.jpeg"/><Relationship Id="rId4" Type="http://schemas.openxmlformats.org/officeDocument/2006/relationships/image" Target="../media/image44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7" Type="http://schemas.openxmlformats.org/officeDocument/2006/relationships/image" Target="../media/image46.e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package" Target="../embeddings/Microsoft_Word_Document1.docx"/><Relationship Id="rId5" Type="http://schemas.openxmlformats.org/officeDocument/2006/relationships/oleObject" Target="../embeddings/oleObject1.bin"/><Relationship Id="rId4" Type="http://schemas.openxmlformats.org/officeDocument/2006/relationships/image" Target="../media/image48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2.jpeg"/><Relationship Id="rId4" Type="http://schemas.openxmlformats.org/officeDocument/2006/relationships/image" Target="../media/image5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eg"/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olgaponomaren.wixsite.com/mysite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png"/><Relationship Id="rId4" Type="http://schemas.openxmlformats.org/officeDocument/2006/relationships/image" Target="../media/image1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95652" y="620688"/>
            <a:ext cx="6964288" cy="1894362"/>
          </a:xfrm>
        </p:spPr>
        <p:txBody>
          <a:bodyPr>
            <a:normAutofit/>
          </a:bodyPr>
          <a:lstStyle/>
          <a:p>
            <a:pPr algn="ctr"/>
            <a:r>
              <a:rPr lang="ru-RU" sz="3100" cap="none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Экспозиции </a:t>
            </a:r>
            <a:r>
              <a:rPr lang="ru-RU" sz="3100" cap="none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Боевой Славы </a:t>
            </a:r>
            <a:r>
              <a:rPr lang="ru-RU" sz="3100" cap="none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100" cap="none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cap="none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smtClean="0"/>
              <a:t>Школьного музея краеведения</a:t>
            </a:r>
            <a:br>
              <a:rPr lang="ru-RU" sz="1800" dirty="0" smtClean="0"/>
            </a:br>
            <a:r>
              <a:rPr lang="ru-RU" sz="1800" dirty="0" smtClean="0"/>
              <a:t>история, жизнь, быт  населения </a:t>
            </a:r>
            <a:br>
              <a:rPr lang="ru-RU" sz="1800" dirty="0" smtClean="0"/>
            </a:br>
            <a:r>
              <a:rPr lang="ru-RU" sz="1800" dirty="0" smtClean="0"/>
              <a:t>Нефтегорского района.</a:t>
            </a:r>
            <a:br>
              <a:rPr lang="ru-RU" sz="1800" dirty="0" smtClean="0"/>
            </a:b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19080" y="0"/>
            <a:ext cx="7848872" cy="2016224"/>
          </a:xfrm>
        </p:spPr>
        <p:txBody>
          <a:bodyPr>
            <a:normAutofit/>
          </a:bodyPr>
          <a:lstStyle/>
          <a:p>
            <a:pPr algn="ctr"/>
            <a:endParaRPr lang="ru-RU" dirty="0" smtClean="0">
              <a:solidFill>
                <a:srgbClr val="C00000"/>
              </a:solidFill>
            </a:endParaRPr>
          </a:p>
          <a:p>
            <a:pPr algn="ctr"/>
            <a:endParaRPr lang="ru-RU" dirty="0">
              <a:solidFill>
                <a:srgbClr val="C00000"/>
              </a:solidFill>
            </a:endParaRPr>
          </a:p>
          <a:p>
            <a:pPr algn="ctr"/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1026" name="Picture 2" descr="C:\Users\учитель\Desktop\музей\image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22492" y="4138705"/>
            <a:ext cx="2121024" cy="21210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624400" y="6270104"/>
            <a:ext cx="1008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2016г.</a:t>
            </a:r>
            <a:endParaRPr lang="ru-RU" dirty="0"/>
          </a:p>
        </p:txBody>
      </p:sp>
      <p:pic>
        <p:nvPicPr>
          <p:cNvPr id="1027" name="Picture 3" descr="C:\Users\учитель\Desktop\музей\129___01\IMG_1137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32365" y="4210713"/>
            <a:ext cx="2636011" cy="197700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804581" y="2420888"/>
            <a:ext cx="662473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СРЕДНЕЙ ОБЩЕОБРАЗОВАТЕЛЬНОЙ ШКОЛЫ </a:t>
            </a:r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№</a:t>
            </a:r>
            <a:r>
              <a:rPr lang="ru-RU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«ОБРАЗОВАТЕЛЬЫЙ ЦЕНТР» </a:t>
            </a:r>
            <a:endParaRPr lang="ru-RU" sz="1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ГОРОДА  НЕФТЕГОРСКА</a:t>
            </a:r>
            <a:endParaRPr lang="ru-RU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9213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lvl="0">
              <a:spcBef>
                <a:spcPts val="0"/>
              </a:spcBef>
            </a:pPr>
            <a:r>
              <a:rPr lang="ru-RU" sz="2000" b="1" cap="none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 стеклом стенда газета «Комсомольская правда» от</a:t>
            </a:r>
            <a:r>
              <a:rPr lang="en-US" sz="2000" b="1" cap="none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2000" b="1" cap="none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cap="none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8ноября 1941года</a:t>
            </a:r>
            <a:r>
              <a:rPr lang="ru-RU" sz="2000" b="1" cap="none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подаренная школьному музею жителем </a:t>
            </a:r>
            <a:r>
              <a:rPr lang="ru-RU" sz="2000" b="1" cap="none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города, </a:t>
            </a:r>
            <a:r>
              <a:rPr lang="ru-RU" sz="2000" b="1" cap="none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ветераном войны.</a:t>
            </a:r>
            <a:r>
              <a:rPr lang="ru-RU" sz="2000" cap="none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cap="none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3074" name="Picture 2" descr="C:\Users\учитель\Desktop\музей\129___01\DSCN6897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59632" y="1412776"/>
            <a:ext cx="6660232" cy="49951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66282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0"/>
            <a:ext cx="7467600" cy="1143000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>
                <a:solidFill>
                  <a:srgbClr val="C0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Основные формы работы по гражданско-патриотическому </a:t>
            </a:r>
            <a:r>
              <a:rPr lang="ru-RU" sz="2400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воспитанию</a:t>
            </a:r>
            <a:endParaRPr lang="ru-RU" sz="24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539552" y="1268760"/>
            <a:ext cx="7467600" cy="487375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Поисковая деятельность;</a:t>
            </a:r>
            <a:b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</a:br>
            <a:r>
              <a:rPr lang="ru-RU" sz="20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Сотрудничество </a:t>
            </a:r>
            <a: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с Советом Ветеранов Великой Отечественной войны</a:t>
            </a:r>
            <a:r>
              <a:rPr lang="ru-RU" sz="20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;</a:t>
            </a:r>
            <a: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/>
            </a:r>
            <a:b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</a:br>
            <a:r>
              <a:rPr lang="ru-RU" sz="20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Встречи </a:t>
            </a:r>
            <a: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с ветеранами Великой Отечественной Войны и локальных войн</a:t>
            </a:r>
            <a:r>
              <a:rPr lang="ru-RU" sz="20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;</a:t>
            </a:r>
            <a: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/>
            </a:r>
            <a:b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</a:br>
            <a:r>
              <a:rPr lang="ru-RU" sz="20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Проведение </a:t>
            </a:r>
            <a: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тематических концертов для ветеранов;</a:t>
            </a:r>
            <a:b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</a:br>
            <a:r>
              <a:rPr lang="ru-RU" sz="20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Тематические </a:t>
            </a:r>
            <a: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экскурсии в школьном музее Боевой Славы</a:t>
            </a:r>
            <a:r>
              <a:rPr lang="ru-RU" sz="20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;</a:t>
            </a:r>
            <a: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/>
            </a:r>
            <a:b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</a:br>
            <a:r>
              <a:rPr lang="ru-RU" sz="20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Посещение </a:t>
            </a:r>
            <a: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музеев </a:t>
            </a:r>
            <a:r>
              <a:rPr lang="ru-RU" sz="20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городов России;</a:t>
            </a:r>
            <a: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/>
            </a:r>
            <a:b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</a:br>
            <a:r>
              <a:rPr lang="ru-RU" sz="20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Уроки </a:t>
            </a:r>
            <a: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Мужества;</a:t>
            </a:r>
            <a:b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</a:br>
            <a:r>
              <a:rPr lang="ru-RU" sz="20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Уроки </a:t>
            </a:r>
            <a: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истории 1-11 классов;</a:t>
            </a:r>
            <a:b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</a:br>
            <a:r>
              <a:rPr lang="ru-RU" sz="20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Шефство </a:t>
            </a:r>
            <a: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над ветеранами войны и труда;</a:t>
            </a:r>
            <a:b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</a:br>
            <a:r>
              <a:rPr lang="ru-RU" sz="20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Диспуты</a:t>
            </a:r>
            <a: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, круглые столы;</a:t>
            </a:r>
            <a:b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</a:br>
            <a:r>
              <a:rPr lang="ru-RU" sz="20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Оформление </a:t>
            </a:r>
            <a: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тематических выставок;</a:t>
            </a:r>
            <a:b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</a:br>
            <a:r>
              <a:rPr lang="ru-RU" sz="20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Участие </a:t>
            </a:r>
            <a: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в митингах;</a:t>
            </a:r>
            <a:b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</a:br>
            <a: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Участие в конкурсах военно-патриотической направленности различных </a:t>
            </a:r>
            <a:r>
              <a:rPr lang="ru-RU" sz="20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уровней.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4" name="Picture 2" descr="C:\Users\учитель\Desktop\музей\129___01\IMG_0254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68143" y="3501008"/>
            <a:ext cx="2459765" cy="184482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24637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611560" y="404664"/>
            <a:ext cx="7467600" cy="4873752"/>
          </a:xfrm>
        </p:spPr>
        <p:txBody>
          <a:bodyPr>
            <a:normAutofit/>
          </a:bodyPr>
          <a:lstStyle/>
          <a:p>
            <a: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Ежегодно Музей </a:t>
            </a:r>
            <a:r>
              <a:rPr lang="ru-RU" sz="20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посещают </a:t>
            </a:r>
            <a: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около 1000 человек. Это ученики и учителя, родители, гости школы, жители микрорайона. На базе Музея проводятся беседы, классные часы, лекции о Великой Отечественной войне, об истории </a:t>
            </a:r>
            <a:r>
              <a:rPr lang="ru-RU" sz="20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Нефтегорского района </a:t>
            </a:r>
            <a: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и </a:t>
            </a:r>
            <a:r>
              <a:rPr lang="ru-RU" sz="20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Самарской  </a:t>
            </a:r>
            <a: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области. Члены штаба </a:t>
            </a:r>
            <a:r>
              <a:rPr lang="ru-RU" sz="20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«Краеведы" </a:t>
            </a:r>
            <a: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совместно со специалистом по музею оказывает методическую помощь классным руководителям и учащимся в организации мероприятий патриотической направленности. За годы продолжительной работы музей был удостоен множеством почетных грамот и дипломов.</a:t>
            </a:r>
            <a:r>
              <a:rPr lang="ru-RU" b="1" dirty="0">
                <a:solidFill>
                  <a:srgbClr val="000000"/>
                </a:solidFill>
                <a:latin typeface="Tahoma"/>
                <a:ea typeface="Calibri"/>
              </a:rPr>
              <a:t/>
            </a:r>
            <a:br>
              <a:rPr lang="ru-RU" b="1" dirty="0">
                <a:solidFill>
                  <a:srgbClr val="000000"/>
                </a:solidFill>
                <a:latin typeface="Tahoma"/>
                <a:ea typeface="Calibri"/>
              </a:rPr>
            </a:br>
            <a:endParaRPr lang="ru-RU" b="1" dirty="0"/>
          </a:p>
        </p:txBody>
      </p:sp>
      <p:pic>
        <p:nvPicPr>
          <p:cNvPr id="2050" name="Picture 2" descr="C:\Users\учитель\Desktop\музей\129___01\DSCN6888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89855" y="4005064"/>
            <a:ext cx="3456383" cy="25922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учитель\Desktop\музей\129___01\IMG_0221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96002" y="4005064"/>
            <a:ext cx="3456382" cy="25922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60606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-243408"/>
            <a:ext cx="7467600" cy="1143000"/>
          </a:xfrm>
        </p:spPr>
        <p:txBody>
          <a:bodyPr/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Поисково-исследовательская деятельность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344760" y="855083"/>
            <a:ext cx="4752528" cy="5472608"/>
          </a:xfrm>
        </p:spPr>
        <p:txBody>
          <a:bodyPr>
            <a:normAutofit fontScale="85000" lnSpcReduction="10000"/>
          </a:bodyPr>
          <a:lstStyle/>
          <a:p>
            <a:pPr indent="0" algn="just">
              <a:lnSpc>
                <a:spcPct val="150000"/>
              </a:lnSpc>
              <a:spcAft>
                <a:spcPts val="0"/>
              </a:spcAft>
              <a:buNone/>
              <a:tabLst>
                <a:tab pos="3333115" algn="l"/>
              </a:tabLst>
            </a:pPr>
            <a:r>
              <a:rPr lang="ru-RU" sz="2000" b="1" spc="15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В результате поисково-собирательской </a:t>
            </a:r>
            <a:r>
              <a:rPr lang="ru-RU" sz="2000" b="1" spc="15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деятельности собрали: </a:t>
            </a:r>
            <a:r>
              <a:rPr lang="ru-RU" sz="2000" b="1" spc="15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Альбом «Мы помним» из 62 оформленных сочинения о родственниках наших учащихся и учителей – участниках  Великой Отечественной войны;</a:t>
            </a:r>
            <a:endParaRPr lang="ru-RU" sz="2000" b="1" dirty="0"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базе  традиционного конкурса 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«Война глазами детей-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61 рисунок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победители за 5 лет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был подготовлен  материал для создания книги воспоминаний о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войне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(методом  анкетирования 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ветеранов различных войн), послания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пожелания ветеранов.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 отослали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127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писем в рамках акции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«Письмо ветерану!»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установили контакт с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выпускниками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нашей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школы участвующих в боевых действиях Чечни и Афганистана.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098" name="Picture 2" descr="http://74335s010.edusite.ru/images/imgpreview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21024" y="5979962"/>
            <a:ext cx="1109663" cy="81915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Вертикальный свиток 4"/>
          <p:cNvSpPr/>
          <p:nvPr/>
        </p:nvSpPr>
        <p:spPr>
          <a:xfrm>
            <a:off x="4644008" y="844173"/>
            <a:ext cx="4176464" cy="5825187"/>
          </a:xfrm>
          <a:prstGeom prst="verticalScroll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/>
              <a:t>В рамках проекта «Юбилей Победы» в школе состоялся конкурс сочинений «Письмо ветерану».</a:t>
            </a:r>
          </a:p>
          <a:p>
            <a:pPr algn="ctr"/>
            <a:r>
              <a:rPr lang="ru-RU" dirty="0"/>
              <a:t>На этой страничке мы печатаем лучшие сочинения учащихся нашей школы.</a:t>
            </a:r>
          </a:p>
          <a:p>
            <a:pPr algn="ctr"/>
            <a:r>
              <a:rPr lang="ru-RU" dirty="0"/>
              <a:t>   </a:t>
            </a:r>
          </a:p>
          <a:p>
            <a:pPr algn="ctr"/>
            <a:r>
              <a:rPr lang="ru-RU" dirty="0"/>
              <a:t>        </a:t>
            </a:r>
            <a:r>
              <a:rPr lang="ru-RU" i="1" dirty="0">
                <a:solidFill>
                  <a:srgbClr val="000000"/>
                </a:solidFill>
                <a:latin typeface="Verdana"/>
              </a:rPr>
              <a:t>Здравствуйте, дорогие ветераны! Вы всегда были и будете для нас примером мужества, верности, любви к Родине.</a:t>
            </a:r>
            <a:r>
              <a:rPr lang="ru-RU" dirty="0" smtClean="0"/>
              <a:t>,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18931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Выставка</a:t>
            </a:r>
            <a:br>
              <a:rPr lang="ru-RU" sz="2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рисунков</a:t>
            </a:r>
            <a:br>
              <a:rPr lang="ru-RU" sz="2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 Дню Победы </a:t>
            </a:r>
            <a:endParaRPr lang="ru-RU" sz="24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4" name="Picture 2" descr="C:\Личное\111___05\IMG_0360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3717032"/>
            <a:ext cx="4355976" cy="290398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2" name="Picture 2" descr="C:\Личное\кл.рук\IMG_0362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11960" y="272480"/>
            <a:ext cx="4428492" cy="295232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Личное\кл.рук\IMG_0370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12955" y="3491733"/>
            <a:ext cx="2093979" cy="314096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C:\Личное\кл.рук\IMG_0373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96847" y="34144"/>
            <a:ext cx="2286000" cy="3429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89529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2428" y="0"/>
            <a:ext cx="7467600" cy="1143000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Ежегодное участие в митингах к 9мая</a:t>
            </a:r>
            <a:br>
              <a:rPr lang="ru-RU" sz="2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Параде детских войск к 23 февраля</a:t>
            </a:r>
            <a:endParaRPr lang="ru-RU" sz="24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жюри ветераны </a:t>
            </a:r>
          </a:p>
          <a:p>
            <a:pPr marL="0" indent="0">
              <a:buNone/>
            </a:pP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войны.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C:\Личное\кл.рук\IMG_0387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39952" y="1268760"/>
            <a:ext cx="4409612" cy="293974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C:\Users\учитель\Desktop\музей\129___01\IMG_0110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3" y="3429000"/>
            <a:ext cx="4235963" cy="317697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44165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952" y="-459432"/>
            <a:ext cx="7467600" cy="1143000"/>
          </a:xfrm>
        </p:spPr>
        <p:txBody>
          <a:bodyPr>
            <a:normAutofit/>
          </a:bodyPr>
          <a:lstStyle/>
          <a:p>
            <a:pPr algn="ctr"/>
            <a:r>
              <a:rPr lang="ru-RU" sz="2400" b="1" cap="none" dirty="0">
                <a:solidFill>
                  <a:srgbClr val="C0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Посещение музеев городов России</a:t>
            </a:r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395536" y="1016254"/>
            <a:ext cx="7467600" cy="5509089"/>
          </a:xfrm>
        </p:spPr>
        <p:txBody>
          <a:bodyPr/>
          <a:lstStyle/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Нижний Новгород</a:t>
            </a:r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Казань</a:t>
            </a:r>
          </a:p>
          <a:p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Самара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098" name="Picture 2" descr="C:\Users\учитель\Desktop\музей\129___01\DSCN7307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96849" y="1700808"/>
            <a:ext cx="2865761" cy="21493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учитель\Desktop\музей\129___01\DSCN7331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27040" y="782014"/>
            <a:ext cx="2915816" cy="21868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1" name="Picture 5" descr="http://old.komionline.ru/media/images/2011/08/03/DSCF2816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51720" y="2968876"/>
            <a:ext cx="3810000" cy="25431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92785" y="4963517"/>
            <a:ext cx="3389767" cy="378896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12066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8175" y="-243408"/>
            <a:ext cx="7467600" cy="1143000"/>
          </a:xfrm>
        </p:spPr>
        <p:txBody>
          <a:bodyPr/>
          <a:lstStyle/>
          <a:p>
            <a:pPr algn="ctr"/>
            <a:r>
              <a:rPr lang="ru-RU" sz="2400" b="1" cap="none" dirty="0" smtClean="0">
                <a:solidFill>
                  <a:srgbClr val="C0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Операции  «Забота», «Письмо ветерану».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122" name="Picture 2" descr="C:\Новая папка\Новая папка (2) кл.кл\проект Гражданин\DSCN4190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7812" y="1124744"/>
            <a:ext cx="3131840" cy="234888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Новая папка\Новая папка (2) кл.кл\проект Гражданин\DSCN4188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32040" y="1178750"/>
            <a:ext cx="2987824" cy="224086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C:\Личное\кл.рук\100NIKON\DSCN6705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64224" y="3933056"/>
            <a:ext cx="2843808" cy="213285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5" name="Picture 5" descr="C:\Личное\кл.рук\100NIKON\DSCN6707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3555" y="3933056"/>
            <a:ext cx="2891814" cy="216886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42543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-171400"/>
            <a:ext cx="7467600" cy="1143000"/>
          </a:xfrm>
        </p:spPr>
        <p:txBody>
          <a:bodyPr/>
          <a:lstStyle/>
          <a:p>
            <a:r>
              <a:rPr lang="ru-RU" sz="2400" b="1" cap="none" dirty="0" smtClean="0">
                <a:solidFill>
                  <a:srgbClr val="C0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Проводимые мероприятия на базе музея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535054" y="941969"/>
            <a:ext cx="7467600" cy="4873752"/>
          </a:xfrm>
        </p:spPr>
        <p:txBody>
          <a:bodyPr>
            <a:normAutofit/>
          </a:bodyPr>
          <a:lstStyle/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Семинар классных руководителей «Роль классного руководителя в становлении гражданских качеств учащихся».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41409" y="1947684"/>
            <a:ext cx="4572000" cy="2862322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школьного музея </a:t>
            </a:r>
            <a:br>
              <a:rPr kumimoji="0" lang="ru-RU" sz="2000" b="1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kumimoji="0" lang="ru-RU" sz="2000" b="1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не остается незамеченной. Благодарность от руководства детских садов №2 №9 воспитанники  которых – частые гости нашего музея, подтверждает это. Заметки в СМИ рассказывают о наших экспозициях жителям района. Наши двери открыты для посетителей</a:t>
            </a:r>
            <a:endParaRPr kumimoji="0" lang="ru-RU" sz="2000" b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42419" y="1916832"/>
            <a:ext cx="3343874" cy="18883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1600" y="4749013"/>
            <a:ext cx="3482891" cy="19668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6" name="Объект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00720691"/>
              </p:ext>
            </p:extLst>
          </p:nvPr>
        </p:nvGraphicFramePr>
        <p:xfrm>
          <a:off x="5449314" y="4221088"/>
          <a:ext cx="2130084" cy="17326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7" name="Документ" r:id="rId6" imgW="5946213" imgH="4836773" progId="Word.Document.12">
                  <p:embed/>
                </p:oleObj>
              </mc:Choice>
              <mc:Fallback>
                <p:oleObj name="Документ" r:id="rId6" imgW="5946213" imgH="4836773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5449314" y="4221088"/>
                        <a:ext cx="2130084" cy="173261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964349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000" b="1" cap="none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Музейная книга отзывов хранит теплые отзывы о нашей экспозиции учеников школы, жителей </a:t>
            </a:r>
            <a:r>
              <a:rPr lang="ru-RU" sz="2000" b="1" cap="none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города </a:t>
            </a:r>
            <a:r>
              <a:rPr lang="ru-RU" sz="2000" b="1" cap="none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многочисленных гостей из разных населенных </a:t>
            </a:r>
            <a:r>
              <a:rPr lang="ru-RU" sz="2000" b="1" cap="none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пунктов района.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sz="2000" b="1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0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000" b="1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0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20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школьном музее существует актив, состоящий из старшеклассников, ведется необходимая документация, учет музейных экспонатов, экскурсий и посещений. </a:t>
            </a:r>
            <a:r>
              <a:rPr lang="ru-RU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5122" name="Picture 2" descr="C:\Users\учитель\Desktop\музей\129___01\IMG_1123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19672" y="1124744"/>
            <a:ext cx="3240360" cy="243027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учитель\Desktop\музей\129___01\IMG_1156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20072" y="1124744"/>
            <a:ext cx="3096344" cy="232225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79712" y="4564646"/>
            <a:ext cx="1640083" cy="212618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5" descr="C:\Личное\кл.рук\DSCN4373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88035" y="4564647"/>
            <a:ext cx="2709328" cy="203199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12125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67544" y="-243408"/>
            <a:ext cx="7467600" cy="1143000"/>
          </a:xfrm>
        </p:spPr>
        <p:txBody>
          <a:bodyPr>
            <a:normAutofit/>
          </a:bodyPr>
          <a:lstStyle/>
          <a:p>
            <a:pPr lvl="0" fontAlgn="base">
              <a:spcBef>
                <a:spcPct val="5000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Краеведческий музей открыт 24 марта 1988 года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sz="quarter" idx="1"/>
          </p:nvPr>
        </p:nvSpPr>
        <p:spPr>
          <a:xfrm>
            <a:off x="395536" y="1143000"/>
            <a:ext cx="3960440" cy="5166320"/>
          </a:xfrm>
        </p:spPr>
        <p:txBody>
          <a:bodyPr>
            <a:normAutofit/>
          </a:bodyPr>
          <a:lstStyle/>
          <a:p>
            <a:pPr lvl="0">
              <a:buClr>
                <a:srgbClr val="AD0101"/>
              </a:buClr>
            </a:pPr>
            <a: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Открытие </a:t>
            </a:r>
            <a:r>
              <a:rPr lang="ru-RU" sz="20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экспозиции Боевой Славы  </a:t>
            </a:r>
            <a: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школьного музея было приурочено к </a:t>
            </a:r>
            <a:r>
              <a:rPr lang="ru-RU" sz="20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50-летию </a:t>
            </a:r>
            <a: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Победы нашего государства в Великой  отечественной войне. Состоялось оно 7 мая 1995 г.</a:t>
            </a:r>
            <a:b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0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974160" cy="4572000"/>
          </a:xfrm>
        </p:spPr>
        <p:txBody>
          <a:bodyPr>
            <a:normAutofit/>
          </a:bodyPr>
          <a:lstStyle/>
          <a:p>
            <a:pPr marL="0" lvl="0" indent="0" fontAlgn="base">
              <a:spcBef>
                <a:spcPct val="50000"/>
              </a:spcBef>
              <a:spcAft>
                <a:spcPct val="0"/>
              </a:spcAft>
              <a:buClrTx/>
              <a:buSzTx/>
              <a:buNone/>
            </a:pPr>
            <a:endParaRPr lang="ru-RU" sz="1800" b="1" dirty="0" smtClean="0">
              <a:solidFill>
                <a:srgbClr val="000000"/>
              </a:solidFill>
              <a:latin typeface="Georgia" pitchFamily="18" charset="0"/>
            </a:endParaRPr>
          </a:p>
          <a:p>
            <a:pPr marL="0" lvl="0" indent="0" fontAlgn="base">
              <a:spcBef>
                <a:spcPct val="50000"/>
              </a:spcBef>
              <a:spcAft>
                <a:spcPct val="0"/>
              </a:spcAft>
              <a:buClrTx/>
              <a:buSzTx/>
              <a:buNone/>
            </a:pPr>
            <a:endParaRPr lang="ru-RU" sz="1800" b="1" dirty="0">
              <a:solidFill>
                <a:srgbClr val="000000"/>
              </a:solidFill>
              <a:latin typeface="Georgia" pitchFamily="18" charset="0"/>
            </a:endParaRPr>
          </a:p>
          <a:p>
            <a:pPr marL="0" lvl="0" indent="0" fontAlgn="base">
              <a:spcBef>
                <a:spcPct val="50000"/>
              </a:spcBef>
              <a:spcAft>
                <a:spcPct val="0"/>
              </a:spcAft>
              <a:buClrTx/>
              <a:buSzTx/>
              <a:buNone/>
            </a:pPr>
            <a:endParaRPr lang="ru-RU" sz="1800" b="1" dirty="0" smtClean="0">
              <a:solidFill>
                <a:srgbClr val="000000"/>
              </a:solidFill>
              <a:latin typeface="Georgia" pitchFamily="18" charset="0"/>
            </a:endParaRPr>
          </a:p>
          <a:p>
            <a:pPr marL="0" lvl="0" indent="0" fontAlgn="base">
              <a:spcBef>
                <a:spcPct val="50000"/>
              </a:spcBef>
              <a:spcAft>
                <a:spcPct val="0"/>
              </a:spcAft>
              <a:buClrTx/>
              <a:buSzTx/>
              <a:buNone/>
            </a:pPr>
            <a:endParaRPr lang="ru-RU" sz="1800" b="1" dirty="0">
              <a:solidFill>
                <a:srgbClr val="000000"/>
              </a:solidFill>
              <a:latin typeface="Georgia" pitchFamily="18" charset="0"/>
            </a:endParaRPr>
          </a:p>
          <a:p>
            <a:pPr marL="0" lvl="0" indent="0" fontAlgn="base">
              <a:spcBef>
                <a:spcPct val="50000"/>
              </a:spcBef>
              <a:spcAft>
                <a:spcPct val="0"/>
              </a:spcAft>
              <a:buClrTx/>
              <a:buSzTx/>
              <a:buNone/>
            </a:pPr>
            <a:endParaRPr lang="ru-RU" sz="1800" b="1" dirty="0" smtClean="0">
              <a:solidFill>
                <a:srgbClr val="000000"/>
              </a:solidFill>
              <a:latin typeface="Georgia" pitchFamily="18" charset="0"/>
            </a:endParaRPr>
          </a:p>
          <a:p>
            <a:pPr marL="0" lvl="0" indent="0" fontAlgn="base">
              <a:spcBef>
                <a:spcPct val="50000"/>
              </a:spcBef>
              <a:spcAft>
                <a:spcPct val="0"/>
              </a:spcAft>
              <a:buClrTx/>
              <a:buSzTx/>
              <a:buNone/>
            </a:pPr>
            <a:endParaRPr lang="ru-RU" sz="1800" b="1" dirty="0">
              <a:solidFill>
                <a:srgbClr val="000000"/>
              </a:solidFill>
              <a:latin typeface="Georgia" pitchFamily="18" charset="0"/>
            </a:endParaRPr>
          </a:p>
          <a:p>
            <a:pPr marL="0" lvl="0" indent="0" fontAlgn="base">
              <a:spcBef>
                <a:spcPct val="50000"/>
              </a:spcBef>
              <a:spcAft>
                <a:spcPct val="0"/>
              </a:spcAft>
              <a:buClrTx/>
              <a:buSzTx/>
              <a:buNone/>
            </a:pPr>
            <a:endParaRPr lang="ru-RU" sz="1800" b="1" dirty="0" smtClean="0">
              <a:solidFill>
                <a:srgbClr val="000000"/>
              </a:solidFill>
              <a:latin typeface="Georgia" pitchFamily="18" charset="0"/>
            </a:endParaRPr>
          </a:p>
          <a:p>
            <a:pPr marL="0" lvl="0" indent="0" fontAlgn="base">
              <a:spcBef>
                <a:spcPct val="50000"/>
              </a:spcBef>
              <a:spcAft>
                <a:spcPct val="0"/>
              </a:spcAft>
              <a:buClrTx/>
              <a:buSzTx/>
              <a:buNone/>
            </a:pPr>
            <a:r>
              <a:rPr lang="ru-RU" sz="20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Участниками </a:t>
            </a:r>
            <a: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первой </a:t>
            </a:r>
            <a:r>
              <a:rPr lang="ru-RU" sz="20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экспедиции по сбору материала </a:t>
            </a:r>
            <a: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были </a:t>
            </a:r>
            <a: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только ученики и учителя школы, но и ветераны войны и труда.</a:t>
            </a:r>
          </a:p>
          <a:p>
            <a:endParaRPr lang="ru-RU" dirty="0"/>
          </a:p>
        </p:txBody>
      </p:sp>
      <p:pic>
        <p:nvPicPr>
          <p:cNvPr id="2051" name="Picture 3" descr="C:\Users\учитель\Desktop\музей\129___01\IMG_1153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3356991"/>
            <a:ext cx="3883626" cy="318274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учитель\Desktop\музей\129___01\IMG_0100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55976" y="1124744"/>
            <a:ext cx="4211960" cy="315897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C:\Users\учитель\Desktop\музей\129___01\IMG_1152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28184" y="797717"/>
            <a:ext cx="2546180" cy="190963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22794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539552" y="404664"/>
            <a:ext cx="4186808" cy="6120680"/>
          </a:xfrm>
        </p:spPr>
        <p:txBody>
          <a:bodyPr>
            <a:normAutofit/>
          </a:bodyPr>
          <a:lstStyle/>
          <a:p>
            <a:r>
              <a:rPr lang="ru-RU" sz="1800" b="1" i="1" dirty="0">
                <a:latin typeface="Georgia" pitchFamily="18" charset="0"/>
              </a:rPr>
              <a:t>В </a:t>
            </a:r>
            <a:r>
              <a:rPr lang="ru-RU" sz="1800" b="1" i="1" dirty="0" smtClean="0">
                <a:latin typeface="Georgia" pitchFamily="18" charset="0"/>
              </a:rPr>
              <a:t>2015 году</a:t>
            </a:r>
          </a:p>
          <a:p>
            <a:pPr marL="0" indent="0">
              <a:buNone/>
            </a:pPr>
            <a:r>
              <a:rPr lang="ru-RU" sz="1800" b="1" i="1" dirty="0" smtClean="0">
                <a:latin typeface="Georgia" pitchFamily="18" charset="0"/>
              </a:rPr>
              <a:t>В областном конкурсе методических пособий по организации работы по патриотическому воспитанию  руководитель музея Пономаренко О.Л. Заняла 3 место.</a:t>
            </a:r>
          </a:p>
          <a:p>
            <a:pPr marL="0" indent="0">
              <a:buNone/>
            </a:pPr>
            <a:endParaRPr lang="ru-RU" sz="1800" b="1" i="1" dirty="0">
              <a:latin typeface="Georgia" pitchFamily="18" charset="0"/>
            </a:endParaRPr>
          </a:p>
          <a:p>
            <a:pPr marL="0" indent="0">
              <a:buNone/>
            </a:pPr>
            <a:endParaRPr lang="ru-RU" sz="1800" b="1" i="1" dirty="0" smtClean="0">
              <a:latin typeface="Georgia" pitchFamily="18" charset="0"/>
            </a:endParaRPr>
          </a:p>
          <a:p>
            <a:pPr marL="0" indent="0">
              <a:buNone/>
            </a:pPr>
            <a:endParaRPr lang="ru-RU" sz="1800" b="1" i="1" dirty="0" smtClean="0">
              <a:latin typeface="Georgia" pitchFamily="18" charset="0"/>
            </a:endParaRPr>
          </a:p>
          <a:p>
            <a:pPr marL="0" indent="0">
              <a:buNone/>
            </a:pPr>
            <a:r>
              <a:rPr lang="ru-RU" sz="1800" b="1" i="1" dirty="0" smtClean="0">
                <a:latin typeface="Georgia" pitchFamily="18" charset="0"/>
              </a:rPr>
              <a:t>В 2016 году на основе материала школьного музея ученики 9 класса Дускалиев  А. и Хамицкий В. заняли в областном НОУ 3 место.</a:t>
            </a:r>
            <a:r>
              <a:rPr lang="ru-RU" sz="1800" b="1" i="1" dirty="0">
                <a:latin typeface="Georgia" pitchFamily="18" charset="0"/>
              </a:rPr>
              <a:t/>
            </a:r>
            <a:br>
              <a:rPr lang="ru-RU" sz="1800" b="1" i="1" dirty="0">
                <a:latin typeface="Georgia" pitchFamily="18" charset="0"/>
              </a:rPr>
            </a:br>
            <a:r>
              <a:rPr lang="ru-RU" sz="1800" b="1" i="1" dirty="0" smtClean="0">
                <a:solidFill>
                  <a:prstClr val="white"/>
                </a:solidFill>
                <a:latin typeface="Georgia" pitchFamily="18" charset="0"/>
              </a:rPr>
              <a:t>заняла </a:t>
            </a:r>
            <a:r>
              <a:rPr lang="en-US" sz="1800" b="1" i="1" dirty="0" smtClean="0">
                <a:solidFill>
                  <a:prstClr val="white"/>
                </a:solidFill>
                <a:latin typeface="Georgia" pitchFamily="18" charset="0"/>
              </a:rPr>
              <a:t>III</a:t>
            </a:r>
            <a:r>
              <a:rPr lang="ru-RU" sz="1800" b="1" i="1" dirty="0" smtClean="0">
                <a:solidFill>
                  <a:prstClr val="white"/>
                </a:solidFill>
                <a:latin typeface="Georgia" pitchFamily="18" charset="0"/>
              </a:rPr>
              <a:t> место и была отмечена Грамотой.</a:t>
            </a:r>
            <a:r>
              <a:rPr lang="ru-RU" sz="1800" b="1" i="1" dirty="0" smtClean="0">
                <a:solidFill>
                  <a:prstClr val="white"/>
                </a:solidFill>
                <a:latin typeface="Cambria"/>
              </a:rPr>
              <a:t/>
            </a:r>
            <a:br>
              <a:rPr lang="ru-RU" sz="1800" b="1" i="1" dirty="0" smtClean="0">
                <a:solidFill>
                  <a:prstClr val="white"/>
                </a:solidFill>
                <a:latin typeface="Cambria"/>
              </a:rPr>
            </a:br>
            <a:endParaRPr lang="ru-RU" dirty="0"/>
          </a:p>
        </p:txBody>
      </p:sp>
      <p:pic>
        <p:nvPicPr>
          <p:cNvPr id="4098" name="Picture 2" descr="C:\Новая папка\Новая папка\DSCN6476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92080" y="116632"/>
            <a:ext cx="2355726" cy="31409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C:\Users\учитель\Documents\IMG_20160919_0005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13935" y="3411030"/>
            <a:ext cx="2287329" cy="3304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40474" y="5895246"/>
            <a:ext cx="4352474" cy="4108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u="sng" dirty="0">
                <a:solidFill>
                  <a:srgbClr val="20455E"/>
                </a:solidFill>
                <a:latin typeface="Arial"/>
                <a:ea typeface="Calibri"/>
                <a:cs typeface="Times New Roman"/>
                <a:hlinkClick r:id="rId4"/>
              </a:rPr>
              <a:t>http://</a:t>
            </a:r>
            <a:r>
              <a:rPr lang="ru-RU" u="sng" dirty="0" smtClean="0">
                <a:solidFill>
                  <a:srgbClr val="20455E"/>
                </a:solidFill>
                <a:latin typeface="Arial"/>
                <a:ea typeface="Calibri"/>
                <a:cs typeface="Times New Roman"/>
                <a:hlinkClick r:id="rId4"/>
              </a:rPr>
              <a:t>olgaponomaren.wixsite.com/mysite</a:t>
            </a:r>
            <a:endParaRPr lang="ru-RU" dirty="0">
              <a:effectLst/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450079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C:\Users\учитель\Desktop\музей\129___01\IMG_1142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55776" y="2348880"/>
            <a:ext cx="2555776" cy="19168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-99392"/>
            <a:ext cx="7467600" cy="1143000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Регистрационная карточка постоянной экспозиции</a:t>
            </a:r>
            <a:endParaRPr lang="ru-RU" sz="28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611560" y="980728"/>
            <a:ext cx="7467600" cy="5877272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Наименование музея: </a:t>
            </a:r>
            <a:r>
              <a:rPr lang="ru-RU" sz="20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краеведческий музей.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Характеристика помещения, занимаемая площадь: </a:t>
            </a:r>
            <a:r>
              <a:rPr lang="ru-RU" sz="20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отдельная комната  в музее общей площадью 15м².</a:t>
            </a:r>
          </a:p>
          <a:p>
            <a:pPr>
              <a:buFont typeface="Wingdings" panose="05000000000000000000" pitchFamily="2" charset="2"/>
              <a:buChar char="Ø"/>
            </a:pPr>
            <a:endParaRPr lang="ru-RU" sz="20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endParaRPr lang="ru-RU" sz="2000" b="1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endParaRPr lang="ru-RU" sz="20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endParaRPr lang="ru-RU" sz="2000" b="1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endParaRPr lang="ru-RU" sz="20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endParaRPr lang="ru-RU" sz="2000" b="1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Разделы экспозиции:</a:t>
            </a:r>
          </a:p>
          <a:p>
            <a:pPr marL="0" indent="0">
              <a:buNone/>
            </a:pPr>
            <a:r>
              <a:rPr lang="ru-RU" sz="20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-походное снаряжение солдата,</a:t>
            </a:r>
          </a:p>
          <a:p>
            <a:pPr marL="0" indent="0">
              <a:buNone/>
            </a:pPr>
            <a:r>
              <a:rPr lang="ru-RU" sz="20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-наградные документы советского воина,</a:t>
            </a:r>
          </a:p>
          <a:p>
            <a:pPr marL="0" indent="0">
              <a:buNone/>
            </a:pPr>
            <a:r>
              <a:rPr lang="ru-RU" sz="20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-подарки музею от ветеранов войны,</a:t>
            </a:r>
          </a:p>
          <a:p>
            <a:pPr marL="0" indent="0">
              <a:buNone/>
            </a:pPr>
            <a:r>
              <a:rPr lang="ru-RU" sz="20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-экспонаты привезённые с экспедиций.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Экспонаты (</a:t>
            </a:r>
            <a:r>
              <a:rPr lang="ru-RU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 них подлинные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46</a:t>
            </a:r>
          </a:p>
          <a:p>
            <a:pPr marL="0" indent="0">
              <a:buNone/>
            </a:pPr>
            <a:endParaRPr lang="ru-RU" sz="2000" b="1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b="1" dirty="0" smtClean="0"/>
          </a:p>
          <a:p>
            <a:endParaRPr lang="ru-RU" b="1" dirty="0" smtClean="0">
              <a:solidFill>
                <a:srgbClr val="0070C0"/>
              </a:solidFill>
            </a:endParaRPr>
          </a:p>
          <a:p>
            <a:endParaRPr lang="ru-RU" b="1" dirty="0"/>
          </a:p>
        </p:txBody>
      </p:sp>
      <p:pic>
        <p:nvPicPr>
          <p:cNvPr id="3074" name="Picture 2" descr="C:\Users\учитель\Desktop\музей\129___01\IMG_1092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15094" y="2112431"/>
            <a:ext cx="3419872" cy="256490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учитель\Desktop\музей\129___01\IMG_1128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04248" y="4869160"/>
            <a:ext cx="1339881" cy="17865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20819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67544" y="4437112"/>
            <a:ext cx="7560840" cy="2146830"/>
          </a:xfrm>
        </p:spPr>
        <p:txBody>
          <a:bodyPr>
            <a:normAutofit/>
          </a:bodyPr>
          <a:lstStyle/>
          <a:p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стенде   </a:t>
            </a:r>
            <a:b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ru-RU" sz="20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«Помни историю нашей страны» </a:t>
            </a: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представлен материал  </a:t>
            </a:r>
            <a:r>
              <a:rPr lang="ru-RU" sz="20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   </a:t>
            </a: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героях Великой Отечественной войны, </a:t>
            </a:r>
            <a:r>
              <a:rPr lang="ru-RU" sz="20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чья </a:t>
            </a: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жизнь и подвиг имеет непосредственное отношение к </a:t>
            </a:r>
            <a:r>
              <a:rPr lang="ru-RU" sz="2000" b="1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Нефтегорской</a:t>
            </a:r>
            <a:r>
              <a:rPr lang="ru-RU" sz="20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земле</a:t>
            </a: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b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 descr="C:\Users\учитель\Desktop\музей\129___01\DSCN6939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63688" y="332656"/>
            <a:ext cx="5472608" cy="410445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9209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учитель\Desktop\музей\129___01\DSCN6938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35696" y="548680"/>
            <a:ext cx="5253141" cy="430552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Заголовок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13" name="Объект 12"/>
          <p:cNvSpPr>
            <a:spLocks noGrp="1"/>
          </p:cNvSpPr>
          <p:nvPr>
            <p:ph sz="quarter" idx="1"/>
          </p:nvPr>
        </p:nvSpPr>
        <p:spPr>
          <a:xfrm>
            <a:off x="395536" y="5085184"/>
            <a:ext cx="7632848" cy="1633392"/>
          </a:xfrm>
        </p:spPr>
        <p:txBody>
          <a:bodyPr>
            <a:normAutofit/>
          </a:bodyPr>
          <a:lstStyle/>
          <a:p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Этот стенд </a:t>
            </a:r>
            <a:r>
              <a:rPr lang="ru-RU" sz="20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«Афганистан, ты наша гордость и наша боль» посвящен </a:t>
            </a: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землякам – ветеранам </a:t>
            </a:r>
            <a:r>
              <a:rPr lang="ru-RU" sz="20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Афганской войны</a:t>
            </a: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US" sz="20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 в витрине </a:t>
            </a:r>
            <a:r>
              <a:rPr lang="ru-RU" sz="20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представлены их личные документы, фотографии, награды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05763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>
              <a:spcBef>
                <a:spcPts val="0"/>
              </a:spcBef>
            </a:pPr>
            <a:r>
              <a:rPr lang="ru-RU" sz="2000" b="1" cap="none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Музей хранит память тех земляков, которые погибли на фронтах Великой Отечественной.</a:t>
            </a:r>
            <a:r>
              <a:rPr lang="ru-RU" sz="2000" cap="none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cap="none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715200" cy="4873752"/>
          </a:xfrm>
        </p:spPr>
        <p:txBody>
          <a:bodyPr/>
          <a:lstStyle/>
          <a:p>
            <a:pPr marL="0" lvl="0" indent="0">
              <a:spcBef>
                <a:spcPts val="0"/>
              </a:spcBef>
              <a:buClrTx/>
              <a:buSzTx/>
              <a:buNone/>
            </a:pPr>
            <a:endParaRPr lang="ru-RU" sz="1800" b="1" i="1" dirty="0" smtClean="0">
              <a:solidFill>
                <a:prstClr val="black"/>
              </a:solidFill>
              <a:latin typeface="Georgia" pitchFamily="18" charset="0"/>
            </a:endParaRPr>
          </a:p>
          <a:p>
            <a:pPr marL="0" lvl="0" indent="0">
              <a:spcBef>
                <a:spcPts val="0"/>
              </a:spcBef>
              <a:buClrTx/>
              <a:buSzTx/>
              <a:buNone/>
            </a:pPr>
            <a:endParaRPr lang="ru-RU" sz="1800" b="1" i="1" dirty="0">
              <a:solidFill>
                <a:prstClr val="black"/>
              </a:solidFill>
              <a:latin typeface="Georgia" pitchFamily="18" charset="0"/>
            </a:endParaRPr>
          </a:p>
          <a:p>
            <a:pPr marL="0" lvl="0" indent="0">
              <a:spcBef>
                <a:spcPts val="0"/>
              </a:spcBef>
              <a:buClrTx/>
              <a:buSzTx/>
              <a:buNone/>
            </a:pPr>
            <a:endParaRPr lang="ru-RU" sz="1800" b="1" i="1" dirty="0" smtClean="0">
              <a:solidFill>
                <a:prstClr val="black"/>
              </a:solidFill>
              <a:latin typeface="Georgia" pitchFamily="18" charset="0"/>
            </a:endParaRPr>
          </a:p>
          <a:p>
            <a:pPr marL="0" lvl="0" indent="0">
              <a:spcBef>
                <a:spcPts val="0"/>
              </a:spcBef>
              <a:buClrTx/>
              <a:buSzTx/>
              <a:buNone/>
            </a:pPr>
            <a:endParaRPr lang="ru-RU" sz="1800" b="1" i="1" dirty="0">
              <a:solidFill>
                <a:prstClr val="black"/>
              </a:solidFill>
              <a:latin typeface="Georgia" pitchFamily="18" charset="0"/>
            </a:endParaRPr>
          </a:p>
          <a:p>
            <a:pPr marL="0" lvl="0" indent="0">
              <a:spcBef>
                <a:spcPts val="0"/>
              </a:spcBef>
              <a:buClrTx/>
              <a:buSzTx/>
              <a:buNone/>
            </a:pPr>
            <a:endParaRPr lang="ru-RU" sz="1800" b="1" i="1" dirty="0" smtClean="0">
              <a:solidFill>
                <a:prstClr val="black"/>
              </a:solidFill>
              <a:latin typeface="Georgia" pitchFamily="18" charset="0"/>
            </a:endParaRPr>
          </a:p>
          <a:p>
            <a:pPr marL="0" lvl="0" indent="0">
              <a:spcBef>
                <a:spcPts val="0"/>
              </a:spcBef>
              <a:buClrTx/>
              <a:buSzTx/>
              <a:buNone/>
            </a:pPr>
            <a:endParaRPr lang="ru-RU" sz="1800" b="1" i="1" dirty="0">
              <a:solidFill>
                <a:prstClr val="black"/>
              </a:solidFill>
              <a:latin typeface="Georgia" pitchFamily="18" charset="0"/>
            </a:endParaRPr>
          </a:p>
          <a:p>
            <a:pPr marL="0" lvl="0" indent="0">
              <a:spcBef>
                <a:spcPts val="0"/>
              </a:spcBef>
              <a:buClrTx/>
              <a:buSzTx/>
              <a:buNone/>
            </a:pPr>
            <a:endParaRPr lang="ru-RU" sz="1800" b="1" i="1" dirty="0" smtClean="0">
              <a:solidFill>
                <a:prstClr val="black"/>
              </a:solidFill>
              <a:latin typeface="Georgia" pitchFamily="18" charset="0"/>
            </a:endParaRPr>
          </a:p>
          <a:p>
            <a:pPr marL="0" lvl="0" indent="0">
              <a:spcBef>
                <a:spcPts val="0"/>
              </a:spcBef>
              <a:buClrTx/>
              <a:buSzTx/>
              <a:buNone/>
            </a:pPr>
            <a:endParaRPr lang="ru-RU" sz="1800" b="1" i="1" dirty="0">
              <a:solidFill>
                <a:prstClr val="black"/>
              </a:solidFill>
              <a:latin typeface="Georgia" pitchFamily="18" charset="0"/>
            </a:endParaRPr>
          </a:p>
          <a:p>
            <a:pPr marL="0" lvl="0" indent="0">
              <a:spcBef>
                <a:spcPts val="0"/>
              </a:spcBef>
              <a:buClrTx/>
              <a:buSzTx/>
              <a:buNone/>
            </a:pPr>
            <a:endParaRPr lang="ru-RU" sz="1800" b="1" i="1" dirty="0" smtClean="0">
              <a:solidFill>
                <a:prstClr val="black"/>
              </a:solidFill>
              <a:latin typeface="Georgia" pitchFamily="18" charset="0"/>
            </a:endParaRPr>
          </a:p>
          <a:p>
            <a:pPr marL="0" lvl="0" indent="0">
              <a:spcBef>
                <a:spcPts val="0"/>
              </a:spcBef>
              <a:buClrTx/>
              <a:buSzTx/>
              <a:buNone/>
            </a:pPr>
            <a:endParaRPr lang="ru-RU" sz="1800" b="1" i="1" dirty="0">
              <a:solidFill>
                <a:prstClr val="black"/>
              </a:solidFill>
              <a:latin typeface="Georgia" pitchFamily="18" charset="0"/>
            </a:endParaRPr>
          </a:p>
          <a:p>
            <a:pPr marL="0" lvl="0" indent="0">
              <a:spcBef>
                <a:spcPts val="0"/>
              </a:spcBef>
              <a:buClrTx/>
              <a:buSzTx/>
              <a:buNone/>
            </a:pPr>
            <a:endParaRPr lang="ru-RU" sz="1800" b="1" i="1" dirty="0" smtClean="0">
              <a:solidFill>
                <a:prstClr val="black"/>
              </a:solidFill>
              <a:latin typeface="Georgia" pitchFamily="18" charset="0"/>
            </a:endParaRPr>
          </a:p>
          <a:p>
            <a:pPr marL="0" lvl="0" indent="0">
              <a:spcBef>
                <a:spcPts val="0"/>
              </a:spcBef>
              <a:buClrTx/>
              <a:buSzTx/>
              <a:buNone/>
            </a:pPr>
            <a:endParaRPr lang="ru-RU" sz="1800" b="1" i="1" dirty="0">
              <a:solidFill>
                <a:prstClr val="black"/>
              </a:solidFill>
              <a:latin typeface="Georgia" pitchFamily="18" charset="0"/>
            </a:endParaRPr>
          </a:p>
          <a:p>
            <a:pPr marL="0" lvl="0" indent="0">
              <a:spcBef>
                <a:spcPts val="0"/>
              </a:spcBef>
              <a:buClrTx/>
              <a:buSzTx/>
              <a:buNone/>
            </a:pPr>
            <a:endParaRPr lang="ru-RU" sz="1800" b="1" i="1" dirty="0" smtClean="0">
              <a:solidFill>
                <a:prstClr val="black"/>
              </a:solidFill>
              <a:latin typeface="Georgia" pitchFamily="18" charset="0"/>
            </a:endParaRPr>
          </a:p>
          <a:p>
            <a:pPr marL="0" lvl="0" indent="0">
              <a:spcBef>
                <a:spcPts val="0"/>
              </a:spcBef>
              <a:buClrTx/>
              <a:buSzTx/>
              <a:buNone/>
            </a:pPr>
            <a:endParaRPr lang="ru-RU" sz="1800" b="1" i="1" dirty="0">
              <a:solidFill>
                <a:prstClr val="black"/>
              </a:solidFill>
              <a:latin typeface="Georgia" pitchFamily="18" charset="0"/>
            </a:endParaRPr>
          </a:p>
          <a:p>
            <a:pPr marL="0" lvl="0" indent="0">
              <a:spcBef>
                <a:spcPts val="0"/>
              </a:spcBef>
              <a:buClrTx/>
              <a:buSzTx/>
              <a:buNone/>
            </a:pPr>
            <a:endParaRPr lang="ru-RU" sz="1800" b="1" i="1" dirty="0" smtClean="0">
              <a:solidFill>
                <a:prstClr val="black"/>
              </a:solidFill>
              <a:latin typeface="Georgia" pitchFamily="18" charset="0"/>
            </a:endParaRPr>
          </a:p>
          <a:p>
            <a:pPr marL="0" lvl="0" indent="0">
              <a:spcBef>
                <a:spcPts val="0"/>
              </a:spcBef>
              <a:buClrTx/>
              <a:buSzTx/>
              <a:buNone/>
            </a:pPr>
            <a:r>
              <a:rPr lang="ru-RU" sz="20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 </a:t>
            </a: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те, кто дожил до Победы - оставил нам свои воспоминания.</a:t>
            </a:r>
            <a:endParaRPr lang="ru-RU" sz="20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4" name="Picture 2" descr="C:\Users\учитель\Desktop\музей\129___01\IMG_1141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1444089"/>
            <a:ext cx="4716016" cy="35370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C:\Users\учитель\Desktop\музей\129___01\DSCN6933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26570" y="1052736"/>
            <a:ext cx="3347864" cy="251089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Рисунок 5" descr="DSCN0543.JPG"/>
          <p:cNvPicPr/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312001" y="3861048"/>
            <a:ext cx="3335497" cy="180973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670976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8159" y="0"/>
            <a:ext cx="7467600" cy="1143000"/>
          </a:xfrm>
        </p:spPr>
        <p:txBody>
          <a:bodyPr/>
          <a:lstStyle/>
          <a:p>
            <a:pPr algn="ctr"/>
            <a:r>
              <a:rPr lang="ru-RU" sz="2800" dirty="0" smtClean="0"/>
              <a:t> 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098" name="Picture 2" descr="C:\Users\учитель\Desktop\музей\129___01\IMG_1145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1" y="1592546"/>
            <a:ext cx="3672408" cy="489654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учитель\Desktop\музей\129___01\IMG_1125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8024" y="4036270"/>
            <a:ext cx="3203848" cy="240288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1026" name="Picture 2" descr="http://www.neftegorskadm.ru/img/news_area/14052015_2_3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74693" y="1592546"/>
            <a:ext cx="4653099" cy="219477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15616" y="228341"/>
            <a:ext cx="6984776" cy="124068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68595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323528" y="87333"/>
            <a:ext cx="7920880" cy="4873752"/>
          </a:xfrm>
        </p:spPr>
        <p:txBody>
          <a:bodyPr>
            <a:normAutofit/>
          </a:bodyPr>
          <a:lstStyle/>
          <a:p>
            <a:pPr marL="0" lvl="0" indent="0">
              <a:spcBef>
                <a:spcPts val="0"/>
              </a:spcBef>
              <a:buClrTx/>
              <a:buSzTx/>
              <a:buNone/>
            </a:pPr>
            <a:r>
              <a:rPr lang="ru-RU" sz="20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Витрина «Важные реликвии » </a:t>
            </a: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содержит информацию о </a:t>
            </a:r>
            <a:r>
              <a:rPr lang="ru-RU" sz="20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реликвиях привезённых учениками из экспедиций по местам боевых действий, </a:t>
            </a: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посвященных Великой Отечественной войне. </a:t>
            </a:r>
            <a:endParaRPr lang="ru-RU" sz="2000" b="1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>
              <a:spcBef>
                <a:spcPts val="0"/>
              </a:spcBef>
              <a:buClrTx/>
              <a:buSzTx/>
              <a:buNone/>
            </a:pPr>
            <a:r>
              <a:rPr lang="ru-RU" sz="20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 Священная земля).</a:t>
            </a:r>
            <a:endParaRPr lang="ru-RU" sz="20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170" name="Picture 2" descr="C:\Users\учитель\Desktop\музей\129___01\IMG_1131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99792" y="4077072"/>
            <a:ext cx="3491880" cy="261891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 descr="C:\Users\учитель\Desktop\музей\129___01\IMG_1132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76978" y="1331284"/>
            <a:ext cx="3251853" cy="243889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C:\Users\учитель\Desktop\музей\129___01\IMG_1133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7640" y="1383949"/>
            <a:ext cx="3194279" cy="239570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58938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учитель\Desktop\музей\129___01\IMG_1127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58191" y="5306228"/>
            <a:ext cx="1080120" cy="144016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800" b="1" i="1" cap="none" dirty="0" smtClean="0">
                <a:solidFill>
                  <a:prstClr val="white"/>
                </a:solidFill>
                <a:latin typeface="Georgia" pitchFamily="18" charset="0"/>
              </a:rPr>
              <a:t>Среди подлинных юбилейные </a:t>
            </a:r>
            <a:r>
              <a:rPr lang="ru-RU" sz="1800" b="1" i="1" cap="none" dirty="0">
                <a:solidFill>
                  <a:prstClr val="white"/>
                </a:solidFill>
                <a:latin typeface="Georgia" pitchFamily="18" charset="0"/>
              </a:rPr>
              <a:t>медали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04277" y="266182"/>
            <a:ext cx="7467600" cy="4873752"/>
          </a:xfrm>
        </p:spPr>
        <p:txBody>
          <a:bodyPr>
            <a:normAutofit/>
          </a:bodyPr>
          <a:lstStyle/>
          <a:p>
            <a:pPr marL="0" lvl="0" indent="0">
              <a:spcBef>
                <a:spcPts val="0"/>
              </a:spcBef>
              <a:buClrTx/>
              <a:buSzTx/>
              <a:buNone/>
            </a:pP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Среди подлинных экспонатов </a:t>
            </a:r>
            <a:r>
              <a:rPr lang="ru-RU" sz="20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экспозиции не </a:t>
            </a: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только </a:t>
            </a:r>
            <a:r>
              <a:rPr lang="ru-RU" sz="20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элементы оружия </a:t>
            </a: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военной поры, личные вещи солдат, </a:t>
            </a:r>
            <a:endParaRPr lang="ru-RU" sz="2000" b="1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>
              <a:spcBef>
                <a:spcPts val="0"/>
              </a:spcBef>
              <a:buClrTx/>
              <a:buSzTx/>
              <a:buNone/>
            </a:pPr>
            <a:r>
              <a:rPr lang="ru-RU" sz="20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 </a:t>
            </a: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боевые награды – Орден Красной Звезды, </a:t>
            </a:r>
            <a:endParaRPr lang="ru-RU" sz="2000" b="1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>
              <a:spcBef>
                <a:spcPts val="0"/>
              </a:spcBef>
              <a:buClrTx/>
              <a:buSzTx/>
              <a:buNone/>
            </a:pPr>
            <a:r>
              <a:rPr lang="ru-RU" sz="20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медаль </a:t>
            </a: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«За доблестный труд в годы </a:t>
            </a:r>
            <a:endParaRPr lang="ru-RU" sz="2000" b="1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>
              <a:spcBef>
                <a:spcPts val="0"/>
              </a:spcBef>
              <a:buClrTx/>
              <a:buSzTx/>
              <a:buNone/>
            </a:pPr>
            <a:r>
              <a:rPr lang="ru-RU" sz="20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Великой </a:t>
            </a: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Отечественной войны 1941 – 1945 гг.», </a:t>
            </a:r>
            <a:endParaRPr lang="ru-RU" sz="2000" b="1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>
              <a:spcBef>
                <a:spcPts val="0"/>
              </a:spcBef>
              <a:buClrTx/>
              <a:buSzTx/>
              <a:buNone/>
            </a:pPr>
            <a:r>
              <a:rPr lang="ru-RU" sz="20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юбилейные </a:t>
            </a: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медали.</a:t>
            </a:r>
            <a:endParaRPr lang="ru-RU" sz="20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147" name="Picture 3" descr="C:\Users\учитель\Desktop\музей\129___01\IMG_1148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2223610"/>
            <a:ext cx="3888432" cy="291632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C:\Users\учитель\Desktop\музей\129___01\IMG_1149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32040" y="4293096"/>
            <a:ext cx="3221596" cy="241619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учитель\Desktop\музей\129___01\DSCN6891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20934" y="2060848"/>
            <a:ext cx="2843808" cy="213285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учитель\Desktop\музей\129___01\IMG_1129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59832" y="5306228"/>
            <a:ext cx="1088303" cy="145107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291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NewsPrint">
      <a:dk1>
        <a:sysClr val="windowText" lastClr="000000"/>
      </a:dk1>
      <a:lt1>
        <a:sysClr val="window" lastClr="FFFFFF"/>
      </a:lt1>
      <a:dk2>
        <a:srgbClr val="303030"/>
      </a:dk2>
      <a:lt2>
        <a:srgbClr val="DEDEE0"/>
      </a:lt2>
      <a:accent1>
        <a:srgbClr val="AD0101"/>
      </a:accent1>
      <a:accent2>
        <a:srgbClr val="726056"/>
      </a:accent2>
      <a:accent3>
        <a:srgbClr val="AC956E"/>
      </a:accent3>
      <a:accent4>
        <a:srgbClr val="808DA9"/>
      </a:accent4>
      <a:accent5>
        <a:srgbClr val="424E5B"/>
      </a:accent5>
      <a:accent6>
        <a:srgbClr val="730E00"/>
      </a:accent6>
      <a:hlink>
        <a:srgbClr val="D26900"/>
      </a:hlink>
      <a:folHlink>
        <a:srgbClr val="D89243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762</TotalTime>
  <Words>631</Words>
  <Application>Microsoft Office PowerPoint</Application>
  <PresentationFormat>Экран (4:3)</PresentationFormat>
  <Paragraphs>117</Paragraphs>
  <Slides>20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2" baseType="lpstr">
      <vt:lpstr>Эркер</vt:lpstr>
      <vt:lpstr>Документ</vt:lpstr>
      <vt:lpstr>Экспозиции Боевой Славы   Школьного музея краеведения история, жизнь, быт  населения  Нефтегорского района.  </vt:lpstr>
      <vt:lpstr>Краеведческий музей открыт 24 марта 1988 года.</vt:lpstr>
      <vt:lpstr>Регистрационная карточка постоянной экспозиции</vt:lpstr>
      <vt:lpstr> </vt:lpstr>
      <vt:lpstr> </vt:lpstr>
      <vt:lpstr>Музей хранит память тех земляков, которые погибли на фронтах Великой Отечественной. </vt:lpstr>
      <vt:lpstr> </vt:lpstr>
      <vt:lpstr> </vt:lpstr>
      <vt:lpstr>Среди подлинных юбилейные медали</vt:lpstr>
      <vt:lpstr>За стеклом стенда газета «Комсомольская правда» от 8ноября 1941года, подаренная школьному музею жителем города, ветераном войны. </vt:lpstr>
      <vt:lpstr>Основные формы работы по гражданско-патриотическому воспитанию</vt:lpstr>
      <vt:lpstr> </vt:lpstr>
      <vt:lpstr>Поисково-исследовательская деятельность</vt:lpstr>
      <vt:lpstr>Выставка рисунков ко Дню Победы </vt:lpstr>
      <vt:lpstr>Ежегодное участие в митингах к 9мая Параде детских войск к 23 февраля</vt:lpstr>
      <vt:lpstr>Посещение музеев городов России</vt:lpstr>
      <vt:lpstr>Операции  «Забота», «Письмо ветерану». </vt:lpstr>
      <vt:lpstr>Проводимые мероприятия на базе музея</vt:lpstr>
      <vt:lpstr> Музейная книга отзывов хранит теплые отзывы о нашей экспозиции учеников школы, жителей города и многочисленных гостей из разных населенных пунктов района.</vt:lpstr>
      <vt:lpstr>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Школьный музей краеведения</dc:title>
  <dc:creator>учитель</dc:creator>
  <cp:lastModifiedBy>учитель</cp:lastModifiedBy>
  <cp:revision>45</cp:revision>
  <dcterms:created xsi:type="dcterms:W3CDTF">2016-11-19T11:23:59Z</dcterms:created>
  <dcterms:modified xsi:type="dcterms:W3CDTF">2016-12-01T16:22:04Z</dcterms:modified>
</cp:coreProperties>
</file>