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7" r:id="rId3"/>
    <p:sldId id="29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99" r:id="rId36"/>
    <p:sldId id="300" r:id="rId37"/>
    <p:sldId id="301" r:id="rId38"/>
    <p:sldId id="303" r:id="rId39"/>
    <p:sldId id="302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05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DC18F45-AF3F-42B0-B50F-4069D5A9BAC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F279957F-2E46-45C6-B1B4-3C7FB8C919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4282" y="214290"/>
            <a:ext cx="8643998" cy="6429420"/>
          </a:xfrm>
          <a:prstGeom prst="round2DiagRect">
            <a:avLst/>
          </a:prstGeom>
          <a:ln w="57150">
            <a:solidFill>
              <a:srgbClr val="0033CC"/>
            </a:solidFill>
            <a:prstDash val="sysDot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4" name="Рисунок 7" descr="а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500688"/>
            <a:ext cx="106203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Рисунок 8" descr="О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75613" y="-142875"/>
            <a:ext cx="1068387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147217_html_14a4941f.gif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14438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Рисунок 10" descr="13b14e4s-960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088786">
            <a:off x="7546975" y="5505450"/>
            <a:ext cx="16287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ut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" TargetMode="External"/><Relationship Id="rId2" Type="http://schemas.openxmlformats.org/officeDocument/2006/relationships/hyperlink" Target="http://nsportal.ru/shkola/russkii-yazyk-i-literatur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nelegend.ru/" TargetMode="External"/><Relationship Id="rId5" Type="http://schemas.openxmlformats.org/officeDocument/2006/relationships/hyperlink" Target="http://images.yandex.ru/yandsearch" TargetMode="External"/><Relationship Id="rId4" Type="http://schemas.openxmlformats.org/officeDocument/2006/relationships/hyperlink" Target="http://ru.wikipedia.org/wiki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ОГЭ: задание 15.1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Сочинение на лингвистическую тему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5301208"/>
            <a:ext cx="5292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i="1" dirty="0" smtClean="0"/>
              <a:t>Учитель русского языка и литературы </a:t>
            </a:r>
          </a:p>
          <a:p>
            <a:pPr>
              <a:lnSpc>
                <a:spcPct val="80000"/>
              </a:lnSpc>
            </a:pPr>
            <a:r>
              <a:rPr lang="ru-RU" sz="2000" b="1" i="1" dirty="0" smtClean="0"/>
              <a:t>ГБОУ Школа №1354 г.Москвы</a:t>
            </a:r>
          </a:p>
          <a:p>
            <a:pPr>
              <a:lnSpc>
                <a:spcPct val="80000"/>
              </a:lnSpc>
            </a:pPr>
            <a:r>
              <a:rPr lang="ru-RU" sz="2000" b="1" i="1" dirty="0" smtClean="0"/>
              <a:t>Королева Ольга Олеговна</a:t>
            </a:r>
            <a:endParaRPr lang="ru-RU" sz="2000" b="1" dirty="0" smtClean="0"/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«</a:t>
            </a:r>
            <a:r>
              <a:rPr lang="ru-RU" b="1" i="1" dirty="0" smtClean="0"/>
              <a:t>Объём сочинения должен составлять не менее 70 слов. Сочинение пишите аккуратно, разборчивым почерком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А вот это важные слова. Пускай вы привыкли, что учителя морщатся при виде тетрадей с вашим почерком, но экзамен НАДО писать красиво и разборчиво. Почему? Потому что </a:t>
            </a:r>
            <a:r>
              <a:rPr lang="ru-RU" b="1" dirty="0" smtClean="0"/>
              <a:t>при проверке ваше лицо — это не паспорт, не аттестат, даже не багаж знаний. Ваше лицо — это почерк. </a:t>
            </a:r>
            <a:r>
              <a:rPr lang="ru-RU" dirty="0" smtClean="0"/>
              <a:t>Допустим, я проверяю вашу работу. Я вас лично не знаю. Но пишете вы аккуратно, красиво, глаз радуется. И тогда ошибки, допущенные вами, кажутся незначительными и случайными, и судят вас не так строго. Или другая ситуация: я проверяю работу и совершенно не понимаю: это буква «а», «о» или вообще «</a:t>
            </a:r>
            <a:r>
              <a:rPr lang="ru-RU" dirty="0" err="1" smtClean="0"/>
              <a:t>ы</a:t>
            </a:r>
            <a:r>
              <a:rPr lang="ru-RU" dirty="0" smtClean="0"/>
              <a:t>». Кривой-косой почерк меня начинает раздражать, и я более строго подхожу и к содержанию работы, придираюсь к вашим аргументам и построению предложений. Ну вы меня поняли…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Писать меньше 70 слов нельзя </a:t>
            </a:r>
            <a:r>
              <a:rPr lang="ru-RU" dirty="0" smtClean="0"/>
              <a:t>— будут вычитать баллы или вообще не оценят. </a:t>
            </a:r>
            <a:r>
              <a:rPr lang="ru-RU" b="1" dirty="0" smtClean="0"/>
              <a:t>Писать больше 70 слов можно. </a:t>
            </a:r>
            <a:r>
              <a:rPr lang="ru-RU" dirty="0" smtClean="0"/>
              <a:t>На свой страх и риск. Чем больше слов, тем больше количество вероятных ошибок — помните.</a:t>
            </a:r>
          </a:p>
          <a:p>
            <a:r>
              <a:rPr lang="ru-RU" dirty="0" smtClean="0"/>
              <a:t>Итак, вы подготовились и начинаете писать…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Текст для примеров может быть абсолютно любым. </a:t>
            </a:r>
          </a:p>
          <a:p>
            <a:r>
              <a:rPr lang="ru-RU" dirty="0" smtClean="0"/>
              <a:t>Ведь рассуждать о языке можно на основе любого русскоязычного текста. </a:t>
            </a:r>
          </a:p>
          <a:p>
            <a:r>
              <a:rPr lang="ru-RU" dirty="0" smtClean="0"/>
              <a:t>Мы так вообще сейчас с вами возьмём начало 4 главы «Братства кольца».</a:t>
            </a:r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424936" cy="652534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«</a:t>
            </a:r>
            <a:r>
              <a:rPr lang="ru-RU" b="1" i="1" dirty="0" smtClean="0"/>
              <a:t>(1) Только под вечер, в пасмурных сумерках, остановились усталые путники на отдых. (2) </a:t>
            </a:r>
            <a:r>
              <a:rPr lang="ru-RU" b="1" i="1" dirty="0" err="1" smtClean="0"/>
              <a:t>Баразинбар</a:t>
            </a:r>
            <a:r>
              <a:rPr lang="ru-RU" b="1" i="1" dirty="0" smtClean="0"/>
              <a:t> дышал вниз холодом — дул порывистый ветер. (3) </a:t>
            </a:r>
            <a:r>
              <a:rPr lang="ru-RU" b="1" i="1" dirty="0" err="1" smtClean="0"/>
              <a:t>Гэндальф</a:t>
            </a:r>
            <a:r>
              <a:rPr lang="ru-RU" b="1" i="1" dirty="0" smtClean="0"/>
              <a:t> пустил свою баклагу по кругу, и все Хранители отхлебнули </a:t>
            </a:r>
            <a:r>
              <a:rPr lang="ru-RU" b="1" i="1" dirty="0" err="1" smtClean="0"/>
              <a:t>здравура</a:t>
            </a:r>
            <a:r>
              <a:rPr lang="ru-RU" b="1" i="1" dirty="0" smtClean="0"/>
              <a:t>. (4) После ужина они устроили совет. — Сегодня ночью мы отдохнем, — объявил </a:t>
            </a:r>
            <a:r>
              <a:rPr lang="ru-RU" b="1" i="1" dirty="0" err="1" smtClean="0"/>
              <a:t>Гэндальф</a:t>
            </a:r>
            <a:r>
              <a:rPr lang="ru-RU" b="1" i="1" dirty="0" smtClean="0"/>
              <a:t>, — ибо штурм перевала дорого дался каждому из нас… (5) — А куда мы пойдем потом? — спросил </a:t>
            </a:r>
            <a:r>
              <a:rPr lang="ru-RU" b="1" i="1" dirty="0" err="1" smtClean="0"/>
              <a:t>Фродо</a:t>
            </a:r>
            <a:r>
              <a:rPr lang="ru-RU" b="1" i="1" dirty="0" smtClean="0"/>
              <a:t>. (6) — У Хранителей есть только две дороги, — ответил </a:t>
            </a:r>
            <a:r>
              <a:rPr lang="ru-RU" b="1" i="1" dirty="0" err="1" smtClean="0"/>
              <a:t>Гэндальф</a:t>
            </a:r>
            <a:r>
              <a:rPr lang="ru-RU" b="1" i="1" dirty="0" smtClean="0"/>
              <a:t>, — назад, в </a:t>
            </a:r>
            <a:r>
              <a:rPr lang="ru-RU" b="1" i="1" dirty="0" err="1" smtClean="0"/>
              <a:t>Раздол</a:t>
            </a:r>
            <a:r>
              <a:rPr lang="ru-RU" b="1" i="1" dirty="0" smtClean="0"/>
              <a:t>, или вперед, к Огненной горе. (7) Когда </a:t>
            </a:r>
            <a:r>
              <a:rPr lang="ru-RU" b="1" i="1" dirty="0" err="1" smtClean="0"/>
              <a:t>Гэндальф</a:t>
            </a:r>
            <a:r>
              <a:rPr lang="ru-RU" b="1" i="1" dirty="0" smtClean="0"/>
              <a:t> упомянул о возвращении, лицо </a:t>
            </a:r>
            <a:r>
              <a:rPr lang="ru-RU" b="1" i="1" dirty="0" err="1" smtClean="0"/>
              <a:t>Пина</a:t>
            </a:r>
            <a:r>
              <a:rPr lang="ru-RU" b="1" i="1" dirty="0" smtClean="0"/>
              <a:t> радостно просветлело, а </a:t>
            </a:r>
            <a:r>
              <a:rPr lang="ru-RU" b="1" i="1" dirty="0" err="1" smtClean="0"/>
              <a:t>Мерри</a:t>
            </a:r>
            <a:r>
              <a:rPr lang="ru-RU" b="1" i="1" dirty="0" smtClean="0"/>
              <a:t> и Сэм весело встрепенулись. (8) Но </a:t>
            </a:r>
            <a:r>
              <a:rPr lang="ru-RU" b="1" i="1" dirty="0" err="1" smtClean="0"/>
              <a:t>Боромир</a:t>
            </a:r>
            <a:r>
              <a:rPr lang="ru-RU" b="1" i="1" dirty="0" smtClean="0"/>
              <a:t> с </a:t>
            </a:r>
            <a:r>
              <a:rPr lang="ru-RU" b="1" i="1" dirty="0" err="1" smtClean="0"/>
              <a:t>Арагорном</a:t>
            </a:r>
            <a:r>
              <a:rPr lang="ru-RU" b="1" i="1" dirty="0" smtClean="0"/>
              <a:t> остались бесстрастными, а </a:t>
            </a:r>
            <a:r>
              <a:rPr lang="ru-RU" b="1" i="1" dirty="0" err="1" smtClean="0"/>
              <a:t>Гимли</a:t>
            </a:r>
            <a:r>
              <a:rPr lang="ru-RU" b="1" i="1" dirty="0" smtClean="0"/>
              <a:t> и </a:t>
            </a:r>
            <a:r>
              <a:rPr lang="ru-RU" b="1" i="1" dirty="0" err="1" smtClean="0"/>
              <a:t>Леголас</a:t>
            </a:r>
            <a:r>
              <a:rPr lang="ru-RU" b="1" i="1" dirty="0" smtClean="0"/>
              <a:t> </a:t>
            </a:r>
            <a:r>
              <a:rPr lang="ru-RU" b="1" i="1" dirty="0" err="1" smtClean="0"/>
              <a:t>выжидательно</a:t>
            </a:r>
            <a:r>
              <a:rPr lang="ru-RU" b="1" i="1" dirty="0" smtClean="0"/>
              <a:t> промолчали. (9) </a:t>
            </a:r>
            <a:r>
              <a:rPr lang="ru-RU" b="1" i="1" dirty="0" err="1" smtClean="0"/>
              <a:t>Фродо</a:t>
            </a:r>
            <a:r>
              <a:rPr lang="ru-RU" b="1" i="1" dirty="0" smtClean="0"/>
              <a:t> понял, что все его спутники хотят, чтобы первым высказался он.(10) — Вернуться… — нерешительно начал </a:t>
            </a:r>
            <a:r>
              <a:rPr lang="ru-RU" b="1" i="1" dirty="0" err="1" smtClean="0"/>
              <a:t>Фродо</a:t>
            </a:r>
            <a:r>
              <a:rPr lang="ru-RU" b="1" i="1" dirty="0" smtClean="0"/>
              <a:t>, потом преодолел нерешительность и закончил: — …Мы можем, по-моему, только с победой. (11) Или с позором — признав свое поражение. (12) Я предлагаю пробиваться вперед</a:t>
            </a:r>
            <a:r>
              <a:rPr lang="ru-RU" b="1" dirty="0" smtClean="0"/>
              <a:t>».</a:t>
            </a: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ru-RU" b="1" dirty="0" smtClean="0"/>
              <a:t>Сначала подберём примеры того, что русский язык может передать ВСЁ.</a:t>
            </a:r>
          </a:p>
          <a:p>
            <a:r>
              <a:rPr lang="ru-RU" dirty="0" smtClean="0"/>
              <a:t>Задумайтесь: если это так, то почему вам трудно писать сочинение? Потому что вы владеете не всеми ресурсами языка.</a:t>
            </a:r>
          </a:p>
          <a:p>
            <a:r>
              <a:rPr lang="ru-RU" dirty="0" smtClean="0"/>
              <a:t>Согласитесь, что писатель может передать русским языком ВСЁ, а </a:t>
            </a:r>
            <a:r>
              <a:rPr lang="ru-RU" dirty="0" err="1" smtClean="0"/>
              <a:t>Колян</a:t>
            </a:r>
            <a:r>
              <a:rPr lang="ru-RU" dirty="0" smtClean="0"/>
              <a:t> с соседнего подъезда может передать мало чего, и он идёт за помощью к жаргону.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Так что же самое трудное в написании сочинений? </a:t>
            </a:r>
          </a:p>
          <a:p>
            <a:pPr>
              <a:buNone/>
            </a:pPr>
            <a:r>
              <a:rPr lang="ru-RU" dirty="0" smtClean="0"/>
              <a:t>1. Подобрать нужные слова и не повторяться.</a:t>
            </a:r>
          </a:p>
          <a:p>
            <a:pPr>
              <a:buNone/>
            </a:pPr>
            <a:r>
              <a:rPr lang="ru-RU" dirty="0" smtClean="0"/>
              <a:t>2. Написать красиво, а не коряво.</a:t>
            </a:r>
          </a:p>
          <a:p>
            <a:pPr>
              <a:buNone/>
            </a:pPr>
            <a:r>
              <a:rPr lang="ru-RU" b="1" dirty="0" smtClean="0"/>
              <a:t>Что нужно для устранения пункта 1?</a:t>
            </a:r>
          </a:p>
          <a:p>
            <a:r>
              <a:rPr lang="ru-RU" dirty="0" smtClean="0"/>
              <a:t>Знание синонимов.</a:t>
            </a:r>
          </a:p>
          <a:p>
            <a:pPr>
              <a:buNone/>
            </a:pPr>
            <a:r>
              <a:rPr lang="ru-RU" b="1" dirty="0" smtClean="0"/>
              <a:t>Что нужно для пункта 2?</a:t>
            </a:r>
          </a:p>
          <a:p>
            <a:r>
              <a:rPr lang="ru-RU" dirty="0" smtClean="0"/>
              <a:t>Знание средств выразительности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Посмотрим, как Джон </a:t>
            </a:r>
            <a:r>
              <a:rPr lang="ru-RU" b="1" dirty="0" err="1" smtClean="0"/>
              <a:t>Толкин</a:t>
            </a:r>
            <a:r>
              <a:rPr lang="ru-RU" b="1" dirty="0" smtClean="0"/>
              <a:t> справился со всем этим. Заменял ли он в тексте слово на синоним? </a:t>
            </a:r>
            <a:r>
              <a:rPr lang="ru-RU" dirty="0" smtClean="0"/>
              <a:t>Найди, а потом проверь.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Вечер — сумерки</a:t>
            </a:r>
          </a:p>
          <a:p>
            <a:r>
              <a:rPr lang="ru-RU" dirty="0" smtClean="0"/>
              <a:t>Путники — Хранители — Они</a:t>
            </a:r>
          </a:p>
          <a:p>
            <a:r>
              <a:rPr lang="ru-RU" dirty="0" smtClean="0"/>
              <a:t>Радостно — весело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Теперь поищем средства речевой выразительности. </a:t>
            </a:r>
            <a:r>
              <a:rPr lang="ru-RU" dirty="0" smtClean="0"/>
              <a:t>Найдите метафору, сравнение, олицетворение.</a:t>
            </a:r>
          </a:p>
          <a:p>
            <a:pPr>
              <a:buNone/>
            </a:pPr>
            <a:r>
              <a:rPr lang="ru-RU" b="1" dirty="0" smtClean="0"/>
              <a:t>Метафора:</a:t>
            </a:r>
            <a:r>
              <a:rPr lang="ru-RU" dirty="0" smtClean="0"/>
              <a:t> «дышал вниз холодом», «штурм перевала дорого дался»</a:t>
            </a:r>
          </a:p>
          <a:p>
            <a:pPr>
              <a:buNone/>
            </a:pPr>
            <a:r>
              <a:rPr lang="ru-RU" b="1" dirty="0" smtClean="0"/>
              <a:t>Сравнение:</a:t>
            </a:r>
            <a:r>
              <a:rPr lang="ru-RU" dirty="0" smtClean="0"/>
              <a:t> «</a:t>
            </a:r>
            <a:r>
              <a:rPr lang="ru-RU" dirty="0" err="1" smtClean="0"/>
              <a:t>Баразинбар</a:t>
            </a:r>
            <a:r>
              <a:rPr lang="ru-RU" dirty="0" smtClean="0"/>
              <a:t> дышал вниз холодом — дул порывистый ветер»</a:t>
            </a:r>
          </a:p>
          <a:p>
            <a:pPr>
              <a:buNone/>
            </a:pPr>
            <a:r>
              <a:rPr lang="ru-RU" b="1" dirty="0" smtClean="0"/>
              <a:t>Олицетворение:</a:t>
            </a:r>
            <a:r>
              <a:rPr lang="ru-RU" dirty="0" smtClean="0"/>
              <a:t> «лицо </a:t>
            </a:r>
            <a:r>
              <a:rPr lang="ru-RU" dirty="0" err="1" smtClean="0"/>
              <a:t>Пина</a:t>
            </a:r>
            <a:r>
              <a:rPr lang="ru-RU" dirty="0" smtClean="0"/>
              <a:t> радостно просветлело»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Примеры готовы. Осталось написать сочинение.</a:t>
            </a:r>
          </a:p>
          <a:p>
            <a:pPr>
              <a:buNone/>
            </a:pPr>
            <a:r>
              <a:rPr lang="ru-RU" b="1" dirty="0" smtClean="0"/>
              <a:t>Начнём с введения:</a:t>
            </a:r>
          </a:p>
          <a:p>
            <a:pPr>
              <a:buNone/>
            </a:pPr>
            <a:r>
              <a:rPr lang="ru-RU" b="1" dirty="0" smtClean="0"/>
              <a:t>«</a:t>
            </a:r>
            <a:r>
              <a:rPr lang="ru-RU" b="1" i="1" dirty="0" smtClean="0"/>
              <a:t>Высказывание К.Г. Паустовского я понимаю так: при помощи русского языка можно передать абсолютно всё, потому что возможности его безграничны</a:t>
            </a:r>
            <a:r>
              <a:rPr lang="ru-RU" b="1" dirty="0" smtClean="0"/>
              <a:t>».  </a:t>
            </a:r>
          </a:p>
          <a:p>
            <a:pPr>
              <a:buNone/>
            </a:pPr>
            <a:r>
              <a:rPr lang="ru-RU" dirty="0" smtClean="0"/>
              <a:t>Если слов кажется вам мало, впишите сюда и само высказывание.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Дальше первый аргумент и второй. </a:t>
            </a:r>
          </a:p>
          <a:p>
            <a:pPr>
              <a:buNone/>
            </a:pPr>
            <a:r>
              <a:rPr lang="ru-RU" b="1" dirty="0" smtClean="0"/>
              <a:t>	«</a:t>
            </a:r>
            <a:r>
              <a:rPr lang="ru-RU" b="1" i="1" dirty="0" smtClean="0"/>
              <a:t>И одной из главных причин величия языка является его богатейший словарный запас. Он позволяет говорить об одном и том же, и при этом не повторяться. Ведь существует множество синонимов у каждого слова. Так, например, в представленном тексте герои названы то «путниками», то «Хранителями», то личным местоимением «они» (предложения 1,3,4).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i="1" dirty="0" smtClean="0"/>
              <a:t>	Помогают создать яркую картину событий, чувств, настроений и средства речевой выразительности: метафоры, эпитеты, сравнения. И в данном тексте они также представлены: «</a:t>
            </a:r>
            <a:r>
              <a:rPr lang="ru-RU" b="1" i="1" dirty="0" err="1" smtClean="0"/>
              <a:t>Баразинбар</a:t>
            </a:r>
            <a:r>
              <a:rPr lang="ru-RU" b="1" i="1" dirty="0" smtClean="0"/>
              <a:t> дышал вниз холодом — дул порывистый ветер». Сравнение придаёт красочность описаниям</a:t>
            </a:r>
            <a:r>
              <a:rPr lang="ru-RU" b="1" dirty="0" smtClean="0"/>
              <a:t>». </a:t>
            </a:r>
            <a:r>
              <a:rPr lang="ru-RU" dirty="0" smtClean="0"/>
              <a:t>  </a:t>
            </a:r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Задание 15</a:t>
            </a:r>
            <a:r>
              <a:rPr lang="ru-RU" dirty="0" smtClean="0"/>
              <a:t> принято называть в народе «сочинением». </a:t>
            </a:r>
          </a:p>
          <a:p>
            <a:r>
              <a:rPr lang="ru-RU" dirty="0" smtClean="0"/>
              <a:t>Это не совсем верно. Сочинять вам ничего не придётся. </a:t>
            </a:r>
          </a:p>
          <a:p>
            <a:r>
              <a:rPr lang="ru-RU" dirty="0" smtClean="0"/>
              <a:t>Надо элементарно </a:t>
            </a:r>
            <a:r>
              <a:rPr lang="ru-RU" b="1" dirty="0" smtClean="0"/>
              <a:t>ответить на поставленный вопрос, приводя в качестве доказательств цитаты из текста</a:t>
            </a:r>
            <a:r>
              <a:rPr lang="ru-RU" dirty="0" smtClean="0"/>
              <a:t>, по которому вы отвечали на тестовые вопросы. </a:t>
            </a:r>
          </a:p>
          <a:p>
            <a:r>
              <a:rPr lang="ru-RU" dirty="0" smtClean="0"/>
              <a:t>Объём ответа равен вашему изложению: 70-90 слов.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Всё, осталось перейти в выводам. </a:t>
            </a:r>
          </a:p>
          <a:p>
            <a:pPr>
              <a:buNone/>
            </a:pPr>
            <a:r>
              <a:rPr lang="ru-RU" b="1" dirty="0" smtClean="0"/>
              <a:t>	«</a:t>
            </a:r>
            <a:r>
              <a:rPr lang="ru-RU" b="1" i="1" dirty="0" smtClean="0"/>
              <a:t>Как мы убедились, опираясь на приведённые примеры, русский язык действительно может передать абсолютно всё. Главное, научиться им правильно пользоваться</a:t>
            </a:r>
            <a:r>
              <a:rPr lang="ru-RU" b="1" dirty="0" smtClean="0"/>
              <a:t>».</a:t>
            </a:r>
          </a:p>
          <a:p>
            <a:pPr>
              <a:buNone/>
            </a:pPr>
            <a:r>
              <a:rPr lang="ru-RU" dirty="0" smtClean="0"/>
              <a:t>	Вы будете удивлены, но в этом маленьком сочинении уже больше 70-ти слов. Так что чего уж там бояться?</a:t>
            </a:r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Теперь почувствуем себя в роли проверяющих и оценим сочинение по критериям. </a:t>
            </a:r>
          </a:p>
          <a:p>
            <a:r>
              <a:rPr lang="ru-RU" b="1" i="1" dirty="0" smtClean="0"/>
              <a:t>С1К1. Доказано ли утверждение К.Г.Паустовского?</a:t>
            </a:r>
            <a:endParaRPr lang="ru-RU" dirty="0" smtClean="0"/>
          </a:p>
          <a:p>
            <a:r>
              <a:rPr lang="ru-RU" dirty="0" smtClean="0"/>
              <a:t>2 балла — правильно понял и доказал.</a:t>
            </a:r>
          </a:p>
          <a:p>
            <a:r>
              <a:rPr lang="ru-RU" dirty="0" smtClean="0"/>
              <a:t>1 балл — понял не совсем правильно, но доказал.</a:t>
            </a:r>
          </a:p>
          <a:p>
            <a:r>
              <a:rPr lang="ru-RU" dirty="0" smtClean="0"/>
              <a:t>0 баллов — вообще не понял, или не доказал, </a:t>
            </a:r>
            <a:r>
              <a:rPr lang="ru-RU" b="1" dirty="0" smtClean="0"/>
              <a:t>или доказал с помощью бытовых рассуждений </a:t>
            </a:r>
            <a:r>
              <a:rPr lang="ru-RU" dirty="0" smtClean="0"/>
              <a:t>(вроде того: «Да, язык может передать многое, вот у меня мама как начнёт ругаться за двойку на экзамене, так чего только не услышишь!»)</a:t>
            </a:r>
          </a:p>
        </p:txBody>
      </p:sp>
    </p:spTree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/>
              <a:t>С1К2. Примеры.</a:t>
            </a:r>
            <a:r>
              <a:rPr lang="ru-RU" dirty="0" smtClean="0"/>
              <a:t> </a:t>
            </a:r>
          </a:p>
          <a:p>
            <a:r>
              <a:rPr lang="ru-RU" dirty="0" smtClean="0"/>
              <a:t>3 балла — привели 2 примера, и оба из текста, и оба в тему. </a:t>
            </a:r>
          </a:p>
          <a:p>
            <a:r>
              <a:rPr lang="ru-RU" dirty="0" smtClean="0"/>
              <a:t>2 балла — 1 пример в тему, а второй не в тему.</a:t>
            </a:r>
          </a:p>
          <a:p>
            <a:r>
              <a:rPr lang="ru-RU" dirty="0" smtClean="0"/>
              <a:t>1 балл — 1 пример, но его роль не указана (то есть просто написали, а не пояснили, что вы этим хотели сказать) 0 баллов — нет примеров из текста.   </a:t>
            </a:r>
          </a:p>
          <a:p>
            <a:r>
              <a:rPr lang="ru-RU" b="1" i="1" dirty="0" smtClean="0"/>
              <a:t>С1К3. Логика</a:t>
            </a:r>
            <a:r>
              <a:rPr lang="ru-RU" b="1" dirty="0" smtClean="0"/>
              <a:t> </a:t>
            </a:r>
          </a:p>
          <a:p>
            <a:r>
              <a:rPr lang="ru-RU" dirty="0" smtClean="0"/>
              <a:t>2 балла — всё логично, есть абзацы (как минимум, их три), мысль не скачет от Адама и до наших дней. </a:t>
            </a:r>
          </a:p>
          <a:p>
            <a:r>
              <a:rPr lang="ru-RU" dirty="0" smtClean="0"/>
              <a:t>1 балл — малость с абзацами начудили. </a:t>
            </a:r>
          </a:p>
          <a:p>
            <a:r>
              <a:rPr lang="ru-RU" dirty="0" smtClean="0"/>
              <a:t>0 баллов — абзацев нет вообще, или написан полный бред. 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С1К4. Введение — мысль — заключение.</a:t>
            </a:r>
            <a:r>
              <a:rPr lang="ru-RU" dirty="0" smtClean="0"/>
              <a:t> </a:t>
            </a:r>
          </a:p>
          <a:p>
            <a:r>
              <a:rPr lang="ru-RU" dirty="0" smtClean="0"/>
              <a:t>2 балла — если все вышеперечисленное есть. </a:t>
            </a:r>
          </a:p>
          <a:p>
            <a:r>
              <a:rPr lang="ru-RU" dirty="0" smtClean="0"/>
              <a:t>1 балл — всё есть, но где-то проскочило неожиданное предложение и получилось оно не к месту. </a:t>
            </a:r>
          </a:p>
          <a:p>
            <a:r>
              <a:rPr lang="ru-RU" dirty="0" smtClean="0"/>
              <a:t>0 баллов — начали с конца, закончили началом. В общем, полный кавардак и хаос. </a:t>
            </a:r>
          </a:p>
          <a:p>
            <a:r>
              <a:rPr lang="ru-RU" dirty="0" smtClean="0"/>
              <a:t>Как вы поняли, можно написать четко и ясно хоть о том, как вы у бабушки летом в деревне отдыхали и получить по критериям 3 и 4 максимум баллов, если написано всё логично. </a:t>
            </a:r>
          </a:p>
          <a:p>
            <a:r>
              <a:rPr lang="ru-RU" dirty="0" smtClean="0"/>
              <a:t>Так что не отчаивайтесь и, главное, пишите, не бросайте часть 15.1 в виде пустого листа.</a:t>
            </a:r>
          </a:p>
          <a:p>
            <a:r>
              <a:rPr lang="ru-RU" dirty="0" smtClean="0"/>
              <a:t> А вот критерии 1 и 2 за «бабушку» не получить… тут придётся подумать о языке.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Что ты знаешь о сочинении ОГЭ?</a:t>
            </a:r>
            <a:br>
              <a:rPr lang="ru-RU" b="1" dirty="0" smtClean="0"/>
            </a:br>
            <a:r>
              <a:rPr lang="ru-RU" dirty="0" smtClean="0"/>
              <a:t>тест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Вопрос 1 </a:t>
            </a:r>
          </a:p>
          <a:p>
            <a:pPr>
              <a:buNone/>
            </a:pPr>
            <a:r>
              <a:rPr lang="ru-RU" b="1" i="1" dirty="0" smtClean="0"/>
              <a:t>Что произойдёт, если вместо двух вы напишете три аргумента?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Ваше сочинение не будет оцениваться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Вы получите дополнительный балл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Вы сделаете лишнюю работу, которая останется без оценивания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У вас снимут один балл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 2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Каков должен быть объём сочинения?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Не важно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Ровно 70 слов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До 70 слов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В пределах 70 слов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 3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i="1" dirty="0" smtClean="0"/>
              <a:t>Каким способом нельзя приводить примеры-аргументы из текста?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Косвенной речью без кавычек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Указать номер предложения, в котором находится пример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Переписать в кавычках предложение целиком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Переписать в кавычках часть предложения, в которой находится пример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 4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54726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ru-RU" sz="3800" b="1" i="1" dirty="0" smtClean="0"/>
              <a:t>Какие аргументы надо приводить в своём сочинении?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2 аргумента из жизни или художественной литературы с подтверждающим высказывание языковым явлением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Можно и 1 аргумент из прочитанного текста, подтверждающий языковое явление из высказывания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2 аргумента из прочитанного текста с подтверждающим высказывание языковым явлением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2 аргумента из прочитанного текста по этической проблеме высказывания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 5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800" b="1" i="1" dirty="0" smtClean="0"/>
              <a:t>За какие критерии вы получите 0 баллов, если совершенно не поняли тему высказывания и писали сочинение наобум?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СК3 и СК4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СК1 и СК3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СК2 и СК3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СК2 и СК4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СК1 и СК2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 6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i="1" dirty="0" smtClean="0"/>
              <a:t>Сколько минимум абзацев должно быть, судя по критериям СК3 и СК4?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3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5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b="1" dirty="0" smtClean="0"/>
              <a:t>А что если я напишу больше? — спросите вы.</a:t>
            </a:r>
          </a:p>
          <a:p>
            <a:pPr>
              <a:buNone/>
            </a:pPr>
            <a:r>
              <a:rPr lang="ru-RU" dirty="0" smtClean="0"/>
              <a:t>Пишите. Пишите. На свой страх и риск. Баллов вам за лишний объём никто не прибавит. А вот количество ошибок увеличится. сами подумайте: сколько раз вы рискуете даже элементарно сделать описку в 70 словах и сколько в 170?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b="1" dirty="0" smtClean="0"/>
              <a:t>А что если я напишу сочинение на 69 слов? — неутомимо допытываетесь вы.</a:t>
            </a:r>
          </a:p>
          <a:p>
            <a:pPr>
              <a:buNone/>
            </a:pPr>
            <a:r>
              <a:rPr lang="ru-RU" dirty="0" smtClean="0"/>
              <a:t>Пишите. Пишите.  Ничего страшного. Слова ваши считать никто не будет. Главное, чтобы </a:t>
            </a:r>
            <a:r>
              <a:rPr lang="ru-RU" dirty="0" err="1" smtClean="0"/>
              <a:t>недосчёт</a:t>
            </a:r>
            <a:r>
              <a:rPr lang="ru-RU" dirty="0" smtClean="0"/>
              <a:t> слов не был большим и в глаза не бросался. При малом количестве слов с вас снимут по баллу за все критерии грамотности. При очень малом количестве слов, за грамотность вам поставят по нулям.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 7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i="1" dirty="0" smtClean="0"/>
              <a:t>Какая часть сочинения не является обязательной?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Введение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Эпиграф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Заключение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Основная часть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 8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i="1" dirty="0" smtClean="0"/>
              <a:t>Что вы должны сделать с высказыванием о языке?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Заменить на более подходящее высказывание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Вспомнить текст, из которого оно было взято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Опровергнуть примерами из текста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Подтвердить примерами из текста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 9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i="1" dirty="0" smtClean="0"/>
              <a:t>Какое высказывание вам придётся доказывать?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Любое высказывание К.Паустовского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Любое высказывание о роли языка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Высказывание о проблемах современного общества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Высказывание политиков о предвыборной кампании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Вопрос 10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800" b="1" i="1" dirty="0" smtClean="0"/>
              <a:t>Чтобы получить максимум по СК2, нужно не только привести 2 примера из текста, но и...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разобрать их как части речи или члены предложения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привести третий пример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дать толкование данных слов по словарю Даля</a:t>
            </a:r>
          </a:p>
          <a:p>
            <a:pPr marL="514350" indent="-514350">
              <a:buFont typeface="+mj-lt"/>
              <a:buAutoNum type="alphaUcPeriod"/>
            </a:pPr>
            <a:r>
              <a:rPr lang="ru-RU" dirty="0" smtClean="0"/>
              <a:t>объяснить, как эти примеры связаны с темой высказывания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dirty="0" smtClean="0"/>
              <a:t>С теорией закончили. Пора переходить к упражнениям по написанию сочинений.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529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429000"/>
            <a:ext cx="8208912" cy="295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420769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8108883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403244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4664"/>
            <a:ext cx="426654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Использованные материалы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smtClean="0">
                <a:hlinkClick r:id="rId2"/>
              </a:rPr>
              <a:t>http</a:t>
            </a:r>
            <a:r>
              <a:rPr lang="ru-RU" u="sng" smtClean="0">
                <a:hlinkClick r:id="rId2"/>
              </a:rPr>
              <a:t>://</a:t>
            </a:r>
            <a:r>
              <a:rPr lang="en-US" u="sng" smtClean="0">
                <a:hlinkClick r:id="rId2"/>
              </a:rPr>
              <a:t>nsportal</a:t>
            </a:r>
            <a:r>
              <a:rPr lang="ru-RU" u="sng" smtClean="0">
                <a:hlinkClick r:id="rId2"/>
              </a:rPr>
              <a:t>.</a:t>
            </a:r>
            <a:r>
              <a:rPr lang="en-US" u="sng" smtClean="0">
                <a:hlinkClick r:id="rId2"/>
              </a:rPr>
              <a:t>ru</a:t>
            </a:r>
            <a:r>
              <a:rPr lang="ru-RU" u="sng" smtClean="0">
                <a:hlinkClick r:id="rId2"/>
              </a:rPr>
              <a:t>/</a:t>
            </a:r>
            <a:r>
              <a:rPr lang="en-US" u="sng" smtClean="0">
                <a:hlinkClick r:id="rId2"/>
              </a:rPr>
              <a:t>shkola</a:t>
            </a:r>
            <a:r>
              <a:rPr lang="ru-RU" u="sng" smtClean="0">
                <a:hlinkClick r:id="rId2"/>
              </a:rPr>
              <a:t>/</a:t>
            </a:r>
            <a:r>
              <a:rPr lang="en-US" u="sng" smtClean="0">
                <a:hlinkClick r:id="rId2"/>
              </a:rPr>
              <a:t>russkii</a:t>
            </a:r>
            <a:r>
              <a:rPr lang="ru-RU" u="sng" smtClean="0">
                <a:hlinkClick r:id="rId2"/>
              </a:rPr>
              <a:t>-</a:t>
            </a:r>
            <a:r>
              <a:rPr lang="en-US" u="sng" smtClean="0">
                <a:hlinkClick r:id="rId2"/>
              </a:rPr>
              <a:t>yazyk</a:t>
            </a:r>
            <a:r>
              <a:rPr lang="ru-RU" u="sng" smtClean="0">
                <a:hlinkClick r:id="rId2"/>
              </a:rPr>
              <a:t>-</a:t>
            </a:r>
            <a:r>
              <a:rPr lang="en-US" u="sng" smtClean="0">
                <a:hlinkClick r:id="rId2"/>
              </a:rPr>
              <a:t>i</a:t>
            </a:r>
            <a:r>
              <a:rPr lang="ru-RU" u="sng" smtClean="0">
                <a:hlinkClick r:id="rId2"/>
              </a:rPr>
              <a:t>-</a:t>
            </a:r>
            <a:r>
              <a:rPr lang="en-US" u="sng" smtClean="0">
                <a:hlinkClick r:id="rId2"/>
              </a:rPr>
              <a:t>literatura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3"/>
              </a:rPr>
              <a:t>http://festival.1september.ru/</a:t>
            </a:r>
            <a:r>
              <a:rPr lang="ru-RU" smtClean="0"/>
              <a:t> </a:t>
            </a:r>
          </a:p>
          <a:p>
            <a:r>
              <a:rPr lang="en-US" u="sng" smtClean="0">
                <a:hlinkClick r:id="rId4"/>
              </a:rPr>
              <a:t>http://ru.wikipedia.org/wiki</a:t>
            </a:r>
            <a:r>
              <a:rPr lang="ru-RU" smtClean="0"/>
              <a:t> </a:t>
            </a:r>
          </a:p>
          <a:p>
            <a:r>
              <a:rPr lang="ru-RU" u="sng" smtClean="0">
                <a:hlinkClick r:id="rId5"/>
              </a:rPr>
              <a:t>http://images.yandex.ru/yandsearch</a:t>
            </a:r>
            <a:endParaRPr lang="ru-RU" smtClean="0"/>
          </a:p>
          <a:p>
            <a:r>
              <a:rPr lang="ru-RU" u="sng" smtClean="0">
                <a:hlinkClick r:id="rId6"/>
              </a:rPr>
              <a:t>http://www.onelegend.ru</a:t>
            </a:r>
            <a:endParaRPr lang="ru-RU" smtClean="0"/>
          </a:p>
          <a:p>
            <a:r>
              <a:rPr lang="ru-RU" smtClean="0"/>
              <a:t> </a:t>
            </a:r>
          </a:p>
          <a:p>
            <a:endParaRPr lang="ru-RU" smtClean="0"/>
          </a:p>
        </p:txBody>
      </p:sp>
    </p:spTree>
  </p:cSld>
  <p:clrMapOvr>
    <a:masterClrMapping/>
  </p:clrMapOvr>
  <p:transition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Для задания 15.1</a:t>
            </a:r>
            <a:r>
              <a:rPr lang="ru-RU" dirty="0" smtClean="0"/>
              <a:t> слово «сочинение» тоже звучит чересчур громко. </a:t>
            </a:r>
          </a:p>
          <a:p>
            <a:r>
              <a:rPr lang="ru-RU" dirty="0" smtClean="0"/>
              <a:t>Потому что </a:t>
            </a:r>
            <a:r>
              <a:rPr lang="ru-RU" b="1" dirty="0" smtClean="0"/>
              <a:t>сочинение </a:t>
            </a:r>
            <a:r>
              <a:rPr lang="ru-RU" dirty="0" smtClean="0"/>
              <a:t>— это процесс творческий, работа воображения. </a:t>
            </a:r>
          </a:p>
          <a:p>
            <a:r>
              <a:rPr lang="ru-RU" dirty="0" smtClean="0"/>
              <a:t>Вам же </a:t>
            </a:r>
            <a:r>
              <a:rPr lang="ru-RU" b="1" dirty="0" smtClean="0"/>
              <a:t>придётся кивнуть головой в знак согласия с высказыванием о языке </a:t>
            </a:r>
            <a:r>
              <a:rPr lang="ru-RU" dirty="0" smtClean="0"/>
              <a:t>и выдернуть из текста, по которому вы работали, </a:t>
            </a:r>
            <a:r>
              <a:rPr lang="ru-RU" b="1" dirty="0" smtClean="0"/>
              <a:t>2 примера </a:t>
            </a:r>
            <a:r>
              <a:rPr lang="ru-RU" dirty="0" smtClean="0"/>
              <a:t>в подтверждение высказывания. </a:t>
            </a:r>
          </a:p>
          <a:p>
            <a:r>
              <a:rPr lang="ru-RU" dirty="0" smtClean="0"/>
              <a:t>Работа носит название «сочинение на лингвистическую тему».</a:t>
            </a:r>
          </a:p>
          <a:p>
            <a:r>
              <a:rPr lang="ru-RU" dirty="0" smtClean="0"/>
              <a:t> С первым словом разобрались, переходим ко второму — </a:t>
            </a:r>
            <a:r>
              <a:rPr lang="ru-RU" b="1" dirty="0" smtClean="0"/>
              <a:t>«лингвистическое»…  Это значит — «о языке».</a:t>
            </a:r>
            <a:endParaRPr lang="ru-RU" b="1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Рассуждать вам придётся о том, с помощью чего мы общаемся: язык, речь. </a:t>
            </a:r>
          </a:p>
          <a:p>
            <a:r>
              <a:rPr lang="ru-RU" dirty="0" smtClean="0"/>
              <a:t>На сайтах и в методичках вам предлагают заучить разные названия языковых средств и их функций. </a:t>
            </a:r>
          </a:p>
          <a:p>
            <a:r>
              <a:rPr lang="ru-RU" dirty="0" smtClean="0"/>
              <a:t>Если вы, доучившись до 9 класса, их так и не знаете, то даже не беритесь: голова лопнет. Пользуйтесь логикой. </a:t>
            </a:r>
          </a:p>
          <a:p>
            <a:r>
              <a:rPr lang="ru-RU" dirty="0" smtClean="0"/>
              <a:t>Читайте, как это сделать в задании 15.1. </a:t>
            </a:r>
          </a:p>
          <a:p>
            <a:r>
              <a:rPr lang="ru-RU" b="1" dirty="0" smtClean="0"/>
              <a:t>Для начала разберёмся с требованиями. Итак, чего от вас хотят.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Напишите сочинение-рассуждение, раскрывая смысл высказывания Константина Георгиевича Паустовского: </a:t>
            </a:r>
            <a:r>
              <a:rPr lang="ru-RU" b="1" i="1" dirty="0" smtClean="0"/>
              <a:t>«Нет ничего такого в жизни и в нашем сознании, чего нельзя было бы передать русским словом</a:t>
            </a:r>
            <a:r>
              <a:rPr lang="ru-RU" b="1" dirty="0" smtClean="0"/>
              <a:t>».</a:t>
            </a:r>
          </a:p>
          <a:p>
            <a:r>
              <a:rPr lang="ru-RU" dirty="0" smtClean="0"/>
              <a:t>Сначала его надо понять. «Жизнь и сознание» из головы выкидываем, обращаем внимание на </a:t>
            </a:r>
            <a:r>
              <a:rPr lang="ru-RU" b="1" dirty="0" smtClean="0"/>
              <a:t>ключевые слова</a:t>
            </a:r>
            <a:r>
              <a:rPr lang="ru-RU" dirty="0" smtClean="0"/>
              <a:t>, которые понимаем так: </a:t>
            </a:r>
            <a:r>
              <a:rPr lang="ru-RU" b="1" dirty="0" smtClean="0"/>
              <a:t>русским словом можно передать ВСЁ</a:t>
            </a:r>
            <a:r>
              <a:rPr lang="ru-RU" dirty="0" smtClean="0"/>
              <a:t>. От этого и будем плясать.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«</a:t>
            </a:r>
            <a:r>
              <a:rPr lang="ru-RU" b="1" i="1" dirty="0" smtClean="0"/>
              <a:t>Аргументируя свой ответ, приведите 2 (два) примера из прочитанного текста. Приводя примеры, указывайте номера нужных предложений или применяйте цитирование</a:t>
            </a:r>
            <a:r>
              <a:rPr lang="ru-RU" b="1" dirty="0" smtClean="0"/>
              <a:t>».   </a:t>
            </a:r>
          </a:p>
          <a:p>
            <a:r>
              <a:rPr lang="ru-RU" dirty="0" smtClean="0"/>
              <a:t>Расшифровываю: </a:t>
            </a:r>
            <a:r>
              <a:rPr lang="ru-RU" b="1" dirty="0" smtClean="0"/>
              <a:t>вас просят подтвердить слова Паустовского о величии русского слова примерами из двух предложений текста</a:t>
            </a:r>
            <a:r>
              <a:rPr lang="ru-RU" dirty="0" smtClean="0"/>
              <a:t>. </a:t>
            </a:r>
          </a:p>
          <a:p>
            <a:r>
              <a:rPr lang="ru-RU" u="sng" dirty="0" smtClean="0"/>
              <a:t>Если мыслей в голове мало </a:t>
            </a:r>
            <a:r>
              <a:rPr lang="ru-RU" dirty="0" smtClean="0"/>
              <a:t>— переписывайте предложения целиком в кавычках. Так наберёте объём до 70 слов. </a:t>
            </a:r>
            <a:r>
              <a:rPr lang="ru-RU" u="sng" dirty="0" smtClean="0"/>
              <a:t>Если мысли идут </a:t>
            </a:r>
            <a:r>
              <a:rPr lang="ru-RU" dirty="0" smtClean="0"/>
              <a:t>— просто указывайте: «Примером тому может служить предложение 2».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b="1" i="1" dirty="0" smtClean="0"/>
              <a:t>Вы можете писать работу в научном или публицистическом стиле, раскрывая тему на лингвистическом материале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То есть пишите на полном серьёзе, без шуток и жаргона.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b="1" i="1" dirty="0" smtClean="0"/>
              <a:t>Начать сочинение Вы можете словами К.Г. Паустовского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То есть ваше сочинение можно начать так (если уж совершенно нет времени и сил думать): </a:t>
            </a:r>
            <a:r>
              <a:rPr lang="ru-RU" b="1" i="1" dirty="0" smtClean="0"/>
              <a:t>«Нет ничего такого в жизни и в нашем сознании, чего нельзя было бы передать русским словом» — писал К.Г. Паустовский. С этим высказыванием нельзя не согласиться»…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Презентация Рус. яз А 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Рус. яз А О</Template>
  <TotalTime>108</TotalTime>
  <Words>1689</Words>
  <Application>Microsoft Office PowerPoint</Application>
  <PresentationFormat>Экран (4:3)</PresentationFormat>
  <Paragraphs>162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Презентация Рус. яз А О</vt:lpstr>
      <vt:lpstr>ОГЭ: задание 15.1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Что ты знаешь о сочинении ОГЭ? тест </vt:lpstr>
      <vt:lpstr>Вопрос 2 </vt:lpstr>
      <vt:lpstr>Вопрос 3 </vt:lpstr>
      <vt:lpstr>Вопрос 4 </vt:lpstr>
      <vt:lpstr>Вопрос 5 </vt:lpstr>
      <vt:lpstr>Вопрос 6 </vt:lpstr>
      <vt:lpstr>Вопрос 7 </vt:lpstr>
      <vt:lpstr>Вопрос 8 </vt:lpstr>
      <vt:lpstr>Вопрос 9 </vt:lpstr>
      <vt:lpstr>Вопрос 10 </vt:lpstr>
      <vt:lpstr>Слайд 34</vt:lpstr>
      <vt:lpstr>Слайд 35</vt:lpstr>
      <vt:lpstr>Слайд 36</vt:lpstr>
      <vt:lpstr>Слайд 37</vt:lpstr>
      <vt:lpstr>Использованные материалы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ОГЭ: задание 15.1</dc:title>
  <dc:creator>Солнышко</dc:creator>
  <cp:lastModifiedBy>Солнышко</cp:lastModifiedBy>
  <cp:revision>62</cp:revision>
  <dcterms:created xsi:type="dcterms:W3CDTF">2016-08-27T14:41:02Z</dcterms:created>
  <dcterms:modified xsi:type="dcterms:W3CDTF">2016-12-02T12:06:16Z</dcterms:modified>
</cp:coreProperties>
</file>