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85" r:id="rId6"/>
    <p:sldId id="287" r:id="rId7"/>
    <p:sldId id="288" r:id="rId8"/>
    <p:sldId id="260" r:id="rId9"/>
    <p:sldId id="261" r:id="rId10"/>
    <p:sldId id="262" r:id="rId11"/>
    <p:sldId id="290" r:id="rId12"/>
    <p:sldId id="263" r:id="rId13"/>
    <p:sldId id="289" r:id="rId14"/>
    <p:sldId id="264" r:id="rId15"/>
    <p:sldId id="266" r:id="rId16"/>
    <p:sldId id="267" r:id="rId17"/>
    <p:sldId id="268" r:id="rId18"/>
    <p:sldId id="269" r:id="rId19"/>
    <p:sldId id="270" r:id="rId20"/>
    <p:sldId id="272" r:id="rId21"/>
    <p:sldId id="291" r:id="rId22"/>
    <p:sldId id="292" r:id="rId23"/>
    <p:sldId id="273" r:id="rId24"/>
    <p:sldId id="274" r:id="rId25"/>
    <p:sldId id="277" r:id="rId26"/>
    <p:sldId id="278" r:id="rId27"/>
    <p:sldId id="279" r:id="rId28"/>
    <p:sldId id="293" r:id="rId29"/>
    <p:sldId id="275"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7" d="100"/>
          <a:sy n="57" d="100"/>
        </p:scale>
        <p:origin x="-1056" y="-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D1CD7DB-653C-4BDF-8274-AD7AA9F081FB}" type="datetimeFigureOut">
              <a:rPr lang="ru-RU" smtClean="0"/>
              <a:pPr/>
              <a:t>02.12.2016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C18C44-0ACA-4954-8741-EE9D18E1C67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D1CD7DB-653C-4BDF-8274-AD7AA9F081FB}" type="datetimeFigureOut">
              <a:rPr lang="ru-RU" smtClean="0"/>
              <a:pPr/>
              <a:t>02.12.2016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C18C44-0ACA-4954-8741-EE9D18E1C67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D1CD7DB-653C-4BDF-8274-AD7AA9F081FB}" type="datetimeFigureOut">
              <a:rPr lang="ru-RU" smtClean="0"/>
              <a:pPr/>
              <a:t>02.12.2016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C18C44-0ACA-4954-8741-EE9D18E1C67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D1CD7DB-653C-4BDF-8274-AD7AA9F081FB}" type="datetimeFigureOut">
              <a:rPr lang="ru-RU" smtClean="0"/>
              <a:pPr/>
              <a:t>02.12.2016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C18C44-0ACA-4954-8741-EE9D18E1C67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D1CD7DB-653C-4BDF-8274-AD7AA9F081FB}" type="datetimeFigureOut">
              <a:rPr lang="ru-RU" smtClean="0"/>
              <a:pPr/>
              <a:t>02.12.2016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C18C44-0ACA-4954-8741-EE9D18E1C67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D1CD7DB-653C-4BDF-8274-AD7AA9F081FB}" type="datetimeFigureOut">
              <a:rPr lang="ru-RU" smtClean="0"/>
              <a:pPr/>
              <a:t>02.12.2016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C18C44-0ACA-4954-8741-EE9D18E1C67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D1CD7DB-653C-4BDF-8274-AD7AA9F081FB}" type="datetimeFigureOut">
              <a:rPr lang="ru-RU" smtClean="0"/>
              <a:pPr/>
              <a:t>02.12.2016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EC18C44-0ACA-4954-8741-EE9D18E1C67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D1CD7DB-653C-4BDF-8274-AD7AA9F081FB}" type="datetimeFigureOut">
              <a:rPr lang="ru-RU" smtClean="0"/>
              <a:pPr/>
              <a:t>02.12.2016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EC18C44-0ACA-4954-8741-EE9D18E1C67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D1CD7DB-653C-4BDF-8274-AD7AA9F081FB}" type="datetimeFigureOut">
              <a:rPr lang="ru-RU" smtClean="0"/>
              <a:pPr/>
              <a:t>02.12.2016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EC18C44-0ACA-4954-8741-EE9D18E1C67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D1CD7DB-653C-4BDF-8274-AD7AA9F081FB}" type="datetimeFigureOut">
              <a:rPr lang="ru-RU" smtClean="0"/>
              <a:pPr/>
              <a:t>02.12.2016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C18C44-0ACA-4954-8741-EE9D18E1C67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D1CD7DB-653C-4BDF-8274-AD7AA9F081FB}" type="datetimeFigureOut">
              <a:rPr lang="ru-RU" smtClean="0"/>
              <a:pPr/>
              <a:t>02.12.2016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C18C44-0ACA-4954-8741-EE9D18E1C67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50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1CD7DB-653C-4BDF-8274-AD7AA9F081FB}" type="datetimeFigureOut">
              <a:rPr lang="ru-RU" smtClean="0"/>
              <a:pPr/>
              <a:t>02.12.2016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18C44-0ACA-4954-8741-EE9D18E1C67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festival.1september.ru/" TargetMode="External"/><Relationship Id="rId2" Type="http://schemas.openxmlformats.org/officeDocument/2006/relationships/hyperlink" Target="http://nsportal.ru/shkola/russkii-yazyk-i-literatura" TargetMode="External"/><Relationship Id="rId1" Type="http://schemas.openxmlformats.org/officeDocument/2006/relationships/slideLayout" Target="../slideLayouts/slideLayout2.xml"/><Relationship Id="rId6" Type="http://schemas.openxmlformats.org/officeDocument/2006/relationships/hyperlink" Target="http://www.onelegend.ru/" TargetMode="External"/><Relationship Id="rId5" Type="http://schemas.openxmlformats.org/officeDocument/2006/relationships/hyperlink" Target="http://images.yandex.ru/yandsearch" TargetMode="External"/><Relationship Id="rId4" Type="http://schemas.openxmlformats.org/officeDocument/2006/relationships/hyperlink" Target="http://ru.wikipedia.org/wiki"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5400" b="1" dirty="0" smtClean="0"/>
              <a:t>ОГЭ: Задание </a:t>
            </a:r>
            <a:r>
              <a:rPr lang="ru-RU" sz="5400" b="1" dirty="0" smtClean="0"/>
              <a:t>15.2</a:t>
            </a:r>
            <a:br>
              <a:rPr lang="ru-RU" sz="5400" b="1" dirty="0" smtClean="0"/>
            </a:br>
            <a:endParaRPr lang="ru-RU" sz="5400" dirty="0"/>
          </a:p>
        </p:txBody>
      </p:sp>
      <p:sp>
        <p:nvSpPr>
          <p:cNvPr id="3" name="Подзаголовок 2"/>
          <p:cNvSpPr>
            <a:spLocks noGrp="1"/>
          </p:cNvSpPr>
          <p:nvPr>
            <p:ph type="subTitle" idx="1"/>
          </p:nvPr>
        </p:nvSpPr>
        <p:spPr/>
        <p:txBody>
          <a:bodyPr/>
          <a:lstStyle/>
          <a:p>
            <a:r>
              <a:rPr lang="ru-RU" b="1" dirty="0" smtClean="0">
                <a:solidFill>
                  <a:schemeClr val="accent4">
                    <a:lumMod val="50000"/>
                  </a:schemeClr>
                </a:solidFill>
              </a:rPr>
              <a:t>Сочинение-рассуждение по тезису</a:t>
            </a:r>
            <a:endParaRPr lang="ru-RU" b="1" dirty="0">
              <a:solidFill>
                <a:schemeClr val="accent4">
                  <a:lumMod val="50000"/>
                </a:schemeClr>
              </a:solidFill>
            </a:endParaRPr>
          </a:p>
        </p:txBody>
      </p:sp>
      <p:sp>
        <p:nvSpPr>
          <p:cNvPr id="4" name="Прямоугольник 3"/>
          <p:cNvSpPr/>
          <p:nvPr/>
        </p:nvSpPr>
        <p:spPr>
          <a:xfrm>
            <a:off x="3923928" y="5661248"/>
            <a:ext cx="5076056" cy="837152"/>
          </a:xfrm>
          <a:prstGeom prst="rect">
            <a:avLst/>
          </a:prstGeom>
        </p:spPr>
        <p:txBody>
          <a:bodyPr wrap="square">
            <a:spAutoFit/>
          </a:bodyPr>
          <a:lstStyle/>
          <a:p>
            <a:pPr>
              <a:lnSpc>
                <a:spcPct val="80000"/>
              </a:lnSpc>
            </a:pPr>
            <a:r>
              <a:rPr lang="ru-RU" sz="2000" b="1" i="1" dirty="0" smtClean="0"/>
              <a:t>Учитель русского языка и литературы </a:t>
            </a:r>
          </a:p>
          <a:p>
            <a:pPr>
              <a:lnSpc>
                <a:spcPct val="80000"/>
              </a:lnSpc>
            </a:pPr>
            <a:r>
              <a:rPr lang="ru-RU" sz="2000" b="1" i="1" dirty="0" smtClean="0"/>
              <a:t>ГБОУ Школа №1354 г.Москвы</a:t>
            </a:r>
          </a:p>
          <a:p>
            <a:pPr>
              <a:lnSpc>
                <a:spcPct val="80000"/>
              </a:lnSpc>
            </a:pPr>
            <a:r>
              <a:rPr lang="ru-RU" sz="2000" b="1" i="1" dirty="0" smtClean="0"/>
              <a:t>Королева Ольга Олеговна</a:t>
            </a:r>
            <a:endParaRPr lang="ru-RU" sz="2000" b="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a:bodyPr>
          <a:lstStyle/>
          <a:p>
            <a:r>
              <a:rPr lang="ru-RU" sz="3200" b="1" dirty="0" smtClean="0"/>
              <a:t>1. Пишем ВСТУПЛЕНИЕ. Объясняем смысл  предложений текста.</a:t>
            </a:r>
            <a:endParaRPr lang="ru-RU" sz="3200" b="1" dirty="0"/>
          </a:p>
        </p:txBody>
      </p:sp>
      <p:sp>
        <p:nvSpPr>
          <p:cNvPr id="3" name="Содержимое 2"/>
          <p:cNvSpPr>
            <a:spLocks noGrp="1"/>
          </p:cNvSpPr>
          <p:nvPr>
            <p:ph idx="1"/>
          </p:nvPr>
        </p:nvSpPr>
        <p:spPr>
          <a:xfrm>
            <a:off x="179512" y="1196752"/>
            <a:ext cx="8784976" cy="5400600"/>
          </a:xfrm>
        </p:spPr>
        <p:txBody>
          <a:bodyPr>
            <a:noAutofit/>
          </a:bodyPr>
          <a:lstStyle/>
          <a:p>
            <a:r>
              <a:rPr lang="ru-RU" sz="2400" dirty="0" smtClean="0"/>
              <a:t>Тезис формулируется как </a:t>
            </a:r>
            <a:r>
              <a:rPr lang="ru-RU" sz="2400" b="1" dirty="0" smtClean="0"/>
              <a:t>простое двусоставное предложение</a:t>
            </a:r>
            <a:r>
              <a:rPr lang="ru-RU" sz="2400" dirty="0" smtClean="0"/>
              <a:t>, в котором </a:t>
            </a:r>
            <a:r>
              <a:rPr lang="ru-RU" sz="2400" b="1" dirty="0"/>
              <a:t>подлежащее называет тему, а сказуемое – то «новое», что по этой теме будет говориться</a:t>
            </a:r>
            <a:r>
              <a:rPr lang="ru-RU" sz="2400" dirty="0" smtClean="0"/>
              <a:t>. </a:t>
            </a:r>
            <a:r>
              <a:rPr lang="ru-RU" sz="2400" b="1" dirty="0"/>
              <a:t>Запомните:</a:t>
            </a:r>
            <a:r>
              <a:rPr lang="ru-RU" sz="2400" dirty="0" smtClean="0"/>
              <a:t> </a:t>
            </a:r>
            <a:r>
              <a:rPr lang="ru-RU" sz="2400" b="1" i="1" u="sng" dirty="0" smtClean="0"/>
              <a:t>сформировать основную мысль без сказуемого невозможно!!!</a:t>
            </a:r>
          </a:p>
          <a:p>
            <a:r>
              <a:rPr lang="ru-RU" sz="2400" b="1" i="1" dirty="0" smtClean="0"/>
              <a:t>Обратите внимание:</a:t>
            </a:r>
            <a:r>
              <a:rPr lang="ru-RU" sz="2400" dirty="0" smtClean="0"/>
              <a:t/>
            </a:r>
            <a:br>
              <a:rPr lang="ru-RU" sz="2400" dirty="0" smtClean="0"/>
            </a:br>
            <a:r>
              <a:rPr lang="ru-RU" sz="2400" b="1" dirty="0" smtClean="0"/>
              <a:t>1) во вступлении можно </a:t>
            </a:r>
            <a:r>
              <a:rPr lang="ru-RU" sz="2400" dirty="0" smtClean="0"/>
              <a:t>процитировать заключительные предложения, но помните, что цитату нужно ещё объяснить;</a:t>
            </a:r>
            <a:br>
              <a:rPr lang="ru-RU" sz="2400" dirty="0" smtClean="0"/>
            </a:br>
            <a:r>
              <a:rPr lang="ru-RU" sz="2400" b="1" dirty="0" smtClean="0"/>
              <a:t>2) объясняя смысл цитаты</a:t>
            </a:r>
            <a:r>
              <a:rPr lang="ru-RU" sz="2400" dirty="0" smtClean="0"/>
              <a:t>, напишите, кому из героев принадлежит реплика, о чём она свидетельствует. Можно также уточнить, при каких обстоятельствах были произнесены данные слова (только коротко), как они характеризуют того, кто их произнёс.</a:t>
            </a:r>
            <a:br>
              <a:rPr lang="ru-RU" sz="2400" dirty="0" smtClean="0"/>
            </a:br>
            <a:r>
              <a:rPr lang="ru-RU" sz="2400" b="1" dirty="0" smtClean="0"/>
              <a:t>3) не забудьте логически </a:t>
            </a:r>
            <a:r>
              <a:rPr lang="ru-RU" sz="2400" dirty="0" smtClean="0"/>
              <a:t>связать эту часть сочинения с последующей.</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712968" cy="1143000"/>
          </a:xfrm>
        </p:spPr>
        <p:txBody>
          <a:bodyPr>
            <a:normAutofit fontScale="90000"/>
          </a:bodyPr>
          <a:lstStyle/>
          <a:p>
            <a:r>
              <a:rPr lang="ru-RU" sz="3600" b="1" dirty="0" smtClean="0"/>
              <a:t>Как сформулировать тезис для сочинения 15.2?</a:t>
            </a:r>
            <a:r>
              <a:rPr lang="ru-RU" dirty="0" smtClean="0"/>
              <a:t/>
            </a:r>
            <a:br>
              <a:rPr lang="ru-RU" dirty="0" smtClean="0"/>
            </a:br>
            <a:endParaRPr lang="ru-RU" dirty="0"/>
          </a:p>
        </p:txBody>
      </p:sp>
      <p:sp>
        <p:nvSpPr>
          <p:cNvPr id="3" name="Содержимое 2"/>
          <p:cNvSpPr>
            <a:spLocks noGrp="1"/>
          </p:cNvSpPr>
          <p:nvPr>
            <p:ph idx="1"/>
          </p:nvPr>
        </p:nvSpPr>
        <p:spPr>
          <a:xfrm>
            <a:off x="251520" y="836712"/>
            <a:ext cx="8640960" cy="5688632"/>
          </a:xfrm>
        </p:spPr>
        <p:txBody>
          <a:bodyPr>
            <a:normAutofit fontScale="92500" lnSpcReduction="20000"/>
          </a:bodyPr>
          <a:lstStyle/>
          <a:p>
            <a:r>
              <a:rPr lang="ru-RU" b="1" dirty="0" smtClean="0"/>
              <a:t>Отталкиваемся </a:t>
            </a:r>
            <a:r>
              <a:rPr lang="ru-RU" b="1" dirty="0"/>
              <a:t>от задания: </a:t>
            </a:r>
            <a:r>
              <a:rPr lang="ru-RU" dirty="0"/>
              <a:t>Объясните, как Вы понимаете смысл финала текста: «Письма, пользуясь её слепотой, вынули не из шкатулки – их вынули из её души, и теперь ослепла и оглохла не только она, но и её душа…». Сочинение данного типа очень хорошо начать </a:t>
            </a:r>
            <a:r>
              <a:rPr lang="ru-RU" b="1" dirty="0"/>
              <a:t>с вводных слов:</a:t>
            </a:r>
            <a:r>
              <a:rPr lang="ru-RU" dirty="0"/>
              <a:t> </a:t>
            </a:r>
            <a:r>
              <a:rPr lang="ru-RU" b="1" i="1" dirty="0"/>
              <a:t>на мой взгляд, по моему мнению, мне кажется, я считаю</a:t>
            </a:r>
            <a:r>
              <a:rPr lang="ru-RU" dirty="0"/>
              <a:t> и т.п.</a:t>
            </a:r>
          </a:p>
          <a:p>
            <a:r>
              <a:rPr lang="ru-RU" b="1" dirty="0"/>
              <a:t>Пример тезиса: </a:t>
            </a:r>
            <a:endParaRPr lang="ru-RU" dirty="0"/>
          </a:p>
          <a:p>
            <a:r>
              <a:rPr lang="ru-RU" i="1" dirty="0"/>
              <a:t>На мой взгляд, для Анны Федотовны фронтовые письма были больше, чем просто письмами, они были единственной памятью о сыне, не вернувшемся с войны, поэтому её душа опустела с их утратой.</a:t>
            </a:r>
            <a:endParaRPr lang="ru-RU" dirty="0"/>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b="1" dirty="0" smtClean="0"/>
              <a:t>2. Приводим ДВА АРГУМЕНТА из прочитанного текста, подтверждающие наши рассуждения</a:t>
            </a:r>
            <a:endParaRPr lang="ru-RU" sz="3600" b="1" dirty="0"/>
          </a:p>
        </p:txBody>
      </p:sp>
      <p:sp>
        <p:nvSpPr>
          <p:cNvPr id="3" name="Содержимое 2"/>
          <p:cNvSpPr>
            <a:spLocks noGrp="1"/>
          </p:cNvSpPr>
          <p:nvPr>
            <p:ph idx="1"/>
          </p:nvPr>
        </p:nvSpPr>
        <p:spPr>
          <a:xfrm>
            <a:off x="179512" y="1600200"/>
            <a:ext cx="8507288" cy="5069160"/>
          </a:xfrm>
        </p:spPr>
        <p:txBody>
          <a:bodyPr>
            <a:normAutofit fontScale="85000" lnSpcReduction="10000"/>
          </a:bodyPr>
          <a:lstStyle/>
          <a:p>
            <a:pPr>
              <a:buNone/>
            </a:pPr>
            <a:r>
              <a:rPr lang="ru-RU" dirty="0" smtClean="0"/>
              <a:t>	</a:t>
            </a:r>
            <a:r>
              <a:rPr lang="ru-RU" b="1" dirty="0" smtClean="0"/>
              <a:t>Обратите внимание:</a:t>
            </a:r>
            <a:r>
              <a:rPr lang="ru-RU" dirty="0" smtClean="0"/>
              <a:t/>
            </a:r>
            <a:br>
              <a:rPr lang="ru-RU" dirty="0" smtClean="0"/>
            </a:br>
            <a:r>
              <a:rPr lang="ru-RU" b="1" dirty="0" smtClean="0"/>
              <a:t>1) оба аргумента </a:t>
            </a:r>
            <a:r>
              <a:rPr lang="ru-RU" dirty="0" smtClean="0"/>
              <a:t>должны быть только из прочитанного текста;</a:t>
            </a:r>
            <a:br>
              <a:rPr lang="ru-RU" dirty="0" smtClean="0"/>
            </a:br>
            <a:r>
              <a:rPr lang="ru-RU" b="1" dirty="0" smtClean="0"/>
              <a:t>2)прочитайте текст </a:t>
            </a:r>
            <a:r>
              <a:rPr lang="ru-RU" dirty="0" smtClean="0"/>
              <a:t>ещё раз и отметьте предложения, подтверждающие ваши рассуждения;</a:t>
            </a:r>
            <a:br>
              <a:rPr lang="ru-RU" dirty="0" smtClean="0"/>
            </a:br>
            <a:r>
              <a:rPr lang="ru-RU" b="1" dirty="0" smtClean="0"/>
              <a:t>3)коротко напишите</a:t>
            </a:r>
            <a:r>
              <a:rPr lang="ru-RU" dirty="0" smtClean="0"/>
              <a:t>, о чём говорится в выделенных вами предложениях, не забудьте указать номера этих предложений;</a:t>
            </a:r>
            <a:br>
              <a:rPr lang="ru-RU" dirty="0" smtClean="0"/>
            </a:br>
            <a:r>
              <a:rPr lang="ru-RU" b="1" dirty="0" smtClean="0"/>
              <a:t>4)каждый аргумент </a:t>
            </a:r>
            <a:r>
              <a:rPr lang="ru-RU" dirty="0" smtClean="0"/>
              <a:t>начинайте с красной строки (так вы облегчите работу эксперту и увеличите себе количество баллов);</a:t>
            </a:r>
            <a:br>
              <a:rPr lang="ru-RU" dirty="0" smtClean="0"/>
            </a:br>
            <a:r>
              <a:rPr lang="ru-RU" b="1" dirty="0" smtClean="0"/>
              <a:t>5)начать аргументы </a:t>
            </a:r>
            <a:r>
              <a:rPr lang="ru-RU" dirty="0" smtClean="0"/>
              <a:t>можно словами </a:t>
            </a:r>
            <a:r>
              <a:rPr lang="ru-RU" i="1" dirty="0" smtClean="0"/>
              <a:t>во-первых, во-вторых</a:t>
            </a:r>
            <a:r>
              <a:rPr lang="ru-RU" dirty="0" smtClean="0"/>
              <a:t>.</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52736"/>
          </a:xfrm>
        </p:spPr>
        <p:txBody>
          <a:bodyPr>
            <a:normAutofit/>
          </a:bodyPr>
          <a:lstStyle/>
          <a:p>
            <a:r>
              <a:rPr lang="ru-RU" sz="3200" b="1" dirty="0" smtClean="0"/>
              <a:t>Как найти аргументы в тексте?</a:t>
            </a:r>
            <a:endParaRPr lang="ru-RU" sz="3200" dirty="0"/>
          </a:p>
        </p:txBody>
      </p:sp>
      <p:sp>
        <p:nvSpPr>
          <p:cNvPr id="3" name="Содержимое 2"/>
          <p:cNvSpPr>
            <a:spLocks noGrp="1"/>
          </p:cNvSpPr>
          <p:nvPr>
            <p:ph idx="1"/>
          </p:nvPr>
        </p:nvSpPr>
        <p:spPr>
          <a:xfrm>
            <a:off x="251520" y="836712"/>
            <a:ext cx="8640960" cy="5616624"/>
          </a:xfrm>
        </p:spPr>
        <p:txBody>
          <a:bodyPr>
            <a:normAutofit fontScale="77500" lnSpcReduction="20000"/>
          </a:bodyPr>
          <a:lstStyle/>
          <a:p>
            <a:r>
              <a:rPr lang="ru-RU" b="1" dirty="0" smtClean="0"/>
              <a:t>Самым </a:t>
            </a:r>
            <a:r>
              <a:rPr lang="ru-RU" b="1" dirty="0"/>
              <a:t>трудным этапом работы </a:t>
            </a:r>
            <a:r>
              <a:rPr lang="ru-RU" dirty="0"/>
              <a:t>при написании сочинения 15.2. ОГЭ по русскому языку будет </a:t>
            </a:r>
            <a:r>
              <a:rPr lang="ru-RU" b="1" dirty="0"/>
              <a:t>подбор аргументов</a:t>
            </a:r>
            <a:r>
              <a:rPr lang="ru-RU" dirty="0"/>
              <a:t>. К этому нужно отнестись максимально серьезно. Поскольку собственных аргументов здесь выдумывать не нужно, все, что Вам требуется, - </a:t>
            </a:r>
            <a:r>
              <a:rPr lang="ru-RU" b="1" dirty="0"/>
              <a:t>проанализировать текст</a:t>
            </a:r>
            <a:r>
              <a:rPr lang="ru-RU" dirty="0"/>
              <a:t>, при необходимости внимательно его перечитав, и </a:t>
            </a:r>
            <a:r>
              <a:rPr lang="ru-RU" b="1" dirty="0"/>
              <a:t>найти ключевые слова</a:t>
            </a:r>
            <a:r>
              <a:rPr lang="ru-RU" dirty="0"/>
              <a:t>, предложения, мысли, высказанные автором текста с целью сделать свои слова более убедительными. </a:t>
            </a:r>
            <a:r>
              <a:rPr lang="ru-RU" b="1" u="sng" dirty="0"/>
              <a:t>Аргументы - это авторские доказательства.</a:t>
            </a:r>
            <a:r>
              <a:rPr lang="ru-RU" dirty="0"/>
              <a:t/>
            </a:r>
            <a:br>
              <a:rPr lang="ru-RU" dirty="0"/>
            </a:br>
            <a:r>
              <a:rPr lang="ru-RU" dirty="0"/>
              <a:t>А затем использовать шаблонную конструкцию для оформления своего аргумента:</a:t>
            </a:r>
          </a:p>
          <a:p>
            <a:r>
              <a:rPr lang="ru-RU" b="1" dirty="0"/>
              <a:t>Во-первых, в предложении № ... говорится о ... (</a:t>
            </a:r>
            <a:r>
              <a:rPr lang="ru-RU" b="1" i="1" dirty="0"/>
              <a:t>употребляется ..., используется такое средство как ...</a:t>
            </a:r>
            <a:r>
              <a:rPr lang="ru-RU" b="1" dirty="0"/>
              <a:t>). Это свидетельствует о том, что ..., (</a:t>
            </a:r>
            <a:r>
              <a:rPr lang="ru-RU" b="1" i="1" dirty="0"/>
              <a:t>это позволяет судить о том, что ..., это говорит о том, что ...</a:t>
            </a:r>
            <a:r>
              <a:rPr lang="ru-RU" b="1" dirty="0"/>
              <a:t>). </a:t>
            </a:r>
            <a:endParaRPr lang="ru-RU" dirty="0"/>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792088"/>
          </a:xfrm>
        </p:spPr>
        <p:txBody>
          <a:bodyPr>
            <a:normAutofit/>
          </a:bodyPr>
          <a:lstStyle/>
          <a:p>
            <a:r>
              <a:rPr lang="ru-RU" sz="3200" b="1" dirty="0" smtClean="0"/>
              <a:t>3. Формулируем ВЫВОД. </a:t>
            </a:r>
            <a:endParaRPr lang="ru-RU" sz="3200" b="1" dirty="0"/>
          </a:p>
        </p:txBody>
      </p:sp>
      <p:sp>
        <p:nvSpPr>
          <p:cNvPr id="3" name="Содержимое 2"/>
          <p:cNvSpPr>
            <a:spLocks noGrp="1"/>
          </p:cNvSpPr>
          <p:nvPr>
            <p:ph idx="1"/>
          </p:nvPr>
        </p:nvSpPr>
        <p:spPr>
          <a:xfrm>
            <a:off x="323528" y="836712"/>
            <a:ext cx="8640960" cy="2664296"/>
          </a:xfrm>
        </p:spPr>
        <p:txBody>
          <a:bodyPr>
            <a:normAutofit fontScale="77500" lnSpcReduction="20000"/>
          </a:bodyPr>
          <a:lstStyle/>
          <a:p>
            <a:pPr>
              <a:buNone/>
            </a:pPr>
            <a:r>
              <a:rPr lang="ru-RU" b="1" dirty="0" smtClean="0"/>
              <a:t>Обратите внимание:</a:t>
            </a:r>
          </a:p>
          <a:p>
            <a:pPr marL="514350" indent="-514350">
              <a:buFont typeface="+mj-lt"/>
              <a:buAutoNum type="arabicParenR"/>
            </a:pPr>
            <a:r>
              <a:rPr lang="ru-RU" b="1" dirty="0" smtClean="0"/>
              <a:t>завершая сочинение</a:t>
            </a:r>
            <a:r>
              <a:rPr lang="ru-RU" dirty="0" smtClean="0"/>
              <a:t>, выразите своё отношение к теме, предложенной автором.</a:t>
            </a:r>
          </a:p>
          <a:p>
            <a:pPr marL="514350" indent="-514350">
              <a:buFont typeface="+mj-lt"/>
              <a:buAutoNum type="arabicParenR"/>
            </a:pPr>
            <a:r>
              <a:rPr lang="ru-RU" b="1" dirty="0" smtClean="0"/>
              <a:t>вывод</a:t>
            </a:r>
            <a:r>
              <a:rPr lang="ru-RU" dirty="0" smtClean="0"/>
              <a:t> можно начать с вводных слов </a:t>
            </a:r>
            <a:r>
              <a:rPr lang="ru-RU" i="1" dirty="0" smtClean="0"/>
              <a:t>таким образом, итак</a:t>
            </a:r>
            <a:r>
              <a:rPr lang="ru-RU" dirty="0" smtClean="0"/>
              <a:t> или </a:t>
            </a:r>
            <a:r>
              <a:rPr lang="ru-RU" i="1" dirty="0" smtClean="0"/>
              <a:t>следовательно;</a:t>
            </a:r>
            <a:r>
              <a:rPr lang="ru-RU" dirty="0" smtClean="0"/>
              <a:t> </a:t>
            </a:r>
          </a:p>
          <a:p>
            <a:pPr marL="514350" indent="-514350">
              <a:buFont typeface="+mj-lt"/>
              <a:buAutoNum type="arabicParenR"/>
            </a:pPr>
            <a:r>
              <a:rPr lang="ru-RU" b="1" u="sng" dirty="0" smtClean="0"/>
              <a:t>Помните</a:t>
            </a:r>
            <a:r>
              <a:rPr lang="ru-RU" b="1" u="sng" dirty="0"/>
              <a:t>,</a:t>
            </a:r>
            <a:r>
              <a:rPr lang="ru-RU" dirty="0" smtClean="0"/>
              <a:t> что в сочинении должно быть </a:t>
            </a:r>
            <a:r>
              <a:rPr lang="ru-RU" b="1" dirty="0" smtClean="0"/>
              <a:t>как минимум 3 абзаца </a:t>
            </a:r>
            <a:r>
              <a:rPr lang="ru-RU" dirty="0" smtClean="0"/>
              <a:t>(если оба аргумента содержатся во 2 абзаце)! </a:t>
            </a:r>
          </a:p>
        </p:txBody>
      </p:sp>
      <p:pic>
        <p:nvPicPr>
          <p:cNvPr id="5" name="Содержимое 3" descr="Задание 15.2.JPG"/>
          <p:cNvPicPr>
            <a:picLocks noChangeAspect="1"/>
          </p:cNvPicPr>
          <p:nvPr/>
        </p:nvPicPr>
        <p:blipFill>
          <a:blip r:embed="rId2" cstate="print"/>
          <a:stretch>
            <a:fillRect/>
          </a:stretch>
        </p:blipFill>
        <p:spPr>
          <a:xfrm>
            <a:off x="1979712" y="3501008"/>
            <a:ext cx="5162550" cy="313372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1143000"/>
          </a:xfrm>
        </p:spPr>
        <p:txBody>
          <a:bodyPr>
            <a:normAutofit/>
          </a:bodyPr>
          <a:lstStyle/>
          <a:p>
            <a:r>
              <a:rPr lang="ru-RU" sz="3200" b="1" dirty="0" smtClean="0"/>
              <a:t>Пример выполнения задания 15.2</a:t>
            </a:r>
            <a:endParaRPr lang="ru-RU" sz="3200" dirty="0"/>
          </a:p>
        </p:txBody>
      </p:sp>
      <p:sp>
        <p:nvSpPr>
          <p:cNvPr id="3" name="Содержимое 2"/>
          <p:cNvSpPr>
            <a:spLocks noGrp="1"/>
          </p:cNvSpPr>
          <p:nvPr>
            <p:ph idx="1"/>
          </p:nvPr>
        </p:nvSpPr>
        <p:spPr>
          <a:xfrm>
            <a:off x="179512" y="1052736"/>
            <a:ext cx="8712968" cy="5544616"/>
          </a:xfrm>
        </p:spPr>
        <p:txBody>
          <a:bodyPr>
            <a:normAutofit fontScale="85000" lnSpcReduction="10000"/>
          </a:bodyPr>
          <a:lstStyle/>
          <a:p>
            <a:r>
              <a:rPr lang="ru-RU" sz="3100" dirty="0" smtClean="0"/>
              <a:t>Напишите сочинение-рассуждение. Объясните, как Вы понимаете смысл финала текста: «</a:t>
            </a:r>
            <a:r>
              <a:rPr lang="ru-RU" sz="3100" i="1" dirty="0" smtClean="0"/>
              <a:t>В общем, с помощью книги мы самосовершенствуемся</a:t>
            </a:r>
            <a:r>
              <a:rPr lang="ru-RU" sz="3100" dirty="0" smtClean="0"/>
              <a:t>». </a:t>
            </a:r>
          </a:p>
          <a:p>
            <a:r>
              <a:rPr lang="ru-RU" sz="3100" dirty="0" smtClean="0"/>
              <a:t>Приведите в сочинении </a:t>
            </a:r>
            <a:r>
              <a:rPr lang="ru-RU" sz="3100" b="1" dirty="0" smtClean="0"/>
              <a:t>два аргумента из прочитанного текста</a:t>
            </a:r>
            <a:r>
              <a:rPr lang="ru-RU" sz="3100" dirty="0" smtClean="0"/>
              <a:t>, подтверждающие Ваши рассуждения. </a:t>
            </a:r>
          </a:p>
          <a:p>
            <a:r>
              <a:rPr lang="ru-RU" sz="3100" dirty="0" smtClean="0"/>
              <a:t>Приводя примеры, указывайте </a:t>
            </a:r>
            <a:r>
              <a:rPr lang="ru-RU" sz="3100" b="1" dirty="0" smtClean="0"/>
              <a:t>номера нужных предложений</a:t>
            </a:r>
            <a:r>
              <a:rPr lang="ru-RU" sz="3100" dirty="0" smtClean="0"/>
              <a:t> или применяйте</a:t>
            </a:r>
            <a:r>
              <a:rPr lang="ru-RU" sz="3100" b="1" dirty="0" smtClean="0"/>
              <a:t> цитирование</a:t>
            </a:r>
            <a:r>
              <a:rPr lang="ru-RU" sz="3100" dirty="0" smtClean="0"/>
              <a:t>. </a:t>
            </a:r>
          </a:p>
          <a:p>
            <a:r>
              <a:rPr lang="ru-RU" sz="3100" dirty="0" smtClean="0"/>
              <a:t>Объём сочинения должен составлять </a:t>
            </a:r>
            <a:r>
              <a:rPr lang="ru-RU" sz="3100" b="1" dirty="0" smtClean="0"/>
              <a:t>не менее 70 слов</a:t>
            </a:r>
            <a:r>
              <a:rPr lang="ru-RU" sz="3100" dirty="0" smtClean="0"/>
              <a:t>. </a:t>
            </a:r>
          </a:p>
          <a:p>
            <a:r>
              <a:rPr lang="ru-RU" sz="3100" dirty="0" smtClean="0"/>
              <a:t>Если сочинение представляет собой пересказанный или полностью переписанный исходный текст без каких бы то ни было комментариев, то такая работа оценивается нулём баллов.</a:t>
            </a:r>
          </a:p>
          <a:p>
            <a:r>
              <a:rPr lang="ru-RU" sz="3100" dirty="0" smtClean="0"/>
              <a:t>Сочинение </a:t>
            </a:r>
            <a:r>
              <a:rPr lang="ru-RU" sz="3100" b="1" dirty="0" smtClean="0"/>
              <a:t>пишите аккуратно, разборчивым почерком</a:t>
            </a:r>
            <a:r>
              <a:rPr lang="ru-RU" sz="3100" dirty="0" smtClean="0"/>
              <a:t>.</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Текст</a:t>
            </a:r>
            <a:br>
              <a:rPr lang="ru-RU" b="1" dirty="0" smtClean="0"/>
            </a:br>
            <a:endParaRPr lang="ru-RU" dirty="0"/>
          </a:p>
        </p:txBody>
      </p:sp>
      <p:sp>
        <p:nvSpPr>
          <p:cNvPr id="3" name="Содержимое 2"/>
          <p:cNvSpPr>
            <a:spLocks noGrp="1"/>
          </p:cNvSpPr>
          <p:nvPr>
            <p:ph idx="1"/>
          </p:nvPr>
        </p:nvSpPr>
        <p:spPr>
          <a:xfrm>
            <a:off x="107504" y="908720"/>
            <a:ext cx="8856984" cy="5688632"/>
          </a:xfrm>
        </p:spPr>
        <p:txBody>
          <a:bodyPr>
            <a:normAutofit fontScale="70000" lnSpcReduction="20000"/>
          </a:bodyPr>
          <a:lstStyle/>
          <a:p>
            <a:pPr>
              <a:buNone/>
            </a:pPr>
            <a:r>
              <a:rPr lang="ru-RU" i="1" dirty="0" smtClean="0"/>
              <a:t>	(</a:t>
            </a:r>
            <a:r>
              <a:rPr lang="ru-RU" sz="3400" b="1" i="1" dirty="0" smtClean="0"/>
              <a:t>1) Странная вещь – книга. (2) Есть в ней что-то загадочное, мистическое. </a:t>
            </a:r>
            <a:endParaRPr lang="ru-RU" sz="3400" b="1" dirty="0" smtClean="0"/>
          </a:p>
          <a:p>
            <a:pPr>
              <a:buNone/>
            </a:pPr>
            <a:r>
              <a:rPr lang="ru-RU" sz="3400" b="1" i="1" dirty="0" smtClean="0"/>
              <a:t>	(3) Да, странная это вещь – книга. (4) Стоит она на полке тихо, спокойно, как и многие другие предметы в вашей комнате. (5) Но вот вы берёте её в руки, открываете, читаете, закрываете, ставите на полку и …всё?(6)А разве что-то в вас не переменилось? (7) Прислушаемся к себе: разве после чтения книги не звучала в вашей душе какая-то новая струнка, не поселилась в голове какая-то новая дума? (8)Разве не захотелось что-то пересмотреть в своём характере, в своих взаимоотношениях с людьми, с природой? </a:t>
            </a:r>
            <a:endParaRPr lang="ru-RU" sz="3400" b="1" dirty="0" smtClean="0"/>
          </a:p>
          <a:p>
            <a:pPr>
              <a:buNone/>
            </a:pPr>
            <a:r>
              <a:rPr lang="ru-RU" sz="3400" b="1" i="1" dirty="0" smtClean="0"/>
              <a:t>	(9) Книга… (10) Это ведь кусочек духовного опыта человечества. (11) Читая, мы вольно или невольно перерабатываем этот опыт, сопоставляем с ним свои жизненные приобретения и потери. </a:t>
            </a:r>
            <a:endParaRPr lang="ru-RU" sz="3400" b="1" dirty="0" smtClean="0"/>
          </a:p>
          <a:p>
            <a:pPr>
              <a:buNone/>
            </a:pPr>
            <a:r>
              <a:rPr lang="ru-RU" sz="3400" b="1" i="1" dirty="0" smtClean="0"/>
              <a:t>	(12) В общем, с помощью книги мы самосовершенствуемся.   </a:t>
            </a:r>
            <a:endParaRPr lang="ru-RU" sz="3400" b="1" dirty="0" smtClean="0"/>
          </a:p>
          <a:p>
            <a:pPr>
              <a:buNone/>
            </a:pPr>
            <a:r>
              <a:rPr lang="ru-RU" sz="3400" b="1" i="1" dirty="0" smtClean="0"/>
              <a:t>								(Н. Морозов)</a:t>
            </a:r>
            <a:endParaRPr lang="ru-RU" sz="3400" b="1" dirty="0" smtClean="0"/>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251520" y="131195"/>
          <a:ext cx="8784976" cy="6394229"/>
        </p:xfrm>
        <a:graphic>
          <a:graphicData uri="http://schemas.openxmlformats.org/drawingml/2006/table">
            <a:tbl>
              <a:tblPr firstRow="1" bandRow="1">
                <a:tableStyleId>{5C22544A-7EE6-4342-B048-85BDC9FD1C3A}</a:tableStyleId>
              </a:tblPr>
              <a:tblGrid>
                <a:gridCol w="3744416"/>
                <a:gridCol w="5040560"/>
              </a:tblGrid>
              <a:tr h="633509">
                <a:tc>
                  <a:txBody>
                    <a:bodyPr/>
                    <a:lstStyle/>
                    <a:p>
                      <a:pPr algn="ctr"/>
                      <a:r>
                        <a:rPr lang="ru-RU" sz="2400" b="1" dirty="0"/>
                        <a:t>Алгоритм действий</a:t>
                      </a:r>
                    </a:p>
                  </a:txBody>
                  <a:tcPr anchor="ctr"/>
                </a:tc>
                <a:tc>
                  <a:txBody>
                    <a:bodyPr/>
                    <a:lstStyle/>
                    <a:p>
                      <a:pPr algn="ctr"/>
                      <a:r>
                        <a:rPr lang="ru-RU" sz="2400" b="1" dirty="0"/>
                        <a:t>Результат работы с текстом</a:t>
                      </a:r>
                    </a:p>
                  </a:txBody>
                  <a:tcPr anchor="ctr"/>
                </a:tc>
              </a:tr>
              <a:tr h="804467">
                <a:tc>
                  <a:txBody>
                    <a:bodyPr/>
                    <a:lstStyle/>
                    <a:p>
                      <a:r>
                        <a:rPr lang="ru-RU" sz="2400" b="1" dirty="0"/>
                        <a:t>1. Определите тему (о чём?).</a:t>
                      </a:r>
                    </a:p>
                  </a:txBody>
                  <a:tcPr anchor="ctr"/>
                </a:tc>
                <a:tc>
                  <a:txBody>
                    <a:bodyPr/>
                    <a:lstStyle/>
                    <a:p>
                      <a:r>
                        <a:rPr lang="ru-RU" sz="2400" b="1" i="1" dirty="0"/>
                        <a:t>Книга</a:t>
                      </a:r>
                      <a:endParaRPr lang="ru-RU" sz="2400" b="1" dirty="0"/>
                    </a:p>
                  </a:txBody>
                  <a:tcPr anchor="ctr"/>
                </a:tc>
              </a:tr>
              <a:tr h="1877089">
                <a:tc>
                  <a:txBody>
                    <a:bodyPr/>
                    <a:lstStyle/>
                    <a:p>
                      <a:r>
                        <a:rPr lang="ru-RU" sz="2400" b="1" dirty="0"/>
                        <a:t>2. Выделите ключевые слова, которые помогают понять смысл текста.</a:t>
                      </a:r>
                    </a:p>
                  </a:txBody>
                  <a:tcPr anchor="ctr"/>
                </a:tc>
                <a:tc>
                  <a:txBody>
                    <a:bodyPr/>
                    <a:lstStyle/>
                    <a:p>
                      <a:r>
                        <a:rPr lang="ru-RU" sz="2400" b="1" dirty="0"/>
                        <a:t>Глаголы:</a:t>
                      </a:r>
                      <a:r>
                        <a:rPr lang="ru-RU" sz="2400" b="1" i="1" dirty="0"/>
                        <a:t> пересмотреть, перерабатываем, сопоставляем</a:t>
                      </a:r>
                      <a:endParaRPr lang="ru-RU" sz="2400" b="1" dirty="0"/>
                    </a:p>
                    <a:p>
                      <a:r>
                        <a:rPr lang="ru-RU" sz="2400" b="1" i="1" dirty="0"/>
                        <a:t>самосовершенствуемся</a:t>
                      </a:r>
                      <a:endParaRPr lang="ru-RU" sz="2400" b="1" dirty="0"/>
                    </a:p>
                    <a:p>
                      <a:r>
                        <a:rPr lang="ru-RU" sz="2400" b="1" dirty="0"/>
                        <a:t>Имена существительные:</a:t>
                      </a:r>
                      <a:r>
                        <a:rPr lang="ru-RU" sz="2400" b="1" i="1" dirty="0"/>
                        <a:t> книга, струнка, дума, опыт.</a:t>
                      </a:r>
                      <a:endParaRPr lang="ru-RU" sz="2400" b="1" dirty="0"/>
                    </a:p>
                  </a:txBody>
                  <a:tcPr anchor="ctr"/>
                </a:tc>
              </a:tr>
              <a:tr h="2949711">
                <a:tc>
                  <a:txBody>
                    <a:bodyPr/>
                    <a:lstStyle/>
                    <a:p>
                      <a:r>
                        <a:rPr lang="ru-RU" sz="2400" b="1" dirty="0"/>
                        <a:t>3. Опираясь на ключевые слова, сформулируйте основную мысль текста (зачем?). Выразите собственное мнение, сформулировав </a:t>
                      </a:r>
                      <a:r>
                        <a:rPr lang="ru-RU" sz="2400" b="1" u="sng" dirty="0"/>
                        <a:t>тезис.</a:t>
                      </a:r>
                    </a:p>
                    <a:p>
                      <a:r>
                        <a:rPr lang="ru-RU" sz="2400" b="1" dirty="0"/>
                        <a:t> </a:t>
                      </a:r>
                    </a:p>
                  </a:txBody>
                  <a:tcPr anchor="ctr"/>
                </a:tc>
                <a:tc>
                  <a:txBody>
                    <a:bodyPr/>
                    <a:lstStyle/>
                    <a:p>
                      <a:r>
                        <a:rPr lang="ru-RU" sz="2400" b="1" i="1" dirty="0"/>
                        <a:t>     Книга заставляет нас переосмыслить отношения с людьми, с окружающим миром, пересмотреть что-то в своём характере. С помощью книги мы переоцениваем свой и чужой жизненный опыт, становимся лучше.</a:t>
                      </a:r>
                      <a:endParaRPr lang="ru-RU" sz="2400" b="1" dirty="0"/>
                    </a:p>
                  </a:txBody>
                  <a:tcPr anchor="ct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107504" y="116632"/>
          <a:ext cx="9036496" cy="6624736"/>
        </p:xfrm>
        <a:graphic>
          <a:graphicData uri="http://schemas.openxmlformats.org/drawingml/2006/table">
            <a:tbl>
              <a:tblPr firstRow="1" bandRow="1">
                <a:tableStyleId>{5C22544A-7EE6-4342-B048-85BDC9FD1C3A}</a:tableStyleId>
              </a:tblPr>
              <a:tblGrid>
                <a:gridCol w="4518248"/>
                <a:gridCol w="4518248"/>
              </a:tblGrid>
              <a:tr h="6624736">
                <a:tc>
                  <a:txBody>
                    <a:bodyPr/>
                    <a:lstStyle/>
                    <a:p>
                      <a:pPr marL="0" algn="l" defTabSz="914400" rtl="0" eaLnBrk="1" latinLnBrk="0" hangingPunct="1"/>
                      <a:r>
                        <a:rPr lang="ru-RU" sz="1800" b="1" u="sng" kern="1200" dirty="0">
                          <a:solidFill>
                            <a:schemeClr val="dk1"/>
                          </a:solidFill>
                          <a:latin typeface="+mn-lt"/>
                          <a:ea typeface="+mn-ea"/>
                          <a:cs typeface="+mn-cs"/>
                        </a:rPr>
                        <a:t>4. Подумайте, как можно начать своё сочинение.</a:t>
                      </a:r>
                    </a:p>
                    <a:p>
                      <a:pPr marL="0" algn="l" defTabSz="914400" rtl="0" eaLnBrk="1" latinLnBrk="0" hangingPunct="1"/>
                      <a:r>
                        <a:rPr lang="ru-RU" sz="1800" b="1" u="sng" kern="1200" dirty="0">
                          <a:solidFill>
                            <a:srgbClr val="FF0000"/>
                          </a:solidFill>
                          <a:latin typeface="+mn-lt"/>
                          <a:ea typeface="+mn-ea"/>
                          <a:cs typeface="+mn-cs"/>
                        </a:rPr>
                        <a:t>Варианты вступлений:</a:t>
                      </a:r>
                    </a:p>
                    <a:p>
                      <a:pPr marL="0" algn="l" defTabSz="914400" rtl="0" eaLnBrk="1" latinLnBrk="0" hangingPunct="1"/>
                      <a:r>
                        <a:rPr lang="ru-RU" sz="1800" b="1" kern="1200" dirty="0">
                          <a:solidFill>
                            <a:schemeClr val="dk1"/>
                          </a:solidFill>
                          <a:latin typeface="+mn-lt"/>
                          <a:ea typeface="+mn-ea"/>
                          <a:cs typeface="+mn-cs"/>
                        </a:rPr>
                        <a:t>1) С вопроса, который позволит сформулировать тезис.</a:t>
                      </a:r>
                    </a:p>
                    <a:p>
                      <a:pPr marL="0" algn="l" defTabSz="914400" rtl="0" eaLnBrk="1" latinLnBrk="0" hangingPunct="1"/>
                      <a:r>
                        <a:rPr lang="ru-RU" sz="1800" b="1" kern="1200" dirty="0">
                          <a:solidFill>
                            <a:schemeClr val="dk1"/>
                          </a:solidFill>
                          <a:latin typeface="+mn-lt"/>
                          <a:ea typeface="+mn-ea"/>
                          <a:cs typeface="+mn-cs"/>
                        </a:rPr>
                        <a:t>2) Передо мной фрагмент текста (ФИО). О чем говорит автор? На этот вопрос ответ однозначен: в тексте речь идёт о… (называем тему)</a:t>
                      </a:r>
                    </a:p>
                    <a:p>
                      <a:pPr marL="0" algn="l" defTabSz="914400" rtl="0" eaLnBrk="1" latinLnBrk="0" hangingPunct="1"/>
                      <a:r>
                        <a:rPr lang="ru-RU" sz="1800" b="1" kern="1200" dirty="0">
                          <a:solidFill>
                            <a:schemeClr val="dk1"/>
                          </a:solidFill>
                          <a:latin typeface="+mn-lt"/>
                          <a:ea typeface="+mn-ea"/>
                          <a:cs typeface="+mn-cs"/>
                        </a:rPr>
                        <a:t>3) Автор (ФИО), заканчивая своё рассуждение фразой «…» (написать её), заставляет нас задуматься над тем, что такое… и почему… (определить идею и тему текста, т.е. для чего написан текст и что хотел сказать автор).</a:t>
                      </a:r>
                    </a:p>
                    <a:p>
                      <a:pPr marL="0" algn="l" defTabSz="914400" rtl="0" eaLnBrk="1" latinLnBrk="0" hangingPunct="1"/>
                      <a:r>
                        <a:rPr lang="ru-RU" sz="1800" b="1" kern="1200" dirty="0">
                          <a:solidFill>
                            <a:schemeClr val="dk1"/>
                          </a:solidFill>
                          <a:latin typeface="+mn-lt"/>
                          <a:ea typeface="+mn-ea"/>
                          <a:cs typeface="+mn-cs"/>
                        </a:rPr>
                        <a:t>4) «Фраза»… Так заканчивается предложенный нам для анализа фрагмент художественного произведения.</a:t>
                      </a:r>
                    </a:p>
                    <a:p>
                      <a:pPr marL="0" algn="l" defTabSz="914400" rtl="0" eaLnBrk="1" latinLnBrk="0" hangingPunct="1"/>
                      <a:r>
                        <a:rPr lang="ru-RU" sz="1800" b="1" kern="1200" dirty="0">
                          <a:solidFill>
                            <a:schemeClr val="dk1"/>
                          </a:solidFill>
                          <a:latin typeface="+mn-lt"/>
                          <a:ea typeface="+mn-ea"/>
                          <a:cs typeface="+mn-cs"/>
                        </a:rPr>
                        <a:t>5) Можно начать с какой-то интересной цитаты, в которой заключен смысл предложенного для доказательства тезиса.</a:t>
                      </a:r>
                    </a:p>
                    <a:p>
                      <a:pPr marL="0" algn="l" defTabSz="914400" rtl="0" eaLnBrk="1" latinLnBrk="0" hangingPunct="1"/>
                      <a:r>
                        <a:rPr lang="ru-RU" sz="1800" b="1" kern="1200" dirty="0">
                          <a:solidFill>
                            <a:schemeClr val="dk1"/>
                          </a:solidFill>
                          <a:latin typeface="+mn-lt"/>
                          <a:ea typeface="+mn-ea"/>
                          <a:cs typeface="+mn-cs"/>
                        </a:rPr>
                        <a:t> </a:t>
                      </a:r>
                    </a:p>
                  </a:txBody>
                  <a:tcPr anchor="ctr">
                    <a:solidFill>
                      <a:schemeClr val="accent1">
                        <a:lumMod val="20000"/>
                        <a:lumOff val="80000"/>
                      </a:schemeClr>
                    </a:solidFill>
                  </a:tcPr>
                </a:tc>
                <a:tc>
                  <a:txBody>
                    <a:bodyPr/>
                    <a:lstStyle/>
                    <a:p>
                      <a:pPr marL="0" algn="l" defTabSz="914400" rtl="0" eaLnBrk="1" latinLnBrk="0" hangingPunct="1"/>
                      <a:r>
                        <a:rPr lang="ru-RU" sz="1800" b="1" kern="1200" dirty="0">
                          <a:solidFill>
                            <a:schemeClr val="dk1"/>
                          </a:solidFill>
                          <a:latin typeface="+mn-lt"/>
                          <a:ea typeface="+mn-ea"/>
                          <a:cs typeface="+mn-cs"/>
                        </a:rPr>
                        <a:t>1) Какой смысл Н.Морозов вкладывает в слово «самосовершенствуемся»? Найдём ответ на этот вопрос в тексте. </a:t>
                      </a:r>
                    </a:p>
                    <a:p>
                      <a:pPr marL="0" algn="l" defTabSz="914400" rtl="0" eaLnBrk="1" latinLnBrk="0" hangingPunct="1"/>
                      <a:r>
                        <a:rPr lang="ru-RU" sz="1800" b="1" kern="1200" dirty="0">
                          <a:solidFill>
                            <a:schemeClr val="dk1"/>
                          </a:solidFill>
                          <a:latin typeface="+mn-lt"/>
                          <a:ea typeface="+mn-ea"/>
                          <a:cs typeface="+mn-cs"/>
                        </a:rPr>
                        <a:t>2) Книга… Что дает она человечеству? Найдём ответ на данный вопрос в тексте.</a:t>
                      </a:r>
                    </a:p>
                    <a:p>
                      <a:pPr marL="0" algn="l" defTabSz="914400" rtl="0" eaLnBrk="1" latinLnBrk="0" hangingPunct="1"/>
                      <a:r>
                        <a:rPr lang="ru-RU" sz="1800" b="1" kern="1200" dirty="0">
                          <a:solidFill>
                            <a:schemeClr val="dk1"/>
                          </a:solidFill>
                          <a:latin typeface="+mn-lt"/>
                          <a:ea typeface="+mn-ea"/>
                          <a:cs typeface="+mn-cs"/>
                        </a:rPr>
                        <a:t>3) Передо мной текст Н.Морозова. Автор рассуждает о значении книги в нашей жизни, утверждая, что она воспитывает нас, помогает «самосовершенствоваться».</a:t>
                      </a:r>
                    </a:p>
                    <a:p>
                      <a:pPr marL="0" algn="l" defTabSz="914400" rtl="0" eaLnBrk="1" latinLnBrk="0" hangingPunct="1"/>
                      <a:r>
                        <a:rPr lang="ru-RU" sz="1800" b="1" kern="1200" dirty="0">
                          <a:solidFill>
                            <a:schemeClr val="dk1"/>
                          </a:solidFill>
                          <a:latin typeface="+mn-lt"/>
                          <a:ea typeface="+mn-ea"/>
                          <a:cs typeface="+mn-cs"/>
                        </a:rPr>
                        <a:t>4) «С помощью книги мы самосовершенствуемся». Так заканчивается предложенный нам для анализа фрагмент публицистического (художественного) произведения. Н.Морозов заставляет читателей задуматься над тем, чем является книга для каждого из нас.</a:t>
                      </a:r>
                    </a:p>
                    <a:p>
                      <a:pPr marL="0" algn="l" defTabSz="914400" rtl="0" eaLnBrk="1" latinLnBrk="0" hangingPunct="1"/>
                      <a:r>
                        <a:rPr lang="ru-RU" sz="1800" b="1" kern="1200" dirty="0">
                          <a:solidFill>
                            <a:schemeClr val="dk1"/>
                          </a:solidFill>
                          <a:latin typeface="+mn-lt"/>
                          <a:ea typeface="+mn-ea"/>
                          <a:cs typeface="+mn-cs"/>
                        </a:rPr>
                        <a:t>5) Прочитав текст Н.Морозова, я вспомнил(а) слова Цицерона: «Комната без книг подобна телу без души». Удивительно точные слова перекликаются с мыслями автора предложенного нам фрагмента. </a:t>
                      </a:r>
                    </a:p>
                  </a:txBody>
                  <a:tcPr anchor="ctr">
                    <a:solidFill>
                      <a:schemeClr val="accent1">
                        <a:lumMod val="20000"/>
                        <a:lumOff val="80000"/>
                      </a:schemeClr>
                    </a:solid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251520" y="260648"/>
          <a:ext cx="8784976" cy="6336704"/>
        </p:xfrm>
        <a:graphic>
          <a:graphicData uri="http://schemas.openxmlformats.org/drawingml/2006/table">
            <a:tbl>
              <a:tblPr firstRow="1" bandRow="1">
                <a:tableStyleId>{5C22544A-7EE6-4342-B048-85BDC9FD1C3A}</a:tableStyleId>
              </a:tblPr>
              <a:tblGrid>
                <a:gridCol w="4392488"/>
                <a:gridCol w="4392488"/>
              </a:tblGrid>
              <a:tr h="6336704">
                <a:tc>
                  <a:txBody>
                    <a:bodyPr/>
                    <a:lstStyle/>
                    <a:p>
                      <a:r>
                        <a:rPr lang="ru-RU" sz="2400" dirty="0" smtClean="0">
                          <a:solidFill>
                            <a:schemeClr val="tx1"/>
                          </a:solidFill>
                        </a:rPr>
                        <a:t>5. </a:t>
                      </a:r>
                      <a:r>
                        <a:rPr lang="ru-RU" sz="2400" u="sng" dirty="0" smtClean="0">
                          <a:solidFill>
                            <a:schemeClr val="tx1"/>
                          </a:solidFill>
                        </a:rPr>
                        <a:t>Найдите в тексте предложения, подтверждающие вашу точку зрения </a:t>
                      </a:r>
                      <a:r>
                        <a:rPr lang="ru-RU" sz="2400" dirty="0" smtClean="0">
                          <a:solidFill>
                            <a:schemeClr val="tx1"/>
                          </a:solidFill>
                        </a:rPr>
                        <a:t>(тезис), запишите их своими словами. Назовите номер предложения или процитируйте предложения.</a:t>
                      </a:r>
                    </a:p>
                    <a:p>
                      <a:r>
                        <a:rPr lang="ru-RU" sz="2400" b="1" i="1" u="sng" dirty="0" smtClean="0">
                          <a:solidFill>
                            <a:srgbClr val="FF0000"/>
                          </a:solidFill>
                          <a:effectLst>
                            <a:outerShdw blurRad="38100" dist="38100" dir="2700000" algn="tl">
                              <a:srgbClr val="000000">
                                <a:alpha val="43137"/>
                              </a:srgbClr>
                            </a:outerShdw>
                          </a:effectLst>
                        </a:rPr>
                        <a:t>Внимание!</a:t>
                      </a:r>
                      <a:r>
                        <a:rPr lang="ru-RU" sz="2400" i="1" u="sng" dirty="0" smtClean="0">
                          <a:solidFill>
                            <a:srgbClr val="FF0000"/>
                          </a:solidFill>
                          <a:effectLst>
                            <a:outerShdw blurRad="38100" dist="38100" dir="2700000" algn="tl">
                              <a:srgbClr val="000000">
                                <a:alpha val="43137"/>
                              </a:srgbClr>
                            </a:outerShdw>
                          </a:effectLst>
                        </a:rPr>
                        <a:t> </a:t>
                      </a:r>
                      <a:r>
                        <a:rPr lang="ru-RU" sz="2400" dirty="0" smtClean="0">
                          <a:solidFill>
                            <a:schemeClr val="tx1"/>
                          </a:solidFill>
                        </a:rPr>
                        <a:t>Цитирование или ссылка на номер предложения является аргументом только тогда, </a:t>
                      </a:r>
                      <a:r>
                        <a:rPr lang="ru-RU" sz="2400" u="sng" dirty="0" smtClean="0">
                          <a:solidFill>
                            <a:schemeClr val="tx1"/>
                          </a:solidFill>
                        </a:rPr>
                        <a:t>когда есть объяснение, комментарий ситуации и его подтверждение примером из текста</a:t>
                      </a:r>
                      <a:r>
                        <a:rPr lang="ru-RU" sz="2400" dirty="0" smtClean="0">
                          <a:solidFill>
                            <a:schemeClr val="tx1"/>
                          </a:solidFill>
                        </a:rPr>
                        <a:t>.</a:t>
                      </a:r>
                      <a:endParaRPr lang="ru-RU" sz="2400" dirty="0">
                        <a:solidFill>
                          <a:schemeClr val="tx1"/>
                        </a:solidFill>
                      </a:endParaRPr>
                    </a:p>
                  </a:txBody>
                  <a:tcPr anchor="ctr">
                    <a:solidFill>
                      <a:schemeClr val="accent1">
                        <a:lumMod val="20000"/>
                        <a:lumOff val="80000"/>
                      </a:schemeClr>
                    </a:solidFill>
                  </a:tcPr>
                </a:tc>
                <a:tc>
                  <a:txBody>
                    <a:bodyPr/>
                    <a:lstStyle/>
                    <a:p>
                      <a:r>
                        <a:rPr lang="ru-RU" sz="2400" i="1" dirty="0">
                          <a:solidFill>
                            <a:schemeClr val="tx1"/>
                          </a:solidFill>
                        </a:rPr>
                        <a:t>В тексте мы слышим авторское отношение к книге. Он считает, что без книги человечество не смогло бы мыслить, создавать что-либо, писать и читать (11).</a:t>
                      </a:r>
                      <a:endParaRPr lang="ru-RU" sz="2400" dirty="0">
                        <a:solidFill>
                          <a:schemeClr val="tx1"/>
                        </a:solidFill>
                      </a:endParaRPr>
                    </a:p>
                    <a:p>
                      <a:r>
                        <a:rPr lang="ru-RU" sz="2400" i="1" dirty="0" smtClean="0">
                          <a:solidFill>
                            <a:schemeClr val="tx1"/>
                          </a:solidFill>
                        </a:rPr>
                        <a:t>Мне показалась интересной мысль о том, что после прочтения книги «человек захочет что-то пересмотреть в своем характере, в своих взаимоотношениях с людьми, с природой» (7-8).</a:t>
                      </a:r>
                      <a:endParaRPr lang="ru-RU" sz="2400" dirty="0">
                        <a:solidFill>
                          <a:schemeClr val="tx1"/>
                        </a:solidFill>
                      </a:endParaRPr>
                    </a:p>
                  </a:txBody>
                  <a:tcPr anchor="ctr">
                    <a:solidFill>
                      <a:schemeClr val="accent1">
                        <a:lumMod val="20000"/>
                        <a:lumOff val="80000"/>
                      </a:schemeClr>
                    </a:solid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260648"/>
            <a:ext cx="8712968" cy="6408712"/>
          </a:xfrm>
        </p:spPr>
        <p:txBody>
          <a:bodyPr>
            <a:normAutofit fontScale="92500" lnSpcReduction="10000"/>
          </a:bodyPr>
          <a:lstStyle/>
          <a:p>
            <a:r>
              <a:rPr lang="ru-RU" b="1" dirty="0"/>
              <a:t>Часть 3 </a:t>
            </a:r>
            <a:r>
              <a:rPr lang="ru-RU" dirty="0"/>
              <a:t>- задание открытого типа с развёрнутым ответом (сочинение), проверяющее </a:t>
            </a:r>
            <a:r>
              <a:rPr lang="ru-RU" b="1" i="1" dirty="0"/>
              <a:t>умение создавать собственное высказывание </a:t>
            </a:r>
            <a:r>
              <a:rPr lang="ru-RU" dirty="0"/>
              <a:t>на основе прочитанного текста.</a:t>
            </a:r>
          </a:p>
          <a:p>
            <a:r>
              <a:rPr lang="ru-RU" b="1" dirty="0"/>
              <a:t>Часть 3 </a:t>
            </a:r>
            <a:r>
              <a:rPr lang="ru-RU" dirty="0"/>
              <a:t>выполняется на основе текста, включенного во вторую часть. </a:t>
            </a:r>
            <a:endParaRPr lang="ru-RU" dirty="0" smtClean="0"/>
          </a:p>
          <a:p>
            <a:r>
              <a:rPr lang="ru-RU" dirty="0" smtClean="0"/>
              <a:t>Необходимо </a:t>
            </a:r>
            <a:r>
              <a:rPr lang="ru-RU" dirty="0"/>
              <a:t>выполнить </a:t>
            </a:r>
            <a:r>
              <a:rPr lang="ru-RU" b="1" dirty="0"/>
              <a:t>только одно из заданий 15.1, 15.2, </a:t>
            </a:r>
            <a:r>
              <a:rPr lang="ru-RU" b="1" dirty="0" smtClean="0"/>
              <a:t>15.3</a:t>
            </a:r>
            <a:r>
              <a:rPr lang="ru-RU" dirty="0" smtClean="0"/>
              <a:t>!!!</a:t>
            </a:r>
            <a:endParaRPr lang="ru-RU" dirty="0"/>
          </a:p>
          <a:p>
            <a:pPr>
              <a:buNone/>
            </a:pPr>
            <a:r>
              <a:rPr lang="ru-RU" b="1" dirty="0" smtClean="0"/>
              <a:t>				</a:t>
            </a:r>
            <a:r>
              <a:rPr lang="ru-RU" b="1" u="sng" dirty="0" smtClean="0"/>
              <a:t>Задание </a:t>
            </a:r>
            <a:r>
              <a:rPr lang="ru-RU" b="1" u="sng" dirty="0"/>
              <a:t>15.2 </a:t>
            </a:r>
            <a:endParaRPr lang="ru-RU" b="1" u="sng" dirty="0" smtClean="0"/>
          </a:p>
          <a:p>
            <a:r>
              <a:rPr lang="ru-RU" dirty="0" smtClean="0"/>
              <a:t>проверяет умение самостоятельно </a:t>
            </a:r>
            <a:r>
              <a:rPr lang="ru-RU" b="1" dirty="0" smtClean="0"/>
              <a:t>интерпретировать </a:t>
            </a:r>
            <a:r>
              <a:rPr lang="ru-RU" dirty="0" smtClean="0"/>
              <a:t>(истолковывать, разъяснять, раскрывать) смысл ключевого фрагмента текста (как правило, это финал, </a:t>
            </a:r>
            <a:r>
              <a:rPr lang="ru-RU" b="1" i="1" dirty="0" smtClean="0"/>
              <a:t>в котором заключена главная мысль (идея) исходного текста</a:t>
            </a:r>
            <a:r>
              <a:rPr lang="ru-RU" dirty="0" smtClean="0"/>
              <a:t>).</a:t>
            </a:r>
            <a:endParaRPr lang="ru-RU" b="1" u="sng"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Сочинение</a:t>
            </a:r>
            <a:r>
              <a:rPr lang="ru-RU" dirty="0" smtClean="0"/>
              <a:t/>
            </a:r>
            <a:br>
              <a:rPr lang="ru-RU" dirty="0" smtClean="0"/>
            </a:br>
            <a:endParaRPr lang="ru-RU" dirty="0"/>
          </a:p>
        </p:txBody>
      </p:sp>
      <p:sp>
        <p:nvSpPr>
          <p:cNvPr id="3" name="Содержимое 2"/>
          <p:cNvSpPr>
            <a:spLocks noGrp="1"/>
          </p:cNvSpPr>
          <p:nvPr>
            <p:ph idx="1"/>
          </p:nvPr>
        </p:nvSpPr>
        <p:spPr>
          <a:xfrm>
            <a:off x="107504" y="908720"/>
            <a:ext cx="8856984" cy="5760640"/>
          </a:xfrm>
        </p:spPr>
        <p:txBody>
          <a:bodyPr>
            <a:normAutofit fontScale="85000" lnSpcReduction="20000"/>
          </a:bodyPr>
          <a:lstStyle/>
          <a:p>
            <a:pPr>
              <a:buNone/>
            </a:pPr>
            <a:r>
              <a:rPr lang="ru-RU" dirty="0" smtClean="0"/>
              <a:t>	</a:t>
            </a:r>
            <a:r>
              <a:rPr lang="ru-RU" b="1" dirty="0" smtClean="0"/>
              <a:t>«С помощью книги мы самосовершенствуемся». Так заканчивается предложенный нам для анализа фрагмент текста Н.Морозова. Автор заставляет читателей задуматься над тем, чем является книга для каждого из нас. </a:t>
            </a:r>
          </a:p>
          <a:p>
            <a:pPr>
              <a:buNone/>
            </a:pPr>
            <a:r>
              <a:rPr lang="ru-RU" b="1" dirty="0" smtClean="0"/>
              <a:t>	В тексте мы слышим отношение  Н. Морозова к книге. Он считает, что без книги человечество не смогло бы мыслить, создавать что-либо, писать и читать (11).</a:t>
            </a:r>
          </a:p>
          <a:p>
            <a:pPr>
              <a:buNone/>
            </a:pPr>
            <a:r>
              <a:rPr lang="ru-RU" b="1" dirty="0" smtClean="0"/>
              <a:t>	Мне показалась интересной мысль о том, что после прочтения книги «человек захочет что-то пересмотреть в своем характере, в своих взаимоотношениях с людьми, с природой» (7-8).</a:t>
            </a:r>
          </a:p>
          <a:p>
            <a:pPr>
              <a:buNone/>
            </a:pPr>
            <a:r>
              <a:rPr lang="ru-RU" b="1" dirty="0" smtClean="0"/>
              <a:t>	Таким образом, мы пришли к выводу: нужно читать книги, потому что они являются нашими учителями, заставляя нас становиться лучше. </a:t>
            </a:r>
          </a:p>
          <a:p>
            <a:pPr>
              <a:buNone/>
            </a:pPr>
            <a:r>
              <a:rPr lang="ru-RU" b="1" i="1" dirty="0" smtClean="0"/>
              <a:t>								(96 слов)</a:t>
            </a:r>
            <a:endParaRPr lang="ru-RU" b="1" dirty="0" smtClean="0"/>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fontScale="90000"/>
          </a:bodyPr>
          <a:lstStyle/>
          <a:p>
            <a:r>
              <a:rPr lang="ru-RU" b="1" dirty="0" smtClean="0"/>
              <a:t>Сочинение-рассуждение (клише)</a:t>
            </a:r>
            <a:endParaRPr lang="ru-RU" b="1" dirty="0"/>
          </a:p>
        </p:txBody>
      </p:sp>
      <p:sp>
        <p:nvSpPr>
          <p:cNvPr id="3" name="Содержимое 2"/>
          <p:cNvSpPr>
            <a:spLocks noGrp="1"/>
          </p:cNvSpPr>
          <p:nvPr>
            <p:ph idx="1"/>
          </p:nvPr>
        </p:nvSpPr>
        <p:spPr>
          <a:xfrm>
            <a:off x="107504" y="1196752"/>
            <a:ext cx="8856984" cy="5544616"/>
          </a:xfrm>
        </p:spPr>
        <p:txBody>
          <a:bodyPr>
            <a:normAutofit fontScale="77500" lnSpcReduction="20000"/>
          </a:bodyPr>
          <a:lstStyle/>
          <a:p>
            <a:pPr>
              <a:buNone/>
            </a:pPr>
            <a:r>
              <a:rPr lang="ru-RU" b="1" u="sng" dirty="0" smtClean="0"/>
              <a:t>Тема 15.2 (По цитате из текста)</a:t>
            </a:r>
          </a:p>
          <a:p>
            <a:pPr>
              <a:buNone/>
            </a:pPr>
            <a:endParaRPr lang="ru-RU" b="1" u="sng" dirty="0" smtClean="0"/>
          </a:p>
          <a:p>
            <a:pPr>
              <a:buNone/>
            </a:pPr>
            <a:r>
              <a:rPr lang="ru-RU" b="1" dirty="0" smtClean="0"/>
              <a:t>Вариант 1</a:t>
            </a:r>
          </a:p>
          <a:p>
            <a:pPr>
              <a:buNone/>
            </a:pPr>
            <a:r>
              <a:rPr lang="ru-RU" b="1" dirty="0" smtClean="0"/>
              <a:t>                    «……………………………..», - так звучит фрагмент текста русского писателя………….. Попробуем разобраться в смысле этого высказывания.</a:t>
            </a:r>
          </a:p>
          <a:p>
            <a:pPr>
              <a:buNone/>
            </a:pPr>
            <a:r>
              <a:rPr lang="ru-RU" b="1" dirty="0" smtClean="0"/>
              <a:t>                       На мой взгляд, речь идет о том, что…………………… Чтобы подтвердить сказанное, обратимся к прочитанному тексту (ФИО писателя). Так, в предложениях 20-25 автор пишет о …… (Или: Так, в предложениях 20-25 заключена мысль автора о том, что…………………) В качестве примера можно привести и предложения 30-36. В них говорится о ………………… Это подтверждает наш основной тезис.</a:t>
            </a:r>
          </a:p>
          <a:p>
            <a:pPr>
              <a:buNone/>
            </a:pPr>
            <a:r>
              <a:rPr lang="ru-RU" b="1" dirty="0" smtClean="0"/>
              <a:t>                  Таким образом, ……………………………….</a:t>
            </a:r>
          </a:p>
          <a:p>
            <a:pPr>
              <a:buNone/>
            </a:pPr>
            <a:r>
              <a:rPr lang="ru-RU" b="1" dirty="0" smtClean="0"/>
              <a:t> </a:t>
            </a:r>
          </a:p>
          <a:p>
            <a:endParaRPr lang="ru-RU" dirty="0" smtClean="0"/>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Сочинение-рассуждение (клише)</a:t>
            </a:r>
            <a:endParaRPr lang="ru-RU" dirty="0"/>
          </a:p>
        </p:txBody>
      </p:sp>
      <p:sp>
        <p:nvSpPr>
          <p:cNvPr id="3" name="Содержимое 2"/>
          <p:cNvSpPr>
            <a:spLocks noGrp="1"/>
          </p:cNvSpPr>
          <p:nvPr>
            <p:ph idx="1"/>
          </p:nvPr>
        </p:nvSpPr>
        <p:spPr>
          <a:xfrm>
            <a:off x="179512" y="1340768"/>
            <a:ext cx="8856984" cy="5328592"/>
          </a:xfrm>
        </p:spPr>
        <p:txBody>
          <a:bodyPr>
            <a:normAutofit fontScale="77500" lnSpcReduction="20000"/>
          </a:bodyPr>
          <a:lstStyle/>
          <a:p>
            <a:pPr>
              <a:buNone/>
            </a:pPr>
            <a:r>
              <a:rPr lang="ru-RU" b="1" u="sng" dirty="0" smtClean="0"/>
              <a:t>Тема 15.2 (По цитате из текста)</a:t>
            </a:r>
          </a:p>
          <a:p>
            <a:pPr>
              <a:buNone/>
            </a:pPr>
            <a:r>
              <a:rPr lang="ru-RU" b="1" dirty="0" smtClean="0"/>
              <a:t>Вариант 2</a:t>
            </a:r>
          </a:p>
          <a:p>
            <a:pPr>
              <a:buNone/>
            </a:pPr>
            <a:r>
              <a:rPr lang="ru-RU" b="1" dirty="0" smtClean="0"/>
              <a:t>                   Русский писатель ……………………………. в конце текста пишет: «………………………………………..». В чем же смысл данного финала? Попробуем разобраться в этом вопросе.</a:t>
            </a:r>
          </a:p>
          <a:p>
            <a:pPr>
              <a:buNone/>
            </a:pPr>
            <a:r>
              <a:rPr lang="ru-RU" b="1" dirty="0" smtClean="0"/>
              <a:t>                  Я считаю, что автор в выделенном фрагменте текста говорит о том, что…………………………….. На мой взгляд, в представленной фразе выделена главная мысль текста. Чтобы подтвердить сказанное, обратимся к 11-15 предложениям. Их смысл заключается в том, что …………………………. Для примера рассмотрим 21-22 предложения. В них автор говорит о …………………………………………… Это подтверждает наш основной тезис.</a:t>
            </a:r>
          </a:p>
          <a:p>
            <a:pPr>
              <a:buNone/>
            </a:pPr>
            <a:r>
              <a:rPr lang="ru-RU" b="1" dirty="0" smtClean="0"/>
              <a:t>                  Таким образом</a:t>
            </a:r>
            <a:r>
              <a:rPr lang="ru-RU" b="1" smtClean="0"/>
              <a:t>, ………………………………….</a:t>
            </a:r>
            <a:endParaRPr lang="ru-RU" b="1"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Практическая работа</a:t>
            </a:r>
            <a:br>
              <a:rPr lang="ru-RU" b="1" dirty="0" smtClean="0"/>
            </a:br>
            <a:endParaRPr lang="ru-RU" dirty="0"/>
          </a:p>
        </p:txBody>
      </p:sp>
      <p:sp>
        <p:nvSpPr>
          <p:cNvPr id="3" name="Содержимое 2"/>
          <p:cNvSpPr>
            <a:spLocks noGrp="1"/>
          </p:cNvSpPr>
          <p:nvPr>
            <p:ph idx="1"/>
          </p:nvPr>
        </p:nvSpPr>
        <p:spPr>
          <a:xfrm>
            <a:off x="107504" y="980728"/>
            <a:ext cx="9036496" cy="5688632"/>
          </a:xfrm>
        </p:spPr>
        <p:txBody>
          <a:bodyPr>
            <a:normAutofit fontScale="85000" lnSpcReduction="20000"/>
          </a:bodyPr>
          <a:lstStyle/>
          <a:p>
            <a:r>
              <a:rPr lang="ru-RU" dirty="0" smtClean="0"/>
              <a:t>Напишите сочинение-рассуждение. Объясните, как Вы понимаете смысл финала текста:  </a:t>
            </a:r>
            <a:r>
              <a:rPr lang="ru-RU" b="1" i="1" dirty="0" smtClean="0"/>
              <a:t>«− Чудеса! Чудовище спасает человека! − Это морской бог приходит на помощь бедным, – поправил ныряльщика старый индеец. Весть быстро разлетелась по лодкам, плававшим в заливе».</a:t>
            </a:r>
            <a:endParaRPr lang="ru-RU" i="1" dirty="0" smtClean="0"/>
          </a:p>
          <a:p>
            <a:r>
              <a:rPr lang="ru-RU" dirty="0" smtClean="0"/>
              <a:t>Приведите в сочинении </a:t>
            </a:r>
            <a:r>
              <a:rPr lang="ru-RU" b="1" dirty="0" smtClean="0"/>
              <a:t>два аргумента из прочитанного текста</a:t>
            </a:r>
            <a:r>
              <a:rPr lang="ru-RU" dirty="0" smtClean="0"/>
              <a:t>, подтверждающие Ваши рассуждения.</a:t>
            </a:r>
          </a:p>
          <a:p>
            <a:r>
              <a:rPr lang="ru-RU" dirty="0" smtClean="0"/>
              <a:t>Приводя примеры, указывайте </a:t>
            </a:r>
            <a:r>
              <a:rPr lang="ru-RU" b="1" dirty="0" smtClean="0"/>
              <a:t>номера нужных предложений</a:t>
            </a:r>
            <a:r>
              <a:rPr lang="ru-RU" dirty="0" smtClean="0"/>
              <a:t> или применяйте</a:t>
            </a:r>
            <a:r>
              <a:rPr lang="ru-RU" b="1" dirty="0" smtClean="0"/>
              <a:t> цитирование</a:t>
            </a:r>
            <a:r>
              <a:rPr lang="ru-RU" dirty="0" smtClean="0"/>
              <a:t>.</a:t>
            </a:r>
          </a:p>
          <a:p>
            <a:r>
              <a:rPr lang="ru-RU" dirty="0" smtClean="0"/>
              <a:t>Объём сочинения должен составлять </a:t>
            </a:r>
            <a:r>
              <a:rPr lang="ru-RU" b="1" dirty="0" smtClean="0"/>
              <a:t>не менее 70 слов</a:t>
            </a:r>
            <a:r>
              <a:rPr lang="ru-RU" dirty="0" smtClean="0"/>
              <a:t>. </a:t>
            </a:r>
          </a:p>
          <a:p>
            <a:r>
              <a:rPr lang="ru-RU" dirty="0" smtClean="0"/>
              <a:t>Если сочинение представляет собой пересказанный или полностью переписанный исходный текст без каких бы то ни было комментариев, то такая работа оценивается нулём баллов.</a:t>
            </a:r>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64704"/>
          </a:xfrm>
        </p:spPr>
        <p:txBody>
          <a:bodyPr>
            <a:normAutofit/>
          </a:bodyPr>
          <a:lstStyle/>
          <a:p>
            <a:r>
              <a:rPr lang="ru-RU" sz="3200" b="1" dirty="0" smtClean="0"/>
              <a:t>Текст</a:t>
            </a:r>
            <a:endParaRPr lang="ru-RU" sz="3200" dirty="0"/>
          </a:p>
        </p:txBody>
      </p:sp>
      <p:sp>
        <p:nvSpPr>
          <p:cNvPr id="3" name="Содержимое 2"/>
          <p:cNvSpPr>
            <a:spLocks noGrp="1"/>
          </p:cNvSpPr>
          <p:nvPr>
            <p:ph idx="1"/>
          </p:nvPr>
        </p:nvSpPr>
        <p:spPr>
          <a:xfrm>
            <a:off x="107504" y="692696"/>
            <a:ext cx="8856984" cy="6048672"/>
          </a:xfrm>
        </p:spPr>
        <p:txBody>
          <a:bodyPr>
            <a:normAutofit fontScale="92500"/>
          </a:bodyPr>
          <a:lstStyle/>
          <a:p>
            <a:pPr>
              <a:buNone/>
            </a:pPr>
            <a:r>
              <a:rPr lang="ru-RU" sz="2400" dirty="0" smtClean="0"/>
              <a:t>		(1)Недалеко от скалистого берега резвились на поверхности океана дельфины. (2)Вдруг один из них отделился, громко фыркнул, как бы отвечая на призывный сигнал трубы, и быстро поплыл к скале. (3)Вскоре ловцы жемчуга снова увидели этого дельфина, только теперь на его спине сидело, как на лошади, странное существо. (4)Чудовище обладало телом человека, а на лице его виднелись преогромные, как старинные часы-луковицы, глаза, сверкавшие в лучах солнца подобно фонарям автомобиля. (5)Кожа, казалось, отливала нежным голубым серебром, а кисти рук походили на лягушечьи — тёмно-зелёные, с длинными пальцами и перепонками между ними. (6)Странное существо держало в руке длинную витую раковину и трубило, затем оно засмеялось весёлым человеческим смехом, что-то крикнуло, похлопало лягушечьей рукой по лоснящейся спине дельфина, и они вместе понеслись по водяной глади океана.(7)Ловцы невольно вскрикнули.(8)Необычный наездник обернулся, увидел людей, с быстротой ящерицы соскользнул с дельфина и скрылся в воде.</a:t>
            </a:r>
          </a:p>
          <a:p>
            <a:pPr>
              <a:buNone/>
            </a:pPr>
            <a:endParaRPr lang="ru-RU" sz="1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8712968" cy="6408712"/>
          </a:xfrm>
        </p:spPr>
        <p:txBody>
          <a:bodyPr>
            <a:normAutofit fontScale="92500" lnSpcReduction="20000"/>
          </a:bodyPr>
          <a:lstStyle/>
          <a:p>
            <a:pPr>
              <a:buNone/>
            </a:pPr>
            <a:r>
              <a:rPr lang="ru-RU" sz="1800" dirty="0" smtClean="0"/>
              <a:t>		(</a:t>
            </a:r>
            <a:r>
              <a:rPr lang="ru-RU" sz="2400" dirty="0" smtClean="0"/>
              <a:t>9)Весь этот необычный выезд занял не более минуты, но зрители долго не могли прийти в себя от изумления.(10)Скоро лодки рассеялись по заливу. (11)На каждой было два ловца: один нырял, другой вытаскивал ныряльщика, а потом они менялись ролями.</a:t>
            </a:r>
          </a:p>
          <a:p>
            <a:pPr>
              <a:buNone/>
            </a:pPr>
            <a:r>
              <a:rPr lang="ru-RU" sz="2400" dirty="0" smtClean="0"/>
              <a:t>		(12)Вода была очень тёплая и прозрачная: на дне отчётливо был виден каждый камешек.(13)Ближе к берегу со дна поднимались кораллы — неподвижно застывшие кусты подводных садов. (14)Мелкие рыбёшки, отливавшие золотом и серебром, шныряли между этими кустами.</a:t>
            </a:r>
          </a:p>
          <a:p>
            <a:pPr>
              <a:buNone/>
            </a:pPr>
            <a:r>
              <a:rPr lang="ru-RU" sz="2400" dirty="0" smtClean="0"/>
              <a:t>		(15)Ныряльщик опустился на дно и, согнувшись, начал быстро собирать раковины и класть в привязанный на боку мешочек. (16)Его товарищ по работе, местный индеец, держал в руках конец верёвки и, перегнувшись через борт лодки, смотрел в воду.(17)Вдруг он увидел, что ныряльщик вскочил на ноги так быстро, как только мог.(18)Взмахнул руками, ухватился за верёвку и дернул её так сильно, что едва не стянул напарника в воду. (19)Лодка качнулась. (20)Ныряльщик ловко взобрался на неё, глаза его были расширены.</a:t>
            </a:r>
          </a:p>
          <a:p>
            <a:pPr>
              <a:buNone/>
            </a:pPr>
            <a:r>
              <a:rPr lang="ru-RU" sz="2400" dirty="0" smtClean="0"/>
              <a:t>(21)Широко раскрыв рот, он с испугом вымолвил:</a:t>
            </a:r>
          </a:p>
          <a:p>
            <a:pPr>
              <a:buNone/>
            </a:pPr>
            <a:r>
              <a:rPr lang="ru-RU" sz="2400" dirty="0" smtClean="0"/>
              <a:t>− (22)Акула. (23)Нам конец.</a:t>
            </a:r>
          </a:p>
          <a:p>
            <a:pPr>
              <a:buNone/>
            </a:pPr>
            <a:endParaRPr lang="ru-RU"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712968" cy="6408712"/>
          </a:xfrm>
        </p:spPr>
        <p:txBody>
          <a:bodyPr>
            <a:normAutofit fontScale="92500"/>
          </a:bodyPr>
          <a:lstStyle/>
          <a:p>
            <a:pPr>
              <a:buNone/>
            </a:pPr>
            <a:r>
              <a:rPr lang="ru-RU" sz="2000" dirty="0" smtClean="0"/>
              <a:t>		(24)В воде творилось что-то неладное. (25)Маленькие рыбки, как птицы, завидевшие коршуна, спешили укрыться в густых зарослях подводных лесов.(26)И вдруг индеец увидел, как из-за выступавшей подводной скалы показалось что-то похожее на багровый дым, который медленно расползался во все стороны, окрашивая воду в розовый цвет. (27)Появилась акула, медленно повернулась, затем исчезла за выступом скалы. (28)Багровый подводный дым мог быть только кровью, разлитой на дне океана.</a:t>
            </a:r>
          </a:p>
          <a:p>
            <a:pPr>
              <a:buNone/>
            </a:pPr>
            <a:r>
              <a:rPr lang="ru-RU" sz="2000" dirty="0" smtClean="0"/>
              <a:t>		(29)Что там произошло? (30)Индеец посмотрел на своего товарища, но тот неподвижно лежал на спине, ловя воздух широко раскрытым ртом, и бессмысленно глядел в небо.(31)Прошло несколько минут, и ныряльщик наконец пришёл в себя, но как будто потерял дар речи — только мычал, качал головой и отдувался, выпячивая губы. </a:t>
            </a:r>
          </a:p>
          <a:p>
            <a:pPr>
              <a:buNone/>
            </a:pPr>
            <a:r>
              <a:rPr lang="ru-RU" sz="2000" dirty="0" smtClean="0"/>
              <a:t>	− (32)Говори! — крикнул индеец, с силой тряхнув напарника. (33)Тот покрутил головой и сказал глухим голосом:</a:t>
            </a:r>
          </a:p>
          <a:p>
            <a:pPr>
              <a:buNone/>
            </a:pPr>
            <a:r>
              <a:rPr lang="ru-RU" sz="2000" dirty="0" smtClean="0"/>
              <a:t>	− (34)Видал морского дьявола, он спас меня от акулы.</a:t>
            </a:r>
          </a:p>
          <a:p>
            <a:pPr>
              <a:buNone/>
            </a:pPr>
            <a:r>
              <a:rPr lang="ru-RU" sz="2000" dirty="0" smtClean="0"/>
              <a:t>	− (35)Да говори же! — кричали изо всех сил ловцы, собравшиеся возле лодки. </a:t>
            </a:r>
          </a:p>
          <a:p>
            <a:pPr>
              <a:buNone/>
            </a:pPr>
            <a:r>
              <a:rPr lang="ru-RU" sz="2000" dirty="0" smtClean="0"/>
              <a:t>	− (36)Смотрю — акула, плывёт прямо на меня. (37)Конец мне! (38)Большая, чёрная, уже пасть открыла, сейчас есть меня будет.(39)Вижу: ещё кто-то плывёт.</a:t>
            </a:r>
          </a:p>
          <a:p>
            <a:pPr>
              <a:buNone/>
            </a:pPr>
            <a:r>
              <a:rPr lang="ru-RU" sz="2000" dirty="0" smtClean="0"/>
              <a:t>	− (40)Другая акула?</a:t>
            </a:r>
          </a:p>
          <a:p>
            <a:pPr>
              <a:buNone/>
            </a:pPr>
            <a:endParaRPr lang="ru-RU" sz="2000"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712968" cy="6120680"/>
          </a:xfrm>
        </p:spPr>
        <p:txBody>
          <a:bodyPr>
            <a:normAutofit/>
          </a:bodyPr>
          <a:lstStyle/>
          <a:p>
            <a:pPr>
              <a:buNone/>
            </a:pPr>
            <a:r>
              <a:rPr lang="ru-RU" sz="2000" dirty="0" smtClean="0"/>
              <a:t>	− (41)Дьявол! (42)Тот самый, который играл с дельфином. (43)Лапы, как у лягушки.(44)Сам блестит, как рыба чешуёй. (45)Поплыл к акуле, сверкнул лапой — шарк! (46)Кровь из брюха акулы…</a:t>
            </a:r>
          </a:p>
          <a:p>
            <a:pPr>
              <a:buNone/>
            </a:pPr>
            <a:r>
              <a:rPr lang="ru-RU" sz="2000" dirty="0" smtClean="0"/>
              <a:t>	− (47)Чудеса! (48)Чудовище спасает человека!</a:t>
            </a:r>
          </a:p>
          <a:p>
            <a:pPr>
              <a:buNone/>
            </a:pPr>
            <a:r>
              <a:rPr lang="ru-RU" sz="2000" dirty="0" smtClean="0"/>
              <a:t>	− (49)Это морской бог приходит на помощь бедным, — поправил ныряльщика старый индеец.</a:t>
            </a:r>
          </a:p>
          <a:p>
            <a:pPr>
              <a:buNone/>
            </a:pPr>
            <a:r>
              <a:rPr lang="ru-RU" sz="2000" dirty="0" smtClean="0"/>
              <a:t>		(50)Весть быстро разлетелась по лодкам, плававшим в заливе.</a:t>
            </a:r>
          </a:p>
          <a:p>
            <a:pPr>
              <a:buNone/>
            </a:pPr>
            <a:r>
              <a:rPr lang="ru-RU" sz="2000" dirty="0" smtClean="0"/>
              <a:t>							(по А. Р. Беляеву) *</a:t>
            </a:r>
          </a:p>
          <a:p>
            <a:pPr>
              <a:buNone/>
            </a:pPr>
            <a:r>
              <a:rPr lang="ru-RU" sz="2000" dirty="0" smtClean="0"/>
              <a:t>	* </a:t>
            </a:r>
            <a:r>
              <a:rPr lang="ru-RU" sz="2000" b="1" i="1" dirty="0" smtClean="0"/>
              <a:t>Александр Романович Беляев </a:t>
            </a:r>
            <a:r>
              <a:rPr lang="ru-RU" sz="2000" dirty="0" smtClean="0"/>
              <a:t>(1884—1942) — писатель-фантаст. Среди наиболее известных его произведений — научно-фантастический роман «Человек-амфибия», в котором сочетаются научность и занимательность. Это произведение не только об удивительном </a:t>
            </a:r>
            <a:r>
              <a:rPr lang="ru-RU" sz="2000" dirty="0" err="1" smtClean="0"/>
              <a:t>Ихтиандре</a:t>
            </a:r>
            <a:r>
              <a:rPr lang="ru-RU" sz="2000" dirty="0" smtClean="0"/>
              <a:t>, которого молва окрестила «морским дьяволом», оно также о любви и предательстве, благородстве и корысти людей.</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p:txBody>
          <a:bodyPr/>
          <a:lstStyle/>
          <a:p>
            <a:r>
              <a:rPr lang="ru-RU" sz="4000" b="1" dirty="0" smtClean="0"/>
              <a:t>Использованные материалы</a:t>
            </a:r>
          </a:p>
        </p:txBody>
      </p:sp>
      <p:sp>
        <p:nvSpPr>
          <p:cNvPr id="21507" name="Содержимое 2"/>
          <p:cNvSpPr>
            <a:spLocks noGrp="1"/>
          </p:cNvSpPr>
          <p:nvPr>
            <p:ph idx="1"/>
          </p:nvPr>
        </p:nvSpPr>
        <p:spPr/>
        <p:txBody>
          <a:bodyPr/>
          <a:lstStyle/>
          <a:p>
            <a:r>
              <a:rPr lang="en-US" u="sng" smtClean="0">
                <a:hlinkClick r:id="rId2"/>
              </a:rPr>
              <a:t>http</a:t>
            </a:r>
            <a:r>
              <a:rPr lang="ru-RU" u="sng" smtClean="0">
                <a:hlinkClick r:id="rId2"/>
              </a:rPr>
              <a:t>://</a:t>
            </a:r>
            <a:r>
              <a:rPr lang="en-US" u="sng" smtClean="0">
                <a:hlinkClick r:id="rId2"/>
              </a:rPr>
              <a:t>nsportal</a:t>
            </a:r>
            <a:r>
              <a:rPr lang="ru-RU" u="sng" smtClean="0">
                <a:hlinkClick r:id="rId2"/>
              </a:rPr>
              <a:t>.</a:t>
            </a:r>
            <a:r>
              <a:rPr lang="en-US" u="sng" smtClean="0">
                <a:hlinkClick r:id="rId2"/>
              </a:rPr>
              <a:t>ru</a:t>
            </a:r>
            <a:r>
              <a:rPr lang="ru-RU" u="sng" smtClean="0">
                <a:hlinkClick r:id="rId2"/>
              </a:rPr>
              <a:t>/</a:t>
            </a:r>
            <a:r>
              <a:rPr lang="en-US" u="sng" smtClean="0">
                <a:hlinkClick r:id="rId2"/>
              </a:rPr>
              <a:t>shkola</a:t>
            </a:r>
            <a:r>
              <a:rPr lang="ru-RU" u="sng" smtClean="0">
                <a:hlinkClick r:id="rId2"/>
              </a:rPr>
              <a:t>/</a:t>
            </a:r>
            <a:r>
              <a:rPr lang="en-US" u="sng" smtClean="0">
                <a:hlinkClick r:id="rId2"/>
              </a:rPr>
              <a:t>russkii</a:t>
            </a:r>
            <a:r>
              <a:rPr lang="ru-RU" u="sng" smtClean="0">
                <a:hlinkClick r:id="rId2"/>
              </a:rPr>
              <a:t>-</a:t>
            </a:r>
            <a:r>
              <a:rPr lang="en-US" u="sng" smtClean="0">
                <a:hlinkClick r:id="rId2"/>
              </a:rPr>
              <a:t>yazyk</a:t>
            </a:r>
            <a:r>
              <a:rPr lang="ru-RU" u="sng" smtClean="0">
                <a:hlinkClick r:id="rId2"/>
              </a:rPr>
              <a:t>-</a:t>
            </a:r>
            <a:r>
              <a:rPr lang="en-US" u="sng" smtClean="0">
                <a:hlinkClick r:id="rId2"/>
              </a:rPr>
              <a:t>i</a:t>
            </a:r>
            <a:r>
              <a:rPr lang="ru-RU" u="sng" smtClean="0">
                <a:hlinkClick r:id="rId2"/>
              </a:rPr>
              <a:t>-</a:t>
            </a:r>
            <a:r>
              <a:rPr lang="en-US" u="sng" smtClean="0">
                <a:hlinkClick r:id="rId2"/>
              </a:rPr>
              <a:t>literatura</a:t>
            </a:r>
            <a:r>
              <a:rPr lang="ru-RU" smtClean="0"/>
              <a:t> </a:t>
            </a:r>
          </a:p>
          <a:p>
            <a:r>
              <a:rPr lang="en-US" u="sng" smtClean="0">
                <a:hlinkClick r:id="rId3"/>
              </a:rPr>
              <a:t>http://festival.1september.ru/</a:t>
            </a:r>
            <a:r>
              <a:rPr lang="ru-RU" smtClean="0"/>
              <a:t> </a:t>
            </a:r>
          </a:p>
          <a:p>
            <a:r>
              <a:rPr lang="en-US" u="sng" smtClean="0">
                <a:hlinkClick r:id="rId4"/>
              </a:rPr>
              <a:t>http://ru.wikipedia.org/wiki</a:t>
            </a:r>
            <a:r>
              <a:rPr lang="ru-RU" smtClean="0"/>
              <a:t> </a:t>
            </a:r>
          </a:p>
          <a:p>
            <a:r>
              <a:rPr lang="ru-RU" u="sng" smtClean="0">
                <a:hlinkClick r:id="rId5"/>
              </a:rPr>
              <a:t>http://images.yandex.ru/yandsearch</a:t>
            </a:r>
            <a:endParaRPr lang="ru-RU" smtClean="0"/>
          </a:p>
          <a:p>
            <a:r>
              <a:rPr lang="ru-RU" u="sng" smtClean="0">
                <a:hlinkClick r:id="rId6"/>
              </a:rPr>
              <a:t>http://www.onelegend.ru</a:t>
            </a:r>
            <a:endParaRPr lang="ru-RU" smtClean="0"/>
          </a:p>
          <a:p>
            <a:r>
              <a:rPr lang="ru-RU" smtClean="0"/>
              <a:t> </a:t>
            </a:r>
          </a:p>
          <a:p>
            <a:endParaRPr lang="ru-RU" smtClean="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8784976" cy="6480720"/>
          </a:xfrm>
        </p:spPr>
        <p:txBody>
          <a:bodyPr>
            <a:normAutofit/>
          </a:bodyPr>
          <a:lstStyle/>
          <a:p>
            <a:pPr>
              <a:buNone/>
            </a:pPr>
            <a:r>
              <a:rPr lang="ru-RU" sz="5100" dirty="0" smtClean="0"/>
              <a:t>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Как звучит задание?</a:t>
            </a:r>
            <a:br>
              <a:rPr lang="ru-RU" b="1" dirty="0" smtClean="0"/>
            </a:br>
            <a:endParaRPr lang="ru-RU" b="1" dirty="0"/>
          </a:p>
        </p:txBody>
      </p:sp>
      <p:sp>
        <p:nvSpPr>
          <p:cNvPr id="3" name="Содержимое 2"/>
          <p:cNvSpPr>
            <a:spLocks noGrp="1"/>
          </p:cNvSpPr>
          <p:nvPr>
            <p:ph idx="1"/>
          </p:nvPr>
        </p:nvSpPr>
        <p:spPr>
          <a:xfrm>
            <a:off x="457200" y="1052736"/>
            <a:ext cx="8229600" cy="5400600"/>
          </a:xfrm>
        </p:spPr>
        <p:txBody>
          <a:bodyPr>
            <a:normAutofit fontScale="92500"/>
          </a:bodyPr>
          <a:lstStyle/>
          <a:p>
            <a:r>
              <a:rPr lang="ru-RU" dirty="0" smtClean="0"/>
              <a:t>Напишите сочинение-рассуждение. Объясните, как Вы понимаете смысл финала текста экзаменационной работы.</a:t>
            </a:r>
          </a:p>
          <a:p>
            <a:r>
              <a:rPr lang="ru-RU" dirty="0" smtClean="0"/>
              <a:t>Приведите в сочинении </a:t>
            </a:r>
            <a:r>
              <a:rPr lang="ru-RU" b="1" dirty="0" smtClean="0"/>
              <a:t>два аргумента из прочитанного текста</a:t>
            </a:r>
            <a:r>
              <a:rPr lang="ru-RU" dirty="0" smtClean="0"/>
              <a:t>, подтверждающие Ваши рассуждения. Приводя примеры, указывайте </a:t>
            </a:r>
            <a:r>
              <a:rPr lang="ru-RU" b="1" dirty="0" smtClean="0"/>
              <a:t>номера нужных предложений</a:t>
            </a:r>
            <a:r>
              <a:rPr lang="ru-RU" dirty="0" smtClean="0"/>
              <a:t> или применяйте</a:t>
            </a:r>
            <a:r>
              <a:rPr lang="ru-RU" b="1" dirty="0" smtClean="0"/>
              <a:t> цитирование</a:t>
            </a:r>
            <a:r>
              <a:rPr lang="ru-RU" dirty="0" smtClean="0"/>
              <a:t>. Объём сочинения должен составлять </a:t>
            </a:r>
            <a:r>
              <a:rPr lang="ru-RU" b="1" dirty="0" smtClean="0"/>
              <a:t>не менее 70 слов</a:t>
            </a:r>
            <a:r>
              <a:rPr lang="ru-RU" dirty="0" smtClean="0"/>
              <a:t>.</a:t>
            </a:r>
          </a:p>
          <a:p>
            <a:r>
              <a:rPr lang="ru-RU" dirty="0" smtClean="0"/>
              <a:t>Сочинение </a:t>
            </a:r>
            <a:r>
              <a:rPr lang="ru-RU" b="1" dirty="0" smtClean="0"/>
              <a:t>пишите аккуратно, разборчивым почерком</a:t>
            </a:r>
            <a:r>
              <a:rPr lang="ru-RU" dirty="0" smtClean="0"/>
              <a:t>.</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i="1" dirty="0" smtClean="0"/>
              <a:t>Вопросом по тексту экзаменационной работы может быть:</a:t>
            </a:r>
            <a:r>
              <a:rPr lang="ru-RU" sz="3200" b="1" dirty="0" smtClean="0"/>
              <a:t> </a:t>
            </a:r>
            <a:endParaRPr lang="ru-RU" sz="3200" b="1" dirty="0"/>
          </a:p>
        </p:txBody>
      </p:sp>
      <p:sp>
        <p:nvSpPr>
          <p:cNvPr id="3" name="Содержимое 2"/>
          <p:cNvSpPr>
            <a:spLocks noGrp="1"/>
          </p:cNvSpPr>
          <p:nvPr>
            <p:ph idx="1"/>
          </p:nvPr>
        </p:nvSpPr>
        <p:spPr>
          <a:xfrm>
            <a:off x="457200" y="1600200"/>
            <a:ext cx="8229600" cy="4925144"/>
          </a:xfrm>
        </p:spPr>
        <p:txBody>
          <a:bodyPr>
            <a:normAutofit/>
          </a:bodyPr>
          <a:lstStyle/>
          <a:p>
            <a:r>
              <a:rPr lang="ru-RU" b="1" dirty="0" smtClean="0"/>
              <a:t>Как вы понимаете финал текста </a:t>
            </a:r>
            <a:r>
              <a:rPr lang="ru-RU" dirty="0" smtClean="0"/>
              <a:t>&lt;цитата&gt;?</a:t>
            </a:r>
          </a:p>
          <a:p>
            <a:r>
              <a:rPr lang="ru-RU" b="1" dirty="0" smtClean="0"/>
              <a:t>Как вы понимаете смысл предложения </a:t>
            </a:r>
            <a:r>
              <a:rPr lang="ru-RU" dirty="0" smtClean="0"/>
              <a:t>&lt;цитата&gt;?</a:t>
            </a:r>
          </a:p>
          <a:p>
            <a:r>
              <a:rPr lang="ru-RU" b="1" dirty="0" smtClean="0"/>
              <a:t>Почему герой </a:t>
            </a:r>
            <a:r>
              <a:rPr lang="ru-RU" dirty="0" smtClean="0"/>
              <a:t>&lt;цитата&gt;?  т.п. </a:t>
            </a:r>
          </a:p>
          <a:p>
            <a:r>
              <a:rPr lang="ru-RU" dirty="0" smtClean="0"/>
              <a:t>Для написания сочинения 15.2. вам необходимо интерпретировать, т.е. растолковать текст, опираясь на свои знания по лингвистике.</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980728"/>
          </a:xfrm>
        </p:spPr>
        <p:txBody>
          <a:bodyPr>
            <a:normAutofit fontScale="90000"/>
          </a:bodyPr>
          <a:lstStyle/>
          <a:p>
            <a:r>
              <a:rPr lang="ru-RU" sz="3600" b="1" dirty="0" smtClean="0"/>
              <a:t>Структура сочинения-рассуждения 15.2. ОГЭ по русскому языку:</a:t>
            </a:r>
            <a:r>
              <a:rPr lang="ru-RU" dirty="0" smtClean="0"/>
              <a:t/>
            </a:r>
            <a:br>
              <a:rPr lang="ru-RU" dirty="0" smtClean="0"/>
            </a:br>
            <a:endParaRPr lang="ru-RU" dirty="0"/>
          </a:p>
        </p:txBody>
      </p:sp>
      <p:sp>
        <p:nvSpPr>
          <p:cNvPr id="3" name="Содержимое 2"/>
          <p:cNvSpPr>
            <a:spLocks noGrp="1"/>
          </p:cNvSpPr>
          <p:nvPr>
            <p:ph idx="1"/>
          </p:nvPr>
        </p:nvSpPr>
        <p:spPr>
          <a:xfrm>
            <a:off x="457200" y="1196752"/>
            <a:ext cx="8229600" cy="5400600"/>
          </a:xfrm>
        </p:spPr>
        <p:txBody>
          <a:bodyPr>
            <a:normAutofit lnSpcReduction="10000"/>
          </a:bodyPr>
          <a:lstStyle/>
          <a:p>
            <a:r>
              <a:rPr lang="ru-RU" b="1" dirty="0" smtClean="0"/>
              <a:t>1</a:t>
            </a:r>
            <a:r>
              <a:rPr lang="ru-RU" b="1" dirty="0"/>
              <a:t>. </a:t>
            </a:r>
            <a:r>
              <a:rPr lang="ru-RU" dirty="0"/>
              <a:t>Тезис.</a:t>
            </a:r>
            <a:br>
              <a:rPr lang="ru-RU" dirty="0"/>
            </a:br>
            <a:r>
              <a:rPr lang="ru-RU" b="1" dirty="0"/>
              <a:t>2. </a:t>
            </a:r>
            <a:r>
              <a:rPr lang="ru-RU" dirty="0"/>
              <a:t>Аргумент - пример 1 + комментарий.</a:t>
            </a:r>
            <a:br>
              <a:rPr lang="ru-RU" dirty="0"/>
            </a:br>
            <a:r>
              <a:rPr lang="ru-RU" b="1" dirty="0"/>
              <a:t>3. </a:t>
            </a:r>
            <a:r>
              <a:rPr lang="ru-RU" dirty="0"/>
              <a:t>Аргумент - пример 2 + комментарий.</a:t>
            </a:r>
            <a:br>
              <a:rPr lang="ru-RU" dirty="0"/>
            </a:br>
            <a:r>
              <a:rPr lang="ru-RU" b="1" dirty="0"/>
              <a:t>4. </a:t>
            </a:r>
            <a:r>
              <a:rPr lang="ru-RU" dirty="0"/>
              <a:t>Заключение (по тезису</a:t>
            </a:r>
            <a:r>
              <a:rPr lang="ru-RU" dirty="0" smtClean="0"/>
              <a:t>).</a:t>
            </a:r>
          </a:p>
          <a:p>
            <a:r>
              <a:rPr lang="ru-RU" b="1" dirty="0"/>
              <a:t>ТЕЗИС</a:t>
            </a:r>
            <a:r>
              <a:rPr lang="ru-RU" dirty="0"/>
              <a:t> - утверждение. Спорное суждение. Одно-два предложения. Мысль, требующая доказательства: </a:t>
            </a:r>
            <a:r>
              <a:rPr lang="ru-RU" b="1" i="1" dirty="0"/>
              <a:t>На мой взгляд, написать сочинение-рассуждение 15.2 очень легко.</a:t>
            </a:r>
            <a:r>
              <a:rPr lang="ru-RU" dirty="0"/>
              <a:t> - это тезис, который, безусловно, требует доказательства</a:t>
            </a:r>
            <a:r>
              <a:rPr lang="ru-RU" dirty="0" smtClean="0"/>
              <a:t>.</a:t>
            </a:r>
            <a:r>
              <a:rPr lang="ru-RU" dirty="0"/>
              <a:t/>
            </a:r>
            <a:br>
              <a:rPr lang="ru-RU" dirty="0"/>
            </a:b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80728"/>
          </a:xfrm>
        </p:spPr>
        <p:txBody>
          <a:bodyPr>
            <a:normAutofit/>
          </a:bodyPr>
          <a:lstStyle/>
          <a:p>
            <a:r>
              <a:rPr lang="ru-RU" sz="3200" b="1" dirty="0" smtClean="0"/>
              <a:t>Аргументы и комментарий</a:t>
            </a:r>
            <a:endParaRPr lang="ru-RU" sz="3200" b="1" dirty="0"/>
          </a:p>
        </p:txBody>
      </p:sp>
      <p:sp>
        <p:nvSpPr>
          <p:cNvPr id="3" name="Содержимое 2"/>
          <p:cNvSpPr>
            <a:spLocks noGrp="1"/>
          </p:cNvSpPr>
          <p:nvPr>
            <p:ph idx="1"/>
          </p:nvPr>
        </p:nvSpPr>
        <p:spPr>
          <a:xfrm>
            <a:off x="251520" y="908720"/>
            <a:ext cx="8640960" cy="5832648"/>
          </a:xfrm>
        </p:spPr>
        <p:txBody>
          <a:bodyPr>
            <a:normAutofit fontScale="62500" lnSpcReduction="20000"/>
          </a:bodyPr>
          <a:lstStyle/>
          <a:p>
            <a:r>
              <a:rPr lang="ru-RU" b="1" dirty="0"/>
              <a:t>АРГУМЕНТ - </a:t>
            </a:r>
            <a:r>
              <a:rPr lang="ru-RU" dirty="0"/>
              <a:t>довод, приводимый в качестве доказательства тезиса. Аргументов в сочинении 15.2. должно быть два, они должны быть из прочитанного текста.</a:t>
            </a:r>
          </a:p>
          <a:p>
            <a:r>
              <a:rPr lang="ru-RU" b="1" dirty="0"/>
              <a:t>КОММЕНТАРИЙ - </a:t>
            </a:r>
            <a:r>
              <a:rPr lang="ru-RU" dirty="0"/>
              <a:t>пояснение довода, аргумента. Является обязательным структурным элементом доказательной части любого сочинения-рассуждения</a:t>
            </a:r>
          </a:p>
          <a:p>
            <a:r>
              <a:rPr lang="ru-RU" b="1" dirty="0"/>
              <a:t>Пример аргументов и комментариев к </a:t>
            </a:r>
            <a:r>
              <a:rPr lang="ru-RU" b="1" dirty="0" smtClean="0"/>
              <a:t>ним (см. демоверсию):</a:t>
            </a:r>
            <a:r>
              <a:rPr lang="ru-RU" dirty="0" smtClean="0"/>
              <a:t> </a:t>
            </a:r>
            <a:endParaRPr lang="ru-RU" dirty="0"/>
          </a:p>
          <a:p>
            <a:r>
              <a:rPr lang="ru-RU" b="1" i="1" dirty="0"/>
              <a:t>Аргумент 1:</a:t>
            </a:r>
            <a:r>
              <a:rPr lang="ru-RU" i="1" dirty="0"/>
              <a:t> В предложении № 17 автор называет письма "бесценными". </a:t>
            </a:r>
            <a:r>
              <a:rPr lang="ru-RU" dirty="0"/>
              <a:t/>
            </a:r>
            <a:br>
              <a:rPr lang="ru-RU" dirty="0"/>
            </a:br>
            <a:r>
              <a:rPr lang="ru-RU" b="1" i="1" dirty="0"/>
              <a:t>Комментарий: </a:t>
            </a:r>
            <a:r>
              <a:rPr lang="ru-RU" i="1" dirty="0"/>
              <a:t>Данный эпитет употребляется вместе со словом "листочками", имеющим уменьшительно-ласкательный суффикс. Такое контрастное сочетание двух слов позволяет нам понять важность этих самых "листочков" для пожилой женщины.</a:t>
            </a:r>
            <a:endParaRPr lang="ru-RU" dirty="0"/>
          </a:p>
          <a:p>
            <a:r>
              <a:rPr lang="ru-RU" b="1" i="1" dirty="0"/>
              <a:t>Аргумент 2:  </a:t>
            </a:r>
            <a:r>
              <a:rPr lang="ru-RU" i="1" dirty="0"/>
              <a:t>В предложении 53 душа старушки сравнивается со шкатулкой.</a:t>
            </a:r>
            <a:r>
              <a:rPr lang="ru-RU" dirty="0"/>
              <a:t/>
            </a:r>
            <a:br>
              <a:rPr lang="ru-RU" dirty="0"/>
            </a:br>
            <a:r>
              <a:rPr lang="ru-RU" b="1" i="1" dirty="0"/>
              <a:t>Комментарий:</a:t>
            </a:r>
            <a:r>
              <a:rPr lang="ru-RU" i="1" dirty="0"/>
              <a:t> В шкатулках люди обычно хранят самое ценное: драгоценности, деньги. Но для героини важней были ценности не материальные, а духовные. Она хранила в шкатулке письма, словно в своей душе ("Письма, пользуясь её слепотой, вынули не из шкатулки – их вынули из её души"). С помощью данной метафоры автор показывает всю значимость, которую имели письма для старушки.</a:t>
            </a:r>
            <a:r>
              <a:rPr lang="ru-RU" b="1" i="1" dirty="0"/>
              <a:t> </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792088"/>
          </a:xfrm>
        </p:spPr>
        <p:txBody>
          <a:bodyPr>
            <a:normAutofit/>
          </a:bodyPr>
          <a:lstStyle/>
          <a:p>
            <a:r>
              <a:rPr lang="ru-RU" sz="3200" b="1" dirty="0" smtClean="0"/>
              <a:t>Заключение</a:t>
            </a:r>
            <a:endParaRPr lang="ru-RU" sz="3200" b="1" dirty="0"/>
          </a:p>
        </p:txBody>
      </p:sp>
      <p:sp>
        <p:nvSpPr>
          <p:cNvPr id="3" name="Содержимое 2"/>
          <p:cNvSpPr>
            <a:spLocks noGrp="1"/>
          </p:cNvSpPr>
          <p:nvPr>
            <p:ph idx="1"/>
          </p:nvPr>
        </p:nvSpPr>
        <p:spPr>
          <a:xfrm>
            <a:off x="457200" y="908720"/>
            <a:ext cx="8229600" cy="5472608"/>
          </a:xfrm>
        </p:spPr>
        <p:txBody>
          <a:bodyPr>
            <a:normAutofit fontScale="85000" lnSpcReduction="20000"/>
          </a:bodyPr>
          <a:lstStyle/>
          <a:p>
            <a:r>
              <a:rPr lang="ru-RU" b="1" dirty="0"/>
              <a:t>ЗАКЛЮЧЕНИЕ -  </a:t>
            </a:r>
            <a:r>
              <a:rPr lang="ru-RU" dirty="0"/>
              <a:t>вывод по тезису, умозаключение. Должно соотноситься с утверждением, высказанным в начале. Легче всего начать заключение </a:t>
            </a:r>
            <a:r>
              <a:rPr lang="ru-RU" b="1" dirty="0"/>
              <a:t>с вводных слов и конструкций:</a:t>
            </a:r>
            <a:r>
              <a:rPr lang="ru-RU" dirty="0"/>
              <a:t> </a:t>
            </a:r>
            <a:r>
              <a:rPr lang="ru-RU" b="1" i="1" dirty="0"/>
              <a:t>Подводя итог всему вышесказанному, ..., Проанализировав два аргумента, можно прийти к выводу, что ..., Таким образом, можно сделать вывод, что...</a:t>
            </a:r>
            <a:r>
              <a:rPr lang="ru-RU" dirty="0"/>
              <a:t> и т.д.</a:t>
            </a:r>
          </a:p>
          <a:p>
            <a:r>
              <a:rPr lang="ru-RU" b="1" dirty="0"/>
              <a:t>Пример заключения: </a:t>
            </a:r>
            <a:endParaRPr lang="ru-RU" dirty="0"/>
          </a:p>
          <a:p>
            <a:r>
              <a:rPr lang="ru-RU" i="1" dirty="0"/>
              <a:t>Подводя итог всему вышесказанному, можно сделать вывод, что фронтовые письма были для Анны Федотовны настоящим сокровищем, они представляли для нее большую духовную ценность, поэтому, лишившись их, пожилая женщина словно лишилась части своей души. </a:t>
            </a:r>
            <a:endParaRPr lang="ru-RU" dirty="0"/>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908720"/>
          </a:xfrm>
        </p:spPr>
        <p:txBody>
          <a:bodyPr>
            <a:normAutofit/>
          </a:bodyPr>
          <a:lstStyle/>
          <a:p>
            <a:r>
              <a:rPr lang="ru-RU" sz="3200" b="1" dirty="0" smtClean="0"/>
              <a:t>Порядок действий</a:t>
            </a:r>
            <a:endParaRPr lang="ru-RU" sz="3200" b="1" dirty="0"/>
          </a:p>
        </p:txBody>
      </p:sp>
      <p:sp>
        <p:nvSpPr>
          <p:cNvPr id="3" name="Содержимое 2"/>
          <p:cNvSpPr>
            <a:spLocks noGrp="1"/>
          </p:cNvSpPr>
          <p:nvPr>
            <p:ph idx="1"/>
          </p:nvPr>
        </p:nvSpPr>
        <p:spPr>
          <a:xfrm>
            <a:off x="323528" y="764704"/>
            <a:ext cx="8363272" cy="5976664"/>
          </a:xfrm>
        </p:spPr>
        <p:txBody>
          <a:bodyPr>
            <a:normAutofit fontScale="85000" lnSpcReduction="20000"/>
          </a:bodyPr>
          <a:lstStyle/>
          <a:p>
            <a:r>
              <a:rPr lang="ru-RU" dirty="0" smtClean="0"/>
              <a:t>Анализ формулировки задания 15.2 показывает, что для его выполнения надо произвести такие действия:</a:t>
            </a:r>
          </a:p>
          <a:p>
            <a:pPr marL="514350" indent="-514350">
              <a:buFont typeface="+mj-lt"/>
              <a:buAutoNum type="arabicPeriod"/>
            </a:pPr>
            <a:r>
              <a:rPr lang="ru-RU" b="1" dirty="0" smtClean="0"/>
              <a:t>перечитать исходный текст части 2</a:t>
            </a:r>
            <a:r>
              <a:rPr lang="ru-RU" dirty="0" smtClean="0"/>
              <a:t>, выделить в нём указанный в задании 15.2. фрагмент, вдуматься в смысл фрагмента, проникнув в авторский замысел, осознав явные и скрытые значения, поняв значение всех входящих в выделенный фрагмент слов и фраз, метафорических образных выражений и позицию автора;</a:t>
            </a:r>
          </a:p>
          <a:p>
            <a:pPr marL="514350" indent="-514350">
              <a:buFont typeface="+mj-lt"/>
              <a:buAutoNum type="arabicPeriod"/>
            </a:pPr>
            <a:r>
              <a:rPr lang="ru-RU" b="1" dirty="0" smtClean="0"/>
              <a:t>сформулировать собственное мнение </a:t>
            </a:r>
            <a:r>
              <a:rPr lang="ru-RU" dirty="0" smtClean="0"/>
              <a:t>о смысле фрагмента;</a:t>
            </a:r>
          </a:p>
          <a:p>
            <a:pPr marL="514350" indent="-514350">
              <a:buFont typeface="+mj-lt"/>
              <a:buAutoNum type="arabicPeriod"/>
            </a:pPr>
            <a:r>
              <a:rPr lang="ru-RU" b="1" dirty="0" smtClean="0"/>
              <a:t>привести два аргумента</a:t>
            </a:r>
            <a:r>
              <a:rPr lang="ru-RU" dirty="0" smtClean="0"/>
              <a:t>, подтверждающие правильность понимания фрагмента;</a:t>
            </a:r>
          </a:p>
          <a:p>
            <a:pPr marL="514350" indent="-514350">
              <a:buFont typeface="+mj-lt"/>
              <a:buAutoNum type="arabicPeriod"/>
            </a:pPr>
            <a:r>
              <a:rPr lang="ru-RU" b="1" dirty="0" smtClean="0"/>
              <a:t>подобрать из исходного текста два примера</a:t>
            </a:r>
            <a:r>
              <a:rPr lang="ru-RU" dirty="0" smtClean="0"/>
              <a:t>, подкрепляющие вашу аргументацию;</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363272" cy="6336704"/>
          </a:xfrm>
        </p:spPr>
        <p:txBody>
          <a:bodyPr>
            <a:normAutofit/>
          </a:bodyPr>
          <a:lstStyle/>
          <a:p>
            <a:pPr marL="514350" indent="-514350">
              <a:buNone/>
            </a:pPr>
            <a:endParaRPr lang="ru-RU" dirty="0" smtClean="0"/>
          </a:p>
          <a:p>
            <a:pPr marL="514350" indent="-514350">
              <a:buNone/>
            </a:pPr>
            <a:r>
              <a:rPr lang="ru-RU" b="1" dirty="0" smtClean="0"/>
              <a:t>5.  оформить текст композиционно</a:t>
            </a:r>
            <a:r>
              <a:rPr lang="ru-RU" dirty="0" smtClean="0"/>
              <a:t>: сочинение должно соответствовать требованиям, предъявляемым к тексту-рассуждению, то есть содержать тезис, аргументы и вывод, а также вступление и заключение. </a:t>
            </a:r>
          </a:p>
          <a:p>
            <a:pPr marL="514350" indent="-514350">
              <a:buNone/>
            </a:pPr>
            <a:r>
              <a:rPr lang="ru-RU" b="1" dirty="0" smtClean="0"/>
              <a:t>6.   </a:t>
            </a:r>
            <a:r>
              <a:rPr lang="ru-RU" dirty="0" smtClean="0"/>
              <a:t>следует развить мысль так, чтобы </a:t>
            </a:r>
            <a:r>
              <a:rPr lang="ru-RU" b="1" dirty="0" smtClean="0"/>
              <a:t>объём</a:t>
            </a:r>
            <a:r>
              <a:rPr lang="ru-RU" dirty="0" smtClean="0"/>
              <a:t> сочинения был </a:t>
            </a:r>
            <a:r>
              <a:rPr lang="ru-RU" b="1" dirty="0" smtClean="0"/>
              <a:t>не менее 70 слов</a:t>
            </a:r>
            <a:r>
              <a:rPr lang="ru-RU" dirty="0" smtClean="0"/>
              <a:t>; </a:t>
            </a:r>
          </a:p>
          <a:p>
            <a:pPr marL="514350" indent="-514350">
              <a:buNone/>
            </a:pPr>
            <a:r>
              <a:rPr lang="ru-RU" b="1" dirty="0" smtClean="0"/>
              <a:t>7.   писать надо аккуратно</a:t>
            </a:r>
            <a:r>
              <a:rPr lang="ru-RU" dirty="0" smtClean="0"/>
              <a:t>, чтобы экзаменатор мог прочитать написанное без труда, то есть соблюдать правила каллиграфии.</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45938__-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45938__-1-</Template>
  <TotalTime>314</TotalTime>
  <Words>1059</Words>
  <Application>Microsoft Office PowerPoint</Application>
  <PresentationFormat>Экран (4:3)</PresentationFormat>
  <Paragraphs>154</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45938__-1-</vt:lpstr>
      <vt:lpstr>ОГЭ: Задание 15.2 </vt:lpstr>
      <vt:lpstr>Слайд 2</vt:lpstr>
      <vt:lpstr>Как звучит задание? </vt:lpstr>
      <vt:lpstr>Вопросом по тексту экзаменационной работы может быть: </vt:lpstr>
      <vt:lpstr>Структура сочинения-рассуждения 15.2. ОГЭ по русскому языку: </vt:lpstr>
      <vt:lpstr>Аргументы и комментарий</vt:lpstr>
      <vt:lpstr>Заключение</vt:lpstr>
      <vt:lpstr>Порядок действий</vt:lpstr>
      <vt:lpstr>Слайд 9</vt:lpstr>
      <vt:lpstr>1. Пишем ВСТУПЛЕНИЕ. Объясняем смысл  предложений текста.</vt:lpstr>
      <vt:lpstr>Как сформулировать тезис для сочинения 15.2? </vt:lpstr>
      <vt:lpstr>2. Приводим ДВА АРГУМЕНТА из прочитанного текста, подтверждающие наши рассуждения</vt:lpstr>
      <vt:lpstr>Как найти аргументы в тексте?</vt:lpstr>
      <vt:lpstr>3. Формулируем ВЫВОД. </vt:lpstr>
      <vt:lpstr>Пример выполнения задания 15.2</vt:lpstr>
      <vt:lpstr>Текст </vt:lpstr>
      <vt:lpstr>Слайд 17</vt:lpstr>
      <vt:lpstr>Слайд 18</vt:lpstr>
      <vt:lpstr>Слайд 19</vt:lpstr>
      <vt:lpstr>Сочинение </vt:lpstr>
      <vt:lpstr>Сочинение-рассуждение (клише)</vt:lpstr>
      <vt:lpstr>Сочинение-рассуждение (клише)</vt:lpstr>
      <vt:lpstr>Практическая работа </vt:lpstr>
      <vt:lpstr>Текст</vt:lpstr>
      <vt:lpstr>Слайд 25</vt:lpstr>
      <vt:lpstr>Слайд 26</vt:lpstr>
      <vt:lpstr>Слайд 27</vt:lpstr>
      <vt:lpstr>Использованные материалы</vt:lpstr>
      <vt:lpstr>Слайд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Задание 15.2</dc:title>
  <dc:creator>Солнышко</dc:creator>
  <cp:lastModifiedBy>Солнышко</cp:lastModifiedBy>
  <cp:revision>51</cp:revision>
  <dcterms:created xsi:type="dcterms:W3CDTF">2016-10-08T17:17:30Z</dcterms:created>
  <dcterms:modified xsi:type="dcterms:W3CDTF">2016-12-02T12:14:47Z</dcterms:modified>
</cp:coreProperties>
</file>