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80" r:id="rId5"/>
    <p:sldId id="259" r:id="rId6"/>
    <p:sldId id="260" r:id="rId7"/>
    <p:sldId id="261" r:id="rId8"/>
    <p:sldId id="281" r:id="rId9"/>
    <p:sldId id="282" r:id="rId10"/>
    <p:sldId id="262" r:id="rId11"/>
    <p:sldId id="263" r:id="rId12"/>
    <p:sldId id="283" r:id="rId13"/>
    <p:sldId id="264" r:id="rId14"/>
    <p:sldId id="265" r:id="rId15"/>
    <p:sldId id="284" r:id="rId16"/>
    <p:sldId id="266" r:id="rId17"/>
    <p:sldId id="267" r:id="rId18"/>
    <p:sldId id="268" r:id="rId19"/>
    <p:sldId id="269" r:id="rId20"/>
    <p:sldId id="270" r:id="rId21"/>
    <p:sldId id="271" r:id="rId22"/>
    <p:sldId id="285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CC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17" autoAdjust="0"/>
  </p:normalViewPr>
  <p:slideViewPr>
    <p:cSldViewPr>
      <p:cViewPr varScale="1">
        <p:scale>
          <a:sx n="54" d="100"/>
          <a:sy n="54" d="100"/>
        </p:scale>
        <p:origin x="-114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63613" y="3951288"/>
            <a:ext cx="7713662" cy="1081087"/>
          </a:xfrm>
        </p:spPr>
        <p:txBody>
          <a:bodyPr anchor="b"/>
          <a:lstStyle>
            <a:lvl1pPr>
              <a:lnSpc>
                <a:spcPct val="110000"/>
              </a:lnSpc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111632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60438" y="5075238"/>
            <a:ext cx="7740650" cy="757237"/>
          </a:xfrm>
        </p:spPr>
        <p:txBody>
          <a:bodyPr tIns="45720" bIns="45720"/>
          <a:lstStyle>
            <a:lvl1pPr marL="0" indent="0">
              <a:buFont typeface="Wingdings" charset="2"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7663" y="271463"/>
            <a:ext cx="2133600" cy="5530850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5275" y="271463"/>
            <a:ext cx="6249988" cy="5530850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Textmasterformate durch Klicken bearbeiten</a:t>
            </a:r>
          </a:p>
          <a:p>
            <a:pPr lvl="1"/>
            <a:r>
              <a:rPr lang="de-DE" altLang="zh-CN" smtClean="0"/>
              <a:t>Zweite Ebene</a:t>
            </a:r>
          </a:p>
          <a:p>
            <a:pPr lvl="2"/>
            <a:r>
              <a:rPr lang="de-DE" altLang="zh-CN" smtClean="0"/>
              <a:t>Dritte Ebene</a:t>
            </a:r>
          </a:p>
          <a:p>
            <a:pPr lvl="3"/>
            <a:r>
              <a:rPr lang="de-DE" altLang="zh-CN" smtClean="0"/>
              <a:t>Vierte Ebene</a:t>
            </a:r>
          </a:p>
          <a:p>
            <a:pPr lvl="4"/>
            <a:r>
              <a:rPr lang="de-DE" altLang="zh-CN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zh-CN" sz="1000" smtClean="0">
                <a:ea typeface="宋体" charset="-122"/>
              </a:rPr>
              <a:t>Page </a:t>
            </a:r>
            <a:r>
              <a:rPr lang="de-DE" altLang="zh-CN" sz="1000" smtClean="0">
                <a:ea typeface="宋体" charset="-122"/>
                <a:sym typeface="Wingdings" pitchFamily="2" charset="2"/>
              </a:rPr>
              <a:t></a:t>
            </a:r>
            <a:r>
              <a:rPr lang="de-DE" altLang="zh-CN" sz="1000" smtClean="0">
                <a:ea typeface="宋体" charset="-122"/>
              </a:rPr>
              <a:t> </a:t>
            </a:r>
            <a:fld id="{662BB71B-F61B-4095-AB2F-DB02DC5522CF}" type="slidenum">
              <a:rPr lang="de-DE" altLang="zh-CN" sz="1000" smtClean="0">
                <a:ea typeface="宋体" charset="-122"/>
              </a:rPr>
              <a:pPr eaLnBrk="1" hangingPunct="1">
                <a:defRPr/>
              </a:pPr>
              <a:t>‹#›</a:t>
            </a:fld>
            <a:endParaRPr lang="de-DE" altLang="zh-CN" sz="1000" smtClean="0">
              <a:ea typeface="宋体" charset="-122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1150" y="271463"/>
            <a:ext cx="85201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1" fontAlgn="base" hangingPunct="1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1" fontAlgn="base" hangingPunct="1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1" fontAlgn="base" hangingPunct="1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eaLnBrk="1" fontAlgn="base" hangingPunct="1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nsportal.ru/shkola/russkii-yazyk-i-literatur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nelegend.ru/" TargetMode="External"/><Relationship Id="rId5" Type="http://schemas.openxmlformats.org/officeDocument/2006/relationships/hyperlink" Target="http://images.yandex.ru/yandsearch" TargetMode="External"/><Relationship Id="rId4" Type="http://schemas.openxmlformats.org/officeDocument/2006/relationships/hyperlink" Target="http://ru.wikipedia.org/wiki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Текст как речевое произведение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33619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Основные средства связи между предложениями в тексте</a:t>
            </a:r>
          </a:p>
          <a:p>
            <a:endParaRPr lang="ru-RU" b="1" dirty="0" smtClean="0"/>
          </a:p>
          <a:p>
            <a:pPr algn="ctr"/>
            <a:r>
              <a:rPr lang="ru-RU" b="1" smtClean="0"/>
              <a:t>ОГЭ : Задание </a:t>
            </a:r>
            <a:r>
              <a:rPr lang="ru-RU" b="1" dirty="0" smtClean="0"/>
              <a:t>№3 </a:t>
            </a:r>
          </a:p>
          <a:p>
            <a:pPr algn="ctr"/>
            <a:r>
              <a:rPr lang="ru-RU" b="1" dirty="0"/>
              <a:t>Выразительные средства лексики и фразеологии. </a:t>
            </a:r>
            <a:endParaRPr lang="ru-RU" b="1" dirty="0" smtClean="0"/>
          </a:p>
          <a:p>
            <a:pPr algn="ctr"/>
            <a:r>
              <a:rPr lang="ru-RU" b="1" dirty="0" smtClean="0"/>
              <a:t>Анализ </a:t>
            </a:r>
            <a:r>
              <a:rPr lang="ru-RU" b="1" dirty="0"/>
              <a:t>средств выразительности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589240"/>
            <a:ext cx="5796136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000" b="1" i="1" dirty="0" smtClean="0"/>
              <a:t>Учитель русского языка и литературы 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ГБОУ Школа №1354 г.Москвы</a:t>
            </a:r>
          </a:p>
          <a:p>
            <a:pPr>
              <a:lnSpc>
                <a:spcPct val="80000"/>
              </a:lnSpc>
            </a:pPr>
            <a:r>
              <a:rPr lang="ru-RU" sz="2000" b="1" i="1" dirty="0" smtClean="0"/>
              <a:t>Королева Ольга Олеговна</a:t>
            </a:r>
            <a:endParaRPr lang="ru-RU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b="1" dirty="0"/>
              <a:t>Фрагмент 2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  <a:p>
            <a:pPr fontAlgn="base">
              <a:buNone/>
            </a:pPr>
            <a:r>
              <a:rPr lang="ru-RU" dirty="0"/>
              <a:t>(1) Когда он утром подошел к столу, то увидал огромный букет мимозы. (2) </a:t>
            </a:r>
            <a:r>
              <a:rPr lang="ru-RU" b="1" dirty="0"/>
              <a:t>Они</a:t>
            </a:r>
            <a:r>
              <a:rPr lang="ru-RU" dirty="0"/>
              <a:t> были такие хрупкие, такие желтые и свежие, как первый теплый день! </a:t>
            </a:r>
          </a:p>
          <a:p>
            <a:pPr fontAlgn="base">
              <a:buNone/>
            </a:pPr>
            <a:r>
              <a:rPr lang="ru-RU" dirty="0"/>
              <a:t>(3) – Это папа подарил мне, - сказала мама. (4) – </a:t>
            </a:r>
            <a:r>
              <a:rPr lang="ru-RU" b="1" dirty="0"/>
              <a:t>Ведь</a:t>
            </a:r>
            <a:r>
              <a:rPr lang="ru-RU" dirty="0"/>
              <a:t> сегодня Восьмое марта. </a:t>
            </a:r>
          </a:p>
          <a:p>
            <a:pPr fontAlgn="base">
              <a:buNone/>
            </a:pPr>
            <a:r>
              <a:rPr lang="ru-RU" dirty="0"/>
              <a:t>(5) </a:t>
            </a:r>
            <a:r>
              <a:rPr lang="ru-RU" b="1" dirty="0"/>
              <a:t>Действительно, сегодня Восьмое марта</a:t>
            </a:r>
            <a:r>
              <a:rPr lang="ru-RU" dirty="0"/>
              <a:t>, а он совсем забыл об этом. (6) Вчера вечером помнил, и даже ночью </a:t>
            </a:r>
            <a:r>
              <a:rPr lang="ru-RU" b="1" dirty="0"/>
              <a:t>помнил</a:t>
            </a:r>
            <a:r>
              <a:rPr lang="ru-RU" dirty="0"/>
              <a:t>, а сейчас вдруг забыл. (7) </a:t>
            </a:r>
            <a:r>
              <a:rPr lang="ru-RU" b="1" dirty="0"/>
              <a:t>Он</a:t>
            </a:r>
            <a:r>
              <a:rPr lang="ru-RU" dirty="0"/>
              <a:t> побежал к себе в комнату, схватил портфель и вытащил открытку. (8) </a:t>
            </a:r>
            <a:r>
              <a:rPr lang="ru-RU" b="1" dirty="0"/>
              <a:t>Там</a:t>
            </a:r>
            <a:r>
              <a:rPr lang="ru-RU" dirty="0"/>
              <a:t> было написано: «Дорогая мамочка, поздравляю тебя с Восьмым марта! (9)Обещаю расти умным и всегда </a:t>
            </a:r>
            <a:r>
              <a:rPr lang="ru-RU" b="1" dirty="0"/>
              <a:t>тебя</a:t>
            </a:r>
            <a:r>
              <a:rPr lang="ru-RU" dirty="0"/>
              <a:t> слушаться». </a:t>
            </a:r>
          </a:p>
          <a:p>
            <a:pPr fontAlgn="base">
              <a:buNone/>
            </a:pPr>
            <a:r>
              <a:rPr lang="ru-RU" i="1" dirty="0"/>
              <a:t>(По В. </a:t>
            </a:r>
            <a:r>
              <a:rPr lang="ru-RU" i="1" dirty="0" err="1"/>
              <a:t>Железникову</a:t>
            </a:r>
            <a:r>
              <a:rPr lang="ru-RU" i="1" dirty="0"/>
              <a:t>)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b="1" dirty="0"/>
              <a:t>Фрагмент 3</a:t>
            </a:r>
            <a:r>
              <a:rPr lang="ru-RU" dirty="0"/>
              <a:t> </a:t>
            </a:r>
          </a:p>
          <a:p>
            <a:pPr fontAlgn="base">
              <a:buNone/>
            </a:pPr>
            <a:r>
              <a:rPr lang="ru-RU" dirty="0"/>
              <a:t>(1) ...Когда война подходила к концу, мать посеяла на огороде полоску пшеницы. (2) </a:t>
            </a:r>
            <a:r>
              <a:rPr lang="ru-RU" b="1" dirty="0"/>
              <a:t>Вскоре из земли</a:t>
            </a:r>
            <a:r>
              <a:rPr lang="ru-RU" dirty="0"/>
              <a:t> проклюнулись робкие всходы. (3) </a:t>
            </a:r>
            <a:r>
              <a:rPr lang="ru-RU" b="1" dirty="0"/>
              <a:t>Они</a:t>
            </a:r>
            <a:r>
              <a:rPr lang="ru-RU" dirty="0"/>
              <a:t> были похожи на траву. (4) Мальчик пожевал </a:t>
            </a:r>
            <a:r>
              <a:rPr lang="ru-RU" b="1" dirty="0"/>
              <a:t>травинку</a:t>
            </a:r>
            <a:r>
              <a:rPr lang="ru-RU" dirty="0"/>
              <a:t> и не почувствовал хлебного вкуса: трава как трава. (5) </a:t>
            </a:r>
            <a:r>
              <a:rPr lang="ru-RU" b="1" dirty="0"/>
              <a:t>Может быть</a:t>
            </a:r>
            <a:r>
              <a:rPr lang="ru-RU" dirty="0"/>
              <a:t>, никакого </a:t>
            </a:r>
            <a:r>
              <a:rPr lang="ru-RU" b="1" dirty="0"/>
              <a:t>хлеба</a:t>
            </a:r>
            <a:r>
              <a:rPr lang="ru-RU" dirty="0"/>
              <a:t> и не будет. (6) </a:t>
            </a:r>
            <a:r>
              <a:rPr lang="ru-RU" b="1" dirty="0"/>
              <a:t>Но трава</a:t>
            </a:r>
            <a:r>
              <a:rPr lang="ru-RU" dirty="0"/>
              <a:t> начала сворачиваться в трубку. </a:t>
            </a:r>
          </a:p>
          <a:p>
            <a:pPr fontAlgn="base">
              <a:buNone/>
            </a:pPr>
            <a:r>
              <a:rPr lang="ru-RU" dirty="0"/>
              <a:t>(7) — Скоро наш</a:t>
            </a:r>
            <a:r>
              <a:rPr lang="ru-RU" b="1" dirty="0"/>
              <a:t> хлеб</a:t>
            </a:r>
            <a:r>
              <a:rPr lang="ru-RU" dirty="0"/>
              <a:t> зацветет, — говорила мать. </a:t>
            </a:r>
          </a:p>
          <a:p>
            <a:pPr fontAlgn="base">
              <a:buNone/>
            </a:pPr>
            <a:r>
              <a:rPr lang="ru-RU" dirty="0"/>
              <a:t>(8) Коля ждал, что </a:t>
            </a:r>
            <a:r>
              <a:rPr lang="ru-RU" b="1" dirty="0"/>
              <a:t>хлеб зацветет</a:t>
            </a:r>
            <a:r>
              <a:rPr lang="ru-RU" dirty="0"/>
              <a:t> голубыми цветами или алым маковым цветом. (9) </a:t>
            </a:r>
            <a:r>
              <a:rPr lang="ru-RU" b="1" dirty="0"/>
              <a:t>А может быть</a:t>
            </a:r>
            <a:r>
              <a:rPr lang="ru-RU" dirty="0"/>
              <a:t>, как вишня, покроется белой метелицей... </a:t>
            </a:r>
          </a:p>
          <a:p>
            <a:pPr fontAlgn="base">
              <a:buNone/>
            </a:pPr>
            <a:r>
              <a:rPr lang="ru-RU" i="1" dirty="0"/>
              <a:t>(По Ю. Яковлеву)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713662" cy="19634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Выразительные средства лексики и фразеологии. </a:t>
            </a:r>
            <a:br>
              <a:rPr lang="ru-RU" b="1" dirty="0" smtClean="0"/>
            </a:br>
            <a:r>
              <a:rPr lang="ru-RU" b="1" dirty="0" smtClean="0"/>
              <a:t>Анализ средств выразительности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3861048"/>
            <a:ext cx="7740650" cy="75723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Задание №3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/>
              <a:t>Изобразительно-выразительные средства языка</a:t>
            </a:r>
            <a:r>
              <a:rPr lang="ru-RU" sz="3200" dirty="0" smtClean="0"/>
              <a:t> – это поэтические обороты речи, в которых </a:t>
            </a:r>
            <a:r>
              <a:rPr lang="ru-RU" sz="3200" b="1" dirty="0" smtClean="0"/>
              <a:t>слово или выражение употреблено в переносном значении</a:t>
            </a:r>
            <a:r>
              <a:rPr lang="ru-RU" sz="3200" dirty="0" smtClean="0"/>
              <a:t>. </a:t>
            </a:r>
          </a:p>
          <a:p>
            <a:r>
              <a:rPr lang="ru-RU" sz="3200" i="1" dirty="0" smtClean="0"/>
              <a:t>В основе всех тропов</a:t>
            </a:r>
            <a:r>
              <a:rPr lang="ru-RU" sz="3200" dirty="0" smtClean="0"/>
              <a:t> (за исключением метонимии) </a:t>
            </a:r>
            <a:r>
              <a:rPr lang="ru-RU" sz="3200" i="1" dirty="0" smtClean="0"/>
              <a:t>лежит </a:t>
            </a:r>
            <a:r>
              <a:rPr lang="ru-RU" sz="3200" b="1" i="1" dirty="0" smtClean="0"/>
              <a:t>сравнение</a:t>
            </a:r>
            <a:r>
              <a:rPr lang="ru-RU" sz="3200" dirty="0" smtClean="0"/>
              <a:t>, сопоставление двух явлений с целью пояснения одного при помощи другого.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35280" cy="66693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/>
              <a:t>1. </a:t>
            </a:r>
            <a:r>
              <a:rPr lang="ru-RU" sz="2000" b="1" i="1" dirty="0" smtClean="0"/>
              <a:t>ГИПЕРБОЛА</a:t>
            </a:r>
            <a:r>
              <a:rPr lang="ru-RU" sz="2000" b="1" i="1" dirty="0"/>
              <a:t> </a:t>
            </a:r>
            <a:r>
              <a:rPr lang="ru-RU" sz="2000" dirty="0" smtClean="0"/>
              <a:t>– чрезмерное преувеличение свойств предмета </a:t>
            </a:r>
            <a:r>
              <a:rPr lang="ru-RU" sz="2000" i="1" dirty="0" smtClean="0"/>
              <a:t>(устал до смерти)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2. </a:t>
            </a:r>
            <a:r>
              <a:rPr lang="ru-RU" sz="2000" b="1" i="1" dirty="0" smtClean="0"/>
              <a:t>ЛИТОТА</a:t>
            </a:r>
            <a:r>
              <a:rPr lang="ru-RU" sz="2000" dirty="0" smtClean="0"/>
              <a:t> – непомерное преуменьшение свойств предмета </a:t>
            </a:r>
            <a:r>
              <a:rPr lang="ru-RU" sz="2000" i="1" dirty="0" smtClean="0"/>
              <a:t>(мальчик-с-пальчик)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3. </a:t>
            </a:r>
            <a:r>
              <a:rPr lang="ru-RU" sz="2000" b="1" i="1" dirty="0" smtClean="0"/>
              <a:t>ИРОНИЯ –</a:t>
            </a:r>
            <a:r>
              <a:rPr lang="ru-RU" sz="2000" dirty="0" smtClean="0"/>
              <a:t> скрытая насмешка </a:t>
            </a:r>
            <a:r>
              <a:rPr lang="ru-RU" sz="2000" i="1" dirty="0" smtClean="0"/>
              <a:t>(Отколе, умная, бредешь ты, голова?)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4. </a:t>
            </a:r>
            <a:r>
              <a:rPr lang="ru-RU" sz="2000" b="1" i="1" dirty="0" smtClean="0"/>
              <a:t>МЕТАФОРА</a:t>
            </a:r>
            <a:r>
              <a:rPr lang="ru-RU" sz="2000" dirty="0" smtClean="0"/>
              <a:t> – переносное значение слова, основанное на уподоблении одного предмета или явления другому по сходству или контрасту </a:t>
            </a:r>
            <a:r>
              <a:rPr lang="ru-RU" sz="2000" i="1" dirty="0" smtClean="0"/>
              <a:t>(шляпка гриба, шепот волн, день помрачнел).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5. </a:t>
            </a:r>
            <a:r>
              <a:rPr lang="ru-RU" sz="2000" b="1" i="1" dirty="0" smtClean="0"/>
              <a:t>МЕТОНИМИЯ</a:t>
            </a:r>
            <a:r>
              <a:rPr lang="ru-RU" sz="2000" dirty="0"/>
              <a:t> </a:t>
            </a:r>
            <a:r>
              <a:rPr lang="ru-RU" sz="2000" dirty="0" smtClean="0"/>
              <a:t>– слово или выражение, употребленное вместо другого, так как между обозначаемыми предметами есть связь </a:t>
            </a:r>
            <a:r>
              <a:rPr lang="ru-RU" sz="2000" i="1" dirty="0" smtClean="0"/>
              <a:t>(я всю тарелку съел = суп, город спит = люди).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6. </a:t>
            </a:r>
            <a:r>
              <a:rPr lang="ru-RU" sz="2000" b="1" i="1" dirty="0" smtClean="0"/>
              <a:t>СИМВОЛ </a:t>
            </a:r>
            <a:r>
              <a:rPr lang="ru-RU" sz="2000" dirty="0" smtClean="0"/>
              <a:t>– многозначный предметный образ, объединяющий разные планы изображаемого </a:t>
            </a:r>
            <a:r>
              <a:rPr lang="ru-RU" sz="2000" i="1" dirty="0" smtClean="0"/>
              <a:t>(Стихотворение Лермонтова «Нищий» символизирует несчастную любовь и обманутые надежды вообще).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7. </a:t>
            </a:r>
            <a:r>
              <a:rPr lang="ru-RU" sz="2000" b="1" i="1" dirty="0" smtClean="0"/>
              <a:t>АЛЛЕГОРИЯ</a:t>
            </a:r>
            <a:r>
              <a:rPr lang="ru-RU" sz="2000" dirty="0" smtClean="0"/>
              <a:t> – иносказание, изображение отвлеченного в конкретном образе </a:t>
            </a:r>
            <a:r>
              <a:rPr lang="ru-RU" sz="2000" i="1" dirty="0" smtClean="0"/>
              <a:t>(лиса в баснях – аллегорическое воплощение хитрости).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8. </a:t>
            </a:r>
            <a:r>
              <a:rPr lang="ru-RU" sz="2000" b="1" i="1" dirty="0" smtClean="0"/>
              <a:t>ЭПИТЕТ</a:t>
            </a:r>
            <a:r>
              <a:rPr lang="ru-RU" sz="2000" dirty="0" smtClean="0"/>
              <a:t> – красочное определение </a:t>
            </a:r>
            <a:r>
              <a:rPr lang="ru-RU" sz="2000" i="1" dirty="0" smtClean="0"/>
              <a:t>(вольный ветер).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9. </a:t>
            </a:r>
            <a:r>
              <a:rPr lang="ru-RU" sz="2000" b="1" i="1" dirty="0" smtClean="0"/>
              <a:t>СРАВНЕНИЕ </a:t>
            </a:r>
            <a:r>
              <a:rPr lang="ru-RU" sz="2000" dirty="0" smtClean="0"/>
              <a:t>– сопоставление двух предметов, явлений с целью пояснения одного из них при помощи другого </a:t>
            </a:r>
            <a:r>
              <a:rPr lang="ru-RU" sz="2000" i="1" dirty="0" smtClean="0"/>
              <a:t>(Французы двинулись, как тучи).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10. </a:t>
            </a:r>
            <a:r>
              <a:rPr lang="ru-RU" sz="2000" b="1" i="1" dirty="0" smtClean="0"/>
              <a:t>ПЕРИФРАЗА </a:t>
            </a:r>
            <a:r>
              <a:rPr lang="ru-RU" sz="2000" dirty="0" smtClean="0"/>
              <a:t>– замена слова или словосочетания оборотом речи, в котором указаны признаки неназванного предмета </a:t>
            </a:r>
            <a:r>
              <a:rPr lang="ru-RU" sz="2000" i="1" dirty="0" smtClean="0"/>
              <a:t>(С.-Петербург – северная столица, город на Неве).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11. </a:t>
            </a:r>
            <a:r>
              <a:rPr lang="ru-RU" sz="2000" b="1" i="1" dirty="0" smtClean="0"/>
              <a:t>ОЛИЦЕТВОРЕНИЕ</a:t>
            </a:r>
            <a:r>
              <a:rPr lang="ru-RU" sz="2000" dirty="0"/>
              <a:t> </a:t>
            </a:r>
            <a:r>
              <a:rPr lang="ru-RU" sz="2000" dirty="0" smtClean="0"/>
              <a:t>– перенесение свойств человека на неодушевленные предметы и отвлеченные понятия </a:t>
            </a:r>
            <a:r>
              <a:rPr lang="ru-RU" sz="2000" i="1" dirty="0" smtClean="0"/>
              <a:t>(утес плачет в пустыне).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Образец выполнения задания №3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8772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/>
              <a:t>Задание </a:t>
            </a:r>
          </a:p>
          <a:p>
            <a:pPr>
              <a:buNone/>
            </a:pPr>
            <a:r>
              <a:rPr lang="ru-RU" sz="2400" dirty="0" smtClean="0"/>
              <a:t>Укажите предложение, в котором средством выразительности является сравнение.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Взошло солнце, и в море вонзилась тысяча огненных спиц.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Шум утихает, как дождь, пролившийся внезапно над лесом.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“Довольно валять </a:t>
            </a:r>
            <a:r>
              <a:rPr lang="ru-RU" sz="2400" b="1" dirty="0" err="1" smtClean="0"/>
              <a:t>дурака</a:t>
            </a:r>
            <a:r>
              <a:rPr lang="ru-RU" sz="2400" b="1" dirty="0" smtClean="0"/>
              <a:t>. Говори, согласен или нет?” - сказала Нина.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Я подошла к краю и остановилась у перил, ещё пахнущих свежей краской.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Обоснование ответа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первом предложении есть развёрнутая метафора </a:t>
            </a:r>
            <a:r>
              <a:rPr lang="ru-RU" sz="2400" b="1" i="1" dirty="0" smtClean="0"/>
              <a:t>(вонзилась тысяча огненных спиц).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 втором предложении есть сравнение </a:t>
            </a:r>
            <a:r>
              <a:rPr lang="ru-RU" sz="2400" b="1" i="1" dirty="0" smtClean="0"/>
              <a:t>(как дождь). </a:t>
            </a:r>
            <a:r>
              <a:rPr lang="ru-RU" sz="2400" b="1" dirty="0" smtClean="0"/>
              <a:t>Это и будет ответом.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третьем предложении есть фразеологизм </a:t>
            </a:r>
            <a:r>
              <a:rPr lang="ru-RU" sz="2400" b="1" i="1" dirty="0" smtClean="0"/>
              <a:t>(валять </a:t>
            </a:r>
            <a:r>
              <a:rPr lang="ru-RU" sz="2400" b="1" i="1" dirty="0" err="1" smtClean="0"/>
              <a:t>дурака</a:t>
            </a:r>
            <a:r>
              <a:rPr lang="ru-RU" sz="2400" b="1" i="1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четвёртом предложении нет выразительных средств, все слова употребляются в прямом значении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50" y="0"/>
            <a:ext cx="8520113" cy="919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Выразительные средства лексики и фразеологии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/>
              <a:t>Выберите правильный ответ.</a:t>
            </a:r>
          </a:p>
          <a:p>
            <a:pPr>
              <a:buNone/>
            </a:pPr>
            <a:r>
              <a:rPr lang="ru-RU" sz="2400" b="1" dirty="0" smtClean="0"/>
              <a:t>Вопрос № 1 </a:t>
            </a:r>
            <a:r>
              <a:rPr lang="ru-RU" sz="2400" dirty="0" smtClean="0"/>
              <a:t>Укажите предложение, в котором средством выразительности речи является метафора.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Я пригляделся и увидел, что ягоды, нанизанные на стебель, были очень крупные, очень спелые, чёрные от густой красноты.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Я почувствовал в воде из ручья голос лесных озёр и болот.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Этот первый день в школе, радостный для всех других детей, был тяжёлым днём для Тани.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После купания лицо его блестело, как камень, а галстук был тёмен от воды.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1"/>
            <a:ext cx="8784976" cy="29523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/>
              <a:t>Вопрос № 2 </a:t>
            </a:r>
            <a:r>
              <a:rPr lang="ru-RU" sz="2400" dirty="0" smtClean="0"/>
              <a:t>Укажите предложение, в котором средством выразительности речи является сравнение.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Солнце нырнуло в тучу, и небо потемнело.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Вдруг открывается дверь, а там огонь, но не яркий, как пламя костра, а приглушённый.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Я нашёл подходящую травинку, выдернул из неё стебель и вместе с ребятами стал собирать ягоды.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"У него золотые руки!" - кричал дядька мне в спину.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068960"/>
            <a:ext cx="8964488" cy="344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ru-RU" sz="2400" b="1" dirty="0"/>
              <a:t>Вопрос № 3 </a:t>
            </a:r>
            <a:r>
              <a:rPr lang="ru-RU" sz="2200" dirty="0"/>
              <a:t>Укажите предложение, в котором средством выразительности речи является метафора.  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/>
              <a:t>Александр слушал этот вальс и вспоминал какой-то из институтских балов, лица друзей, разноцветный снегопад </a:t>
            </a:r>
            <a:r>
              <a:rPr lang="ru-RU" sz="2200" b="1" dirty="0" smtClean="0"/>
              <a:t>конфетти.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Дядька </a:t>
            </a:r>
            <a:r>
              <a:rPr lang="ru-RU" sz="2200" b="1" dirty="0"/>
              <a:t>задумался, глядел на потемневшее озеро, в котором отражались светлые ещё </a:t>
            </a:r>
            <a:r>
              <a:rPr lang="ru-RU" sz="2200" b="1" dirty="0" smtClean="0"/>
              <a:t>облака.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Я </a:t>
            </a:r>
            <a:r>
              <a:rPr lang="ru-RU" sz="2200" b="1" dirty="0"/>
              <a:t>насквозь просмоленный, как птица </a:t>
            </a:r>
            <a:r>
              <a:rPr lang="ru-RU" sz="2200" b="1" dirty="0" smtClean="0"/>
              <a:t>клёст.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Дети </a:t>
            </a:r>
            <a:r>
              <a:rPr lang="ru-RU" sz="2200" b="1" dirty="0"/>
              <a:t>побежали к лесу, который встретил их по-прежнему молчаливо.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331236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Вопрос № 4 </a:t>
            </a:r>
            <a:r>
              <a:rPr lang="ru-RU" sz="2400" dirty="0" smtClean="0"/>
              <a:t>Укажите предложение, в котором средством выразительности речи является олицетворение.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окнах домов мерцали уже слабые огоньки, а высоко поднятый над домом скворечник ещё был освещён далёким закатом.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С каменистой гряды сбегали в низину к озеру яблоньки и огороды.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Характер у неё был вулканического происхождения.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Я медленно, точно тигр вокруг добычи, пошёл вокруг стола.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429000"/>
            <a:ext cx="8964488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№ 5 </a:t>
            </a:r>
            <a:r>
              <a:rPr lang="ru-RU" sz="2200" dirty="0"/>
              <a:t>Укажите предложение, в котором средством выразительности речи является фразеологизм. </a:t>
            </a:r>
            <a:endParaRPr lang="ru-RU" dirty="0" smtClean="0"/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/>
              <a:t>Шурка парень молодой, а голос у него хриплый, как у старого чугунного </a:t>
            </a:r>
            <a:r>
              <a:rPr lang="ru-RU" sz="2200" b="1" dirty="0" smtClean="0"/>
              <a:t>человека.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Я </a:t>
            </a:r>
            <a:r>
              <a:rPr lang="ru-RU" sz="2200" b="1" dirty="0"/>
              <a:t>понял, что судьба моя висит на </a:t>
            </a:r>
            <a:r>
              <a:rPr lang="ru-RU" sz="2200" b="1" dirty="0" smtClean="0"/>
              <a:t>волоске.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Ветки </a:t>
            </a:r>
            <a:r>
              <a:rPr lang="ru-RU" sz="2200" b="1" dirty="0"/>
              <a:t>берёзы блестят от капель ночной сырости, ствол влажен - дерево ещё не очнулось от </a:t>
            </a:r>
            <a:r>
              <a:rPr lang="ru-RU" sz="2200" b="1" dirty="0" smtClean="0"/>
              <a:t>сна.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200" b="1" dirty="0" smtClean="0"/>
              <a:t>По каменистой </a:t>
            </a:r>
            <a:r>
              <a:rPr lang="ru-RU" sz="2200" b="1" dirty="0"/>
              <a:t>тропинке, еле заметной в сумерках, мы спустились вниз, к лесу.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31683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b="1" dirty="0" smtClean="0"/>
              <a:t>Вопрос № 6 </a:t>
            </a:r>
            <a:r>
              <a:rPr lang="ru-RU" sz="2400" dirty="0" smtClean="0"/>
              <a:t>Укажите предложение, в котором средством выразительности речи является эпитет.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Ветки гаснут не скоро, они горят и мерцают, точно целые горсти звёзд.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У простой земляники - солнечный вкус, а тут - лесной, болотный, сумрачный.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Водяная крыса, испуганная звуками песни девочки, близко плеснулась возле корня и поплыла к камышам, волоча за собой в нору зелёную тростинку.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Закат спрятался в тёмный лесистый берег, но окна дома ещё улавливали его отсветы и сияли.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356992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№ 7 </a:t>
            </a:r>
            <a:r>
              <a:rPr lang="ru-RU" sz="2000" dirty="0"/>
              <a:t>Укажите предложение, в котором средством выразительности речи является сравнение.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/>
              <a:t>Чёрный, большой, точно скала, пароход всё же казался маленьким для этой </a:t>
            </a:r>
            <a:r>
              <a:rPr lang="ru-RU" sz="2000" b="1" dirty="0" smtClean="0"/>
              <a:t>реки.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Подводной </a:t>
            </a:r>
            <a:r>
              <a:rPr lang="ru-RU" sz="2000" b="1" dirty="0"/>
              <a:t>травой и ольховым корнем, осенним ветром и рассыпчатый песком пахла вода из </a:t>
            </a:r>
            <a:r>
              <a:rPr lang="ru-RU" sz="2000" b="1" dirty="0" smtClean="0"/>
              <a:t>ручья.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Ему </a:t>
            </a:r>
            <a:r>
              <a:rPr lang="ru-RU" sz="2000" b="1" dirty="0"/>
              <a:t>хотелось горько заплакать, но он был мальчик, родившийся в молчаливом лесу, на берегу сурового </a:t>
            </a:r>
            <a:r>
              <a:rPr lang="ru-RU" sz="2000" b="1" dirty="0" smtClean="0"/>
              <a:t>моря.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Порыв </a:t>
            </a:r>
            <a:r>
              <a:rPr lang="ru-RU" sz="2000" b="1" dirty="0"/>
              <a:t>сухого ветра пронёсся по кустам - они забормотали, зашептались сухими листьями.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92688"/>
          </a:xfrm>
        </p:spPr>
        <p:txBody>
          <a:bodyPr>
            <a:noAutofit/>
          </a:bodyPr>
          <a:lstStyle/>
          <a:p>
            <a:pPr fontAlgn="base"/>
            <a:r>
              <a:rPr lang="ru-RU" b="1" dirty="0"/>
              <a:t>Текст</a:t>
            </a:r>
            <a:r>
              <a:rPr lang="ru-RU" dirty="0"/>
              <a:t> является результатом речевой деятельности и представляет собой группу предложений, связанных по смыслу и грамматически. </a:t>
            </a:r>
          </a:p>
          <a:p>
            <a:pPr fontAlgn="base"/>
            <a:r>
              <a:rPr lang="ru-RU" dirty="0"/>
              <a:t>Смысловую целостность текста обеспечивает наличие определённой </a:t>
            </a:r>
            <a:r>
              <a:rPr lang="ru-RU" b="1" dirty="0"/>
              <a:t>темы</a:t>
            </a:r>
            <a:r>
              <a:rPr lang="ru-RU" dirty="0"/>
              <a:t>. В зависимости от объёма текста, тема может включать и </a:t>
            </a:r>
            <a:r>
              <a:rPr lang="ru-RU" b="1" dirty="0" err="1"/>
              <a:t>микротемы</a:t>
            </a:r>
            <a:r>
              <a:rPr lang="ru-RU" b="1" dirty="0"/>
              <a:t> </a:t>
            </a:r>
            <a:r>
              <a:rPr lang="ru-RU" dirty="0"/>
              <a:t>(минимальные речевые единицы). Показатель </a:t>
            </a:r>
            <a:r>
              <a:rPr lang="ru-RU" dirty="0" err="1"/>
              <a:t>микротемы</a:t>
            </a:r>
            <a:r>
              <a:rPr lang="ru-RU" dirty="0"/>
              <a:t> в тексте — </a:t>
            </a:r>
            <a:r>
              <a:rPr lang="ru-RU" b="1" dirty="0"/>
              <a:t>абзац</a:t>
            </a:r>
            <a:r>
              <a:rPr lang="ru-RU" dirty="0"/>
              <a:t>. Как правило, абзацное членение текста связано с количеством </a:t>
            </a:r>
            <a:r>
              <a:rPr lang="ru-RU" dirty="0" err="1"/>
              <a:t>микротем</a:t>
            </a:r>
            <a:r>
              <a:rPr lang="ru-RU" dirty="0"/>
              <a:t>. </a:t>
            </a:r>
            <a:r>
              <a:rPr lang="ru-RU" b="1" dirty="0"/>
              <a:t>Смысловая целостность текста </a:t>
            </a:r>
            <a:r>
              <a:rPr lang="ru-RU" dirty="0"/>
              <a:t>— это реализация замысла пишущего или говорящего, то есть основной мысли текста. </a:t>
            </a:r>
          </a:p>
          <a:p>
            <a:pPr fontAlgn="base"/>
            <a:r>
              <a:rPr lang="ru-RU" b="1" dirty="0"/>
              <a:t>В композиционной стройности работы </a:t>
            </a:r>
            <a:r>
              <a:rPr lang="ru-RU" b="1" i="1" dirty="0"/>
              <a:t>проявляется умение логично, последовательно и связно выстроить изложение, правильно </a:t>
            </a:r>
            <a:r>
              <a:rPr lang="ru-RU" b="1" i="1" u="sng" dirty="0"/>
              <a:t>разделить текст на абзацы, обоснованно использовать языковые средства логической связи. </a:t>
            </a:r>
            <a:endParaRPr lang="ru-RU" b="1" i="1" u="sng" dirty="0" smtClean="0"/>
          </a:p>
          <a:p>
            <a:pPr fontAlgn="base"/>
            <a:r>
              <a:rPr lang="ru-RU" b="1" i="1" dirty="0" smtClean="0"/>
              <a:t>Важно!!! </a:t>
            </a:r>
            <a:r>
              <a:rPr lang="ru-RU" dirty="0"/>
              <a:t>Обратите внимание </a:t>
            </a:r>
            <a:r>
              <a:rPr lang="ru-RU" b="1" dirty="0"/>
              <a:t>на основные средства связи между предложениями в тексте:</a:t>
            </a:r>
            <a:r>
              <a:rPr lang="ru-RU" dirty="0"/>
              <a:t> это поможет избежать речевых ошибок и недочётов, а впоследствии - успешно выполнить задание </a:t>
            </a:r>
            <a:r>
              <a:rPr lang="ru-RU" dirty="0" smtClean="0"/>
              <a:t>на ОГЭ  и  </a:t>
            </a:r>
            <a:r>
              <a:rPr lang="ru-RU" dirty="0"/>
              <a:t>ЕГЭ по русскому языку в 11 классе. 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1"/>
            <a:ext cx="8435280" cy="3240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/>
              <a:t>Вопрос № 8 </a:t>
            </a:r>
            <a:r>
              <a:rPr lang="ru-RU" sz="2000" dirty="0" smtClean="0"/>
              <a:t>Укажите предложение, в котором средством выразительности речи является метафора.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Пришли ещё ребята и взрослые, и все дарили </a:t>
            </a:r>
            <a:r>
              <a:rPr lang="ru-RU" sz="2000" b="1" dirty="0" err="1" smtClean="0"/>
              <a:t>Нюрке</a:t>
            </a:r>
            <a:r>
              <a:rPr lang="ru-RU" sz="2000" b="1" dirty="0" smtClean="0"/>
              <a:t> что-нибудь школьное: букварь, линейку, два карандаша, авторучку.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Скользишь по матовому стеклу льда, под которым угрожающая глубина, какие-то смутные очертания.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err="1" smtClean="0"/>
              <a:t>Старичок-лесовичок</a:t>
            </a:r>
            <a:r>
              <a:rPr lang="ru-RU" sz="2000" b="1" dirty="0" smtClean="0"/>
              <a:t> сам весь корявый, борода серо-синяя, а руки чёрные, как головёшки.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/>
              <a:t>На жемчужном небе - перистые облака рассвета.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356992"/>
            <a:ext cx="87129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№ 9 </a:t>
            </a:r>
            <a:r>
              <a:rPr lang="ru-RU" sz="2000" dirty="0"/>
              <a:t>Укажите предложение, в котором средством выразительности речи является олицетворение. </a:t>
            </a:r>
            <a:endParaRPr lang="ru-RU" dirty="0" smtClean="0"/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/>
              <a:t>Он решил отдохнуть, как те большие и зоркие птицы, что целый день парят высоко над </a:t>
            </a:r>
            <a:r>
              <a:rPr lang="ru-RU" sz="2000" b="1" dirty="0" smtClean="0"/>
              <a:t>лиманом.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Июнь</a:t>
            </a:r>
            <a:r>
              <a:rPr lang="ru-RU" sz="2000" b="1" dirty="0"/>
              <a:t>, а ещё не отцвели одуванчики и в серой вязаной шапочке распускаются под </a:t>
            </a:r>
            <a:r>
              <a:rPr lang="ru-RU" sz="2000" b="1" dirty="0" smtClean="0"/>
              <a:t>окном.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Человек</a:t>
            </a:r>
            <a:r>
              <a:rPr lang="ru-RU" sz="2000" b="1" dirty="0"/>
              <a:t>, последним сбежавший с трапа на пристань, уже никого не видел, кроме одной девочки, поднимавшейся в </a:t>
            </a:r>
            <a:r>
              <a:rPr lang="ru-RU" sz="2000" b="1" dirty="0" smtClean="0"/>
              <a:t>гору.</a:t>
            </a: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ru-RU" sz="2000" b="1" dirty="0" smtClean="0"/>
              <a:t>У </a:t>
            </a:r>
            <a:r>
              <a:rPr lang="ru-RU" sz="2000" b="1" dirty="0"/>
              <a:t>самой реки, без устали спешившей к морю, увидели они свой лагерь.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309634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Вопрос № 10 </a:t>
            </a:r>
            <a:r>
              <a:rPr lang="ru-RU" dirty="0" smtClean="0"/>
              <a:t>Укажите предложение, в котором средством выразительности речи является фразеологизм.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Из глубины зеркала, более светлой, чем окружающий сумрак, глядели на Таню её серые, как у матери, глаза.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 его неуверенно-торжественному голосу заметно было, что история эта ему неприятна.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Учительница, разумеется, до конца сказала бы всё, что полагалось сказать детям перед началом учебного года, если бы в класс в это время не вошли два новых ученика.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Полина </a:t>
            </a:r>
            <a:r>
              <a:rPr lang="ru-RU" b="1" dirty="0" err="1" smtClean="0"/>
              <a:t>Харитоньевна</a:t>
            </a:r>
            <a:r>
              <a:rPr lang="ru-RU" b="1" dirty="0" smtClean="0"/>
              <a:t> и мама были передо мной как на ладони.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18526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ОТВЕТЫ:</a:t>
            </a:r>
          </a:p>
          <a:p>
            <a:r>
              <a:rPr lang="ru-RU" b="1" dirty="0" smtClean="0"/>
              <a:t>1-3</a:t>
            </a:r>
          </a:p>
          <a:p>
            <a:r>
              <a:rPr lang="ru-RU" b="1" dirty="0" smtClean="0"/>
              <a:t>2-2</a:t>
            </a:r>
          </a:p>
          <a:p>
            <a:r>
              <a:rPr lang="ru-RU" b="1" dirty="0" smtClean="0"/>
              <a:t>3-1</a:t>
            </a:r>
          </a:p>
          <a:p>
            <a:r>
              <a:rPr lang="ru-RU" b="1" dirty="0" smtClean="0"/>
              <a:t>4-2</a:t>
            </a:r>
          </a:p>
          <a:p>
            <a:r>
              <a:rPr lang="ru-RU" b="1" dirty="0" smtClean="0"/>
              <a:t>5-2</a:t>
            </a:r>
          </a:p>
          <a:p>
            <a:r>
              <a:rPr lang="ru-RU" b="1" dirty="0" smtClean="0"/>
              <a:t>6-2</a:t>
            </a:r>
          </a:p>
          <a:p>
            <a:r>
              <a:rPr lang="ru-RU" b="1" dirty="0" smtClean="0"/>
              <a:t>7-1</a:t>
            </a:r>
          </a:p>
          <a:p>
            <a:r>
              <a:rPr lang="ru-RU" b="1" dirty="0" smtClean="0"/>
              <a:t>8-2</a:t>
            </a:r>
          </a:p>
          <a:p>
            <a:r>
              <a:rPr lang="ru-RU" b="1" dirty="0" smtClean="0"/>
              <a:t>9-4</a:t>
            </a:r>
          </a:p>
          <a:p>
            <a:r>
              <a:rPr lang="ru-RU" b="1" dirty="0" smtClean="0"/>
              <a:t>10-4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Использованные материалы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nsportal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err="1" smtClean="0">
                <a:hlinkClick r:id="rId2"/>
              </a:rPr>
              <a:t>shkola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err="1" smtClean="0">
                <a:hlinkClick r:id="rId2"/>
              </a:rPr>
              <a:t>russkii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yazyk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i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literatura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3"/>
              </a:rPr>
              <a:t>http://festival.1september.ru/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4"/>
              </a:rPr>
              <a:t>http://ru.wikipedia.org/wiki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5"/>
              </a:rPr>
              <a:t>http://images.yandex.ru/yandsearch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http://www.onelegend.ru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редства связи</a:t>
            </a:r>
            <a:r>
              <a:rPr lang="ru-RU" dirty="0" smtClean="0"/>
              <a:t> </a:t>
            </a:r>
            <a:r>
              <a:rPr lang="ru-RU" b="1" dirty="0" smtClean="0"/>
              <a:t>предложений в тексте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sz="2800" dirty="0"/>
              <a:t>Выделяют следующие </a:t>
            </a:r>
            <a:r>
              <a:rPr lang="ru-RU" sz="2800" b="1" dirty="0"/>
              <a:t>средства связи</a:t>
            </a:r>
            <a:r>
              <a:rPr lang="ru-RU" sz="2800" dirty="0"/>
              <a:t> предложений в тексте: </a:t>
            </a:r>
            <a:r>
              <a:rPr lang="ru-RU" sz="2800" b="1" i="1" dirty="0"/>
              <a:t>лексические, морфологические, синтаксические.  </a:t>
            </a:r>
          </a:p>
          <a:p>
            <a:pPr fontAlgn="base"/>
            <a:r>
              <a:rPr lang="ru-RU" sz="2800" dirty="0"/>
              <a:t>К </a:t>
            </a:r>
            <a:r>
              <a:rPr lang="ru-RU" sz="2800" b="1" u="sng" dirty="0"/>
              <a:t>лексическим</a:t>
            </a:r>
            <a:r>
              <a:rPr lang="ru-RU" sz="2800" dirty="0"/>
              <a:t> средствам относятся </a:t>
            </a:r>
            <a:r>
              <a:rPr lang="ru-RU" sz="2800" b="1" i="1" dirty="0"/>
              <a:t>синонимы, антонимы, слова одной тематической группы, лексический повтор</a:t>
            </a:r>
            <a:r>
              <a:rPr lang="ru-RU" sz="2800" dirty="0"/>
              <a:t>. </a:t>
            </a:r>
          </a:p>
          <a:p>
            <a:pPr fontAlgn="base"/>
            <a:r>
              <a:rPr lang="ru-RU" sz="2800" dirty="0"/>
              <a:t>Например: </a:t>
            </a:r>
          </a:p>
          <a:p>
            <a:pPr fontAlgn="base"/>
            <a:r>
              <a:rPr lang="ru-RU" sz="2800" i="1" dirty="0"/>
              <a:t>На киностудии снимали новый </a:t>
            </a:r>
            <a:r>
              <a:rPr lang="ru-RU" sz="2800" b="1" i="1" dirty="0"/>
              <a:t>фильм</a:t>
            </a:r>
            <a:r>
              <a:rPr lang="ru-RU" sz="2800" i="1" dirty="0"/>
              <a:t>. </a:t>
            </a:r>
            <a:r>
              <a:rPr lang="ru-RU" sz="2800" b="1" i="1" dirty="0"/>
              <a:t>В фильме</a:t>
            </a:r>
            <a:r>
              <a:rPr lang="ru-RU" sz="2800" i="1" dirty="0"/>
              <a:t> должна была быть такая сцена.</a:t>
            </a:r>
            <a:r>
              <a:rPr lang="ru-RU" sz="28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К </a:t>
            </a:r>
            <a:r>
              <a:rPr lang="ru-RU" sz="3100" b="1" dirty="0"/>
              <a:t>лексическим средствам связи </a:t>
            </a:r>
            <a:r>
              <a:rPr lang="ru-RU" sz="3100" dirty="0"/>
              <a:t>относятся: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503843"/>
          <a:ext cx="8856984" cy="64758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1194"/>
                <a:gridCol w="3943302"/>
                <a:gridCol w="4392488"/>
              </a:tblGrid>
              <a:tr h="1188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Слова одной тематической группы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Зима в этих краях бывает суровой и долгой. Морозы достигают 60 градусов. Снег лежит до июня. И еще в апреле случаются метели. 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188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Лексические повторы (</a:t>
                      </a:r>
                      <a:r>
                        <a:rPr lang="ru-RU" sz="1400" b="1" dirty="0" err="1"/>
                        <a:t>повторы</a:t>
                      </a:r>
                      <a:r>
                        <a:rPr lang="ru-RU" sz="1400" b="1" dirty="0"/>
                        <a:t> слов и словосочетаний), в том числе повторы ключевых слов, употребление однокоренных слов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Мы долго обсуждали прочитанную книгу. В этой книге было то, чего мы ждали. И наши ожидания оказались не напрасными.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2219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Синонимы и синонимические замены (в том числе контекстуальные синонимы, синонимические и описательные обороты и </a:t>
                      </a:r>
                      <a:r>
                        <a:rPr lang="ru-RU" sz="1400" b="1" dirty="0" err="1"/>
                        <a:t>родо-видовые</a:t>
                      </a:r>
                      <a:r>
                        <a:rPr lang="ru-RU" sz="1400" b="1" dirty="0"/>
                        <a:t> обозначения)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Особое значение для развития русского литературного языка имело творчество А. С. Пушкина. Великому русскому поэту удалось в своих произведениях органично соединить высокие старославянизмы, иноязычные заимствования и элементы живой разговорной речи.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381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Антонимы (в том числе контекстуальные)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Недруг поддакивает. Друг спорит.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295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Слова и словосочетания со значением логических связей предложений и резюмирующие слова типа вот почему, поэтому, из этого следует, подведем итог, в заключение и т. п.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Морская вода содержит много соли. Вот почему она не пригодна для приготовления пищи.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fontAlgn="base"/>
            <a:r>
              <a:rPr lang="ru-RU" sz="2800" b="1" u="sng" dirty="0"/>
              <a:t>Морфологические</a:t>
            </a:r>
            <a:r>
              <a:rPr lang="ru-RU" sz="2800" dirty="0"/>
              <a:t> средства связи: </a:t>
            </a:r>
            <a:r>
              <a:rPr lang="ru-RU" sz="2800" b="1" i="1" dirty="0"/>
              <a:t>местоимения, частицы, союзы, союзные слова, видовременные формы глагола, степени сравнения прилагательных и наречий. </a:t>
            </a:r>
          </a:p>
          <a:p>
            <a:pPr fontAlgn="base"/>
            <a:r>
              <a:rPr lang="ru-RU" sz="2800" dirty="0"/>
              <a:t>Например: </a:t>
            </a:r>
          </a:p>
          <a:p>
            <a:pPr fontAlgn="base"/>
            <a:r>
              <a:rPr lang="ru-RU" sz="2800" i="1" dirty="0"/>
              <a:t>В приоткрытую дверь избы дрессировщик впустил медведя. </a:t>
            </a:r>
            <a:r>
              <a:rPr lang="ru-RU" sz="2800" b="1" i="1" dirty="0"/>
              <a:t>И тут</a:t>
            </a:r>
            <a:r>
              <a:rPr lang="ru-RU" sz="2800" i="1" dirty="0"/>
              <a:t> произошло неожиданное.</a:t>
            </a:r>
            <a:r>
              <a:rPr lang="ru-RU" sz="28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К </a:t>
            </a:r>
            <a:r>
              <a:rPr lang="ru-RU" sz="3100" b="1" dirty="0"/>
              <a:t>морфологическим средствам связи </a:t>
            </a:r>
            <a:r>
              <a:rPr lang="ru-RU" sz="3100" dirty="0"/>
              <a:t>относятся: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07470"/>
          <a:ext cx="9144000" cy="5887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555"/>
                <a:gridCol w="4228978"/>
                <a:gridCol w="4343467"/>
              </a:tblGrid>
              <a:tr h="7265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Союзы, союзные слова и частицы в начале предложений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За окном шумит дождь. Зато в доме тепло и уютно. 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288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Использование личных (в 3-м л.), указательных и некоторых других местоимений вместо слов из предшествующих предложений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Язык не передается человеку по наследству. Он развивается лишь в процессе общения. 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3858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3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Использование наречий времени и места, которые по смыслу могут относиться сразу к нескольким самостоятельным предложениям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Слева виднелись горы. Узкой полосой блестела река. Зеленели небольшие рощи. Везде здесь было тихо и спокойно. 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9844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4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Единство временных форм глаголов-сказуемых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Ночь наступила неожиданно. Стало темно. На небе загорелись звезды. 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375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5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Использование степеней сравнения прилагательных и наречий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Место было прекрасное. Лучше и придумать было нельзя. </a:t>
                      </a:r>
                      <a:br>
                        <a:rPr lang="ru-RU" sz="1800" b="1" i="1" dirty="0"/>
                      </a:br>
                      <a:r>
                        <a:rPr lang="ru-RU" sz="1800" b="1" i="1" dirty="0"/>
                        <a:t>Мы оказались над облаками. Выше уже ничего не было.</a:t>
                      </a:r>
                      <a:endParaRPr lang="ru-RU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2500"/>
          </a:bodyPr>
          <a:lstStyle/>
          <a:p>
            <a:pPr fontAlgn="base"/>
            <a:r>
              <a:rPr lang="ru-RU" sz="2800" dirty="0"/>
              <a:t>Среди </a:t>
            </a:r>
            <a:r>
              <a:rPr lang="ru-RU" sz="2800" b="1" u="sng" dirty="0"/>
              <a:t>синтаксических</a:t>
            </a:r>
            <a:r>
              <a:rPr lang="ru-RU" sz="2800" dirty="0"/>
              <a:t> средств связи </a:t>
            </a:r>
            <a:r>
              <a:rPr lang="ru-RU" sz="2800" dirty="0" smtClean="0"/>
              <a:t>выделяют </a:t>
            </a:r>
            <a:r>
              <a:rPr lang="ru-RU" sz="2800" b="1" i="1" dirty="0"/>
              <a:t>синтаксический параллелизм </a:t>
            </a:r>
            <a:r>
              <a:rPr lang="ru-RU" sz="2800" dirty="0"/>
              <a:t>(несколько предложений с одинаковым (сходным) порядком членов предложения), </a:t>
            </a:r>
            <a:r>
              <a:rPr lang="ru-RU" sz="2800" b="1" i="1" dirty="0" smtClean="0"/>
              <a:t>парцелляцию </a:t>
            </a:r>
            <a:r>
              <a:rPr lang="ru-RU" sz="2800" dirty="0"/>
              <a:t>(фрагменты предложения, графически оформленные как самостоятельные синтаксические единицы). </a:t>
            </a:r>
          </a:p>
          <a:p>
            <a:pPr fontAlgn="base"/>
            <a:r>
              <a:rPr lang="ru-RU" sz="2800" dirty="0"/>
              <a:t>Например: </a:t>
            </a:r>
          </a:p>
          <a:p>
            <a:pPr fontAlgn="base"/>
            <a:r>
              <a:rPr lang="ru-RU" sz="2800" i="1" dirty="0"/>
              <a:t>— Да </a:t>
            </a:r>
            <a:r>
              <a:rPr lang="ru-RU" sz="2800" i="1" dirty="0" err="1"/>
              <a:t>удавчик</a:t>
            </a:r>
            <a:r>
              <a:rPr lang="ru-RU" sz="2800" i="1" dirty="0"/>
              <a:t>. Двухлетний всего. Два метра длиной только! — объяснил мне товарищ. (С. </a:t>
            </a:r>
            <a:r>
              <a:rPr lang="ru-RU" sz="2800" i="1" dirty="0" err="1"/>
              <a:t>Баруздин</a:t>
            </a:r>
            <a:r>
              <a:rPr lang="ru-RU" sz="2800" i="1" dirty="0"/>
              <a:t>)</a:t>
            </a:r>
            <a:r>
              <a:rPr lang="ru-RU" sz="2800" dirty="0"/>
              <a:t> </a:t>
            </a:r>
          </a:p>
          <a:p>
            <a:pPr fontAlgn="base"/>
            <a:r>
              <a:rPr lang="ru-RU" sz="2800" i="1" dirty="0"/>
              <a:t>До седых волос певец добивался такой песни, которая бы полюбилась всем. И старым и малым. Жизнерадостным и печальным. Задумчивым и бездумным. (Е. Пермяк)</a:t>
            </a:r>
            <a:r>
              <a:rPr lang="ru-RU" sz="28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/>
              <a:t>К </a:t>
            </a:r>
            <a:r>
              <a:rPr lang="ru-RU" sz="3100" b="1" dirty="0"/>
              <a:t>синтаксическим средствам связи </a:t>
            </a:r>
            <a:r>
              <a:rPr lang="ru-RU" sz="3100" dirty="0"/>
              <a:t>предложений относятся: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836712"/>
          <a:ext cx="8784976" cy="61160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/>
                <a:gridCol w="4320480"/>
                <a:gridCol w="4032448"/>
              </a:tblGrid>
              <a:tr h="136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Синтаксический параллелизм, предполагающий одинаковый порядок слов и одинаковую морфологическую оформленность членов стоящих рядом предложений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/>
                        <a:t>Юность — время надежд. </a:t>
                      </a:r>
                      <a:br>
                        <a:rPr lang="ru-RU" sz="1600" b="1" i="1" dirty="0"/>
                      </a:br>
                      <a:r>
                        <a:rPr lang="ru-RU" sz="1600" b="1" i="1" dirty="0"/>
                        <a:t>Зрелость — пора свершений.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1130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Парцелляция (деление) конструкций, изъятие из предложения какой-либо части и оформление ее (после точки) в виде самостоятельного неполного предложения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/>
                        <a:t>Любить Родину — значит жить с ней одной жизнью. Радоваться, когда у нее праздник. Страдать, когда Родине тяжело.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605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Использование неполных предложений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/>
                        <a:t>— Знаете, о чем мы спорили? </a:t>
                      </a:r>
                      <a:br>
                        <a:rPr lang="ru-RU" sz="1600" b="1" i="1" dirty="0"/>
                      </a:br>
                      <a:r>
                        <a:rPr lang="ru-RU" sz="1600" b="1" i="1" dirty="0"/>
                        <a:t>— О литературе, музыке, живописи.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6959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4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Использование вводных слов и предложений, обращений, риторических вопросов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/>
                        <a:t>Во-первых, необходимо решить, что же сейчас важнее всего. А во-вторых, нужно начать действовать. </a:t>
                      </a:r>
                      <a:br>
                        <a:rPr lang="ru-RU" sz="1600" b="1" i="1" dirty="0"/>
                      </a:br>
                      <a:r>
                        <a:rPr lang="ru-RU" sz="1600" b="1" i="1" dirty="0"/>
                        <a:t>Можно ли забыть землю, на которой ты вырос?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6875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5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Использование прямого и обратного порядка слов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/>
                        <a:t>Я приду вечером. Приду я, чтобы наконец увидеть тебя. </a:t>
                      </a:r>
                      <a:endParaRPr lang="ru-RU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/>
              <a:t>Попробуйте определить средства связи в следующих фрагментах текстов.</a:t>
            </a:r>
            <a:r>
              <a:rPr lang="ru-RU" sz="3200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445224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sz="2000" b="1" dirty="0"/>
              <a:t>Фрагмент 1</a:t>
            </a:r>
            <a:r>
              <a:rPr lang="ru-RU" sz="2000" dirty="0"/>
              <a:t> </a:t>
            </a:r>
          </a:p>
          <a:p>
            <a:pPr fontAlgn="base">
              <a:buNone/>
            </a:pPr>
            <a:r>
              <a:rPr lang="ru-RU" sz="2000" dirty="0"/>
              <a:t>(1) Андерсен считал свою жизнь прекрасной и почти безоблачной, но, конечно, лишь в силу детской своей жизнерадостности. (2) </a:t>
            </a:r>
            <a:r>
              <a:rPr lang="ru-RU" sz="2000" b="1" dirty="0"/>
              <a:t>Эта незлобивость</a:t>
            </a:r>
            <a:r>
              <a:rPr lang="ru-RU" sz="2000" dirty="0"/>
              <a:t> по отношению к жизни обычно бывает верным признаком внутреннего богатства. (3) </a:t>
            </a:r>
            <a:r>
              <a:rPr lang="ru-RU" sz="2000" b="1" dirty="0"/>
              <a:t>Таким</a:t>
            </a:r>
            <a:r>
              <a:rPr lang="ru-RU" sz="2000" dirty="0"/>
              <a:t> людям, как Андерсен, нет охоты растрачивать время и силы на борьбу с житейскими неудачами, когда вокруг так явственно сверкает поэзия и нужно жить только в ней, жить только ею и не пропустить то мгновение, когда весна прикоснется губами к деревьям. (4)Как бы хорошо никогда не думать о </a:t>
            </a:r>
            <a:r>
              <a:rPr lang="ru-RU" sz="2000" b="1" dirty="0"/>
              <a:t>житейских невзгодах</a:t>
            </a:r>
            <a:r>
              <a:rPr lang="ru-RU" sz="2000" dirty="0"/>
              <a:t>!  </a:t>
            </a:r>
          </a:p>
          <a:p>
            <a:pPr fontAlgn="base">
              <a:buNone/>
            </a:pPr>
            <a:r>
              <a:rPr lang="ru-RU" sz="2000" dirty="0"/>
              <a:t>(5) </a:t>
            </a:r>
            <a:r>
              <a:rPr lang="ru-RU" sz="2000" b="1" dirty="0"/>
              <a:t>Что они</a:t>
            </a:r>
            <a:r>
              <a:rPr lang="ru-RU" sz="2000" dirty="0"/>
              <a:t> стоят по сравнению с этой благодатной, душистой весной.   </a:t>
            </a:r>
          </a:p>
          <a:p>
            <a:pPr fontAlgn="base">
              <a:buNone/>
            </a:pPr>
            <a:r>
              <a:rPr lang="ru-RU" sz="2000" dirty="0"/>
              <a:t>(6)  Андерсену хотелось </a:t>
            </a:r>
            <a:r>
              <a:rPr lang="ru-RU" sz="2000" b="1" dirty="0"/>
              <a:t>так</a:t>
            </a:r>
            <a:r>
              <a:rPr lang="ru-RU" sz="2000" dirty="0"/>
              <a:t> думать и </a:t>
            </a:r>
            <a:r>
              <a:rPr lang="ru-RU" sz="2000" b="1" dirty="0"/>
              <a:t>так</a:t>
            </a:r>
            <a:r>
              <a:rPr lang="ru-RU" sz="2000" dirty="0"/>
              <a:t> жить, но действительность совсем не была милостива к нему, как он того заслуживал.   </a:t>
            </a:r>
          </a:p>
          <a:p>
            <a:pPr fontAlgn="base">
              <a:buNone/>
            </a:pPr>
            <a:r>
              <a:rPr lang="ru-RU" sz="2000" dirty="0"/>
              <a:t>(7) Слишком часто, даже в старости, </a:t>
            </a:r>
            <a:r>
              <a:rPr lang="ru-RU" sz="2000" b="1" dirty="0"/>
              <a:t>ему</a:t>
            </a:r>
            <a:r>
              <a:rPr lang="ru-RU" sz="2000" dirty="0"/>
              <a:t> давали понять, что он "бедный родственник" в датской литературе и что ему - сыну сапожника и бедняка - следует знать свое место среди господ советников и профессоров. (8) </a:t>
            </a:r>
            <a:r>
              <a:rPr lang="ru-RU" sz="2000" b="1" dirty="0"/>
              <a:t>Его</a:t>
            </a:r>
            <a:r>
              <a:rPr lang="ru-RU" sz="2000" dirty="0"/>
              <a:t> замалчивали, </a:t>
            </a:r>
            <a:r>
              <a:rPr lang="ru-RU" sz="2000" b="1" dirty="0"/>
              <a:t>на него </a:t>
            </a:r>
            <a:r>
              <a:rPr lang="ru-RU" sz="2000" dirty="0"/>
              <a:t>клеветали,</a:t>
            </a:r>
            <a:r>
              <a:rPr lang="ru-RU" sz="2000" b="1" dirty="0"/>
              <a:t> над ним</a:t>
            </a:r>
            <a:r>
              <a:rPr lang="ru-RU" sz="2000" dirty="0"/>
              <a:t> насмехались. </a:t>
            </a:r>
          </a:p>
          <a:p>
            <a:pPr fontAlgn="base">
              <a:buNone/>
            </a:pPr>
            <a:r>
              <a:rPr lang="ru-RU" sz="2000" i="1" dirty="0"/>
              <a:t>(По К. Паустовскому)</a:t>
            </a:r>
            <a:r>
              <a:rPr lang="ru-RU" sz="2000" dirty="0"/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</Template>
  <TotalTime>144</TotalTime>
  <Words>1398</Words>
  <Application>Microsoft Office PowerPoint</Application>
  <PresentationFormat>Экран (4:3)</PresentationFormat>
  <Paragraphs>188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Standarddesign</vt:lpstr>
      <vt:lpstr>Текст как речевое произведение  </vt:lpstr>
      <vt:lpstr>Слайд 2</vt:lpstr>
      <vt:lpstr>Средства связи предложений в тексте</vt:lpstr>
      <vt:lpstr>К лексическим средствам связи относятся: </vt:lpstr>
      <vt:lpstr>Слайд 5</vt:lpstr>
      <vt:lpstr>К морфологическим средствам связи относятся: </vt:lpstr>
      <vt:lpstr>Слайд 7</vt:lpstr>
      <vt:lpstr>К синтаксическим средствам связи предложений относятся: </vt:lpstr>
      <vt:lpstr>Попробуйте определить средства связи в следующих фрагментах текстов. </vt:lpstr>
      <vt:lpstr>Слайд 10</vt:lpstr>
      <vt:lpstr>Слайд 11</vt:lpstr>
      <vt:lpstr>Выразительные средства лексики и фразеологии.  Анализ средств выразительности </vt:lpstr>
      <vt:lpstr>Слайд 13</vt:lpstr>
      <vt:lpstr>Слайд 14</vt:lpstr>
      <vt:lpstr>Образец выполнения задания №3</vt:lpstr>
      <vt:lpstr>Выразительные средства лексики и фразеологии    </vt:lpstr>
      <vt:lpstr>Слайд 17</vt:lpstr>
      <vt:lpstr>Слайд 18</vt:lpstr>
      <vt:lpstr>Слайд 19</vt:lpstr>
      <vt:lpstr>Слайд 20</vt:lpstr>
      <vt:lpstr>Слайд 21</vt:lpstr>
      <vt:lpstr>Использованные материалы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Солнышко</cp:lastModifiedBy>
  <cp:revision>52</cp:revision>
  <dcterms:created xsi:type="dcterms:W3CDTF">2016-09-19T12:28:48Z</dcterms:created>
  <dcterms:modified xsi:type="dcterms:W3CDTF">2016-12-02T13:42:37Z</dcterms:modified>
</cp:coreProperties>
</file>