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5"/>
  </p:handoutMasterIdLst>
  <p:sldIdLst>
    <p:sldId id="256" r:id="rId2"/>
    <p:sldId id="257" r:id="rId3"/>
    <p:sldId id="284" r:id="rId4"/>
    <p:sldId id="298" r:id="rId5"/>
    <p:sldId id="314" r:id="rId6"/>
    <p:sldId id="318" r:id="rId7"/>
    <p:sldId id="315" r:id="rId8"/>
    <p:sldId id="316" r:id="rId9"/>
    <p:sldId id="324" r:id="rId10"/>
    <p:sldId id="322" r:id="rId11"/>
    <p:sldId id="278" r:id="rId12"/>
    <p:sldId id="297" r:id="rId13"/>
    <p:sldId id="323" r:id="rId14"/>
    <p:sldId id="317" r:id="rId15"/>
    <p:sldId id="319" r:id="rId16"/>
    <p:sldId id="265" r:id="rId17"/>
    <p:sldId id="282" r:id="rId18"/>
    <p:sldId id="271" r:id="rId19"/>
    <p:sldId id="272" r:id="rId20"/>
    <p:sldId id="273" r:id="rId21"/>
    <p:sldId id="274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21" r:id="rId32"/>
    <p:sldId id="320" r:id="rId33"/>
    <p:sldId id="32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5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34012-3830-4093-952D-7A04A3C2EE05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1A256-6FDF-4BC9-B275-D83BCC08C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39F36-0B49-46B9-BE1A-886E8754FC81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A10F-BC60-412D-AEB6-A64F30868B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hyperlink" Target="http://nsportal.ru/shkola/russkii-yazyk-i-literatur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nelegend.ru/" TargetMode="External"/><Relationship Id="rId5" Type="http://schemas.openxmlformats.org/officeDocument/2006/relationships/hyperlink" Target="http://images.yandex.ru/yandsearch" TargetMode="External"/><Relationship Id="rId4" Type="http://schemas.openxmlformats.org/officeDocument/2006/relationships/hyperlink" Target="http://ru.wikipedia.org/wik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30425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Правописание суффиксов разных частей речи и личных окончаний глаголов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ОГЭ: Задание </a:t>
            </a:r>
            <a:r>
              <a:rPr lang="ru-RU" b="1" dirty="0">
                <a:solidFill>
                  <a:srgbClr val="002060"/>
                </a:solidFill>
              </a:rPr>
              <a:t>5.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5805264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 i="1" dirty="0" smtClean="0"/>
              <a:t>Учитель русского языка и литературы </a:t>
            </a:r>
          </a:p>
          <a:p>
            <a:pPr>
              <a:lnSpc>
                <a:spcPct val="80000"/>
              </a:lnSpc>
            </a:pPr>
            <a:r>
              <a:rPr lang="ru-RU" b="1" i="1" dirty="0" smtClean="0"/>
              <a:t>ГБОУ Школа №1354 г.Москвы</a:t>
            </a:r>
          </a:p>
          <a:p>
            <a:pPr>
              <a:lnSpc>
                <a:spcPct val="80000"/>
              </a:lnSpc>
            </a:pPr>
            <a:r>
              <a:rPr lang="ru-RU" b="1" i="1" dirty="0" smtClean="0"/>
              <a:t>Королева Ольга Олеговна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dragunkin.ucoz.ru/tablicy/n_i_nn_v_kratkoj_for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059219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Правописание кратких форм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620689"/>
          <a:ext cx="8784976" cy="610598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392488"/>
                <a:gridCol w="4392488"/>
              </a:tblGrid>
              <a:tr h="391606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dirty="0"/>
                        <a:t>Краткое причастие -&gt; </a:t>
                      </a:r>
                      <a:r>
                        <a:rPr lang="ru-RU" sz="2000" dirty="0" smtClean="0"/>
                        <a:t>Н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/>
                        <a:t>Краткое прилагательное -&gt; НН </a:t>
                      </a:r>
                    </a:p>
                  </a:txBody>
                  <a:tcPr anchor="ctr"/>
                </a:tc>
              </a:tr>
              <a:tr h="692841"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Можно в предложении заменить глаголом. 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Можно в предложении заменить полной формой этого слова. </a:t>
                      </a:r>
                      <a:endParaRPr lang="ru-RU" sz="2000" b="1" dirty="0"/>
                    </a:p>
                  </a:txBody>
                  <a:tcPr anchor="ctr"/>
                </a:tc>
              </a:tr>
              <a:tr h="692841"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Сочетается с существительным в творительном падеже. 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Не сочетается с существительным в творительном падеже. </a:t>
                      </a:r>
                      <a:endParaRPr lang="ru-RU" sz="2000" b="1" dirty="0"/>
                    </a:p>
                  </a:txBody>
                  <a:tcPr anchor="ctr"/>
                </a:tc>
              </a:tr>
              <a:tr h="4307665"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В значении слова важнее значение действия. </a:t>
                      </a:r>
                    </a:p>
                    <a:p>
                      <a:pPr fontAlgn="base"/>
                      <a:r>
                        <a:rPr lang="ru-RU" sz="2000" dirty="0"/>
                        <a:t>Например: </a:t>
                      </a:r>
                    </a:p>
                    <a:p>
                      <a:pPr fontAlgn="base"/>
                      <a:r>
                        <a:rPr lang="ru-RU" sz="2000" dirty="0"/>
                        <a:t>Комиссия организована. </a:t>
                      </a:r>
                    </a:p>
                    <a:p>
                      <a:pPr fontAlgn="base"/>
                      <a:r>
                        <a:rPr lang="ru-RU" sz="2000" dirty="0"/>
                        <a:t>= Комиссию организовали. </a:t>
                      </a:r>
                    </a:p>
                    <a:p>
                      <a:pPr fontAlgn="base"/>
                      <a:r>
                        <a:rPr lang="ru-RU" sz="2000" dirty="0"/>
                        <a:t>Комиссия организована кем-то. </a:t>
                      </a:r>
                    </a:p>
                    <a:p>
                      <a:pPr fontAlgn="base"/>
                      <a:r>
                        <a:rPr lang="ru-RU" sz="2000" dirty="0"/>
                        <a:t>В слове организована важнее значение действия. </a:t>
                      </a:r>
                    </a:p>
                    <a:p>
                      <a:pPr fontAlgn="base"/>
                      <a:r>
                        <a:rPr lang="ru-RU" sz="2000" dirty="0"/>
                        <a:t>Вывод: это краткое причастие, поэтому пишется Н. 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dirty="0"/>
                        <a:t>В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значении слова важнее значение </a:t>
                      </a:r>
                    </a:p>
                    <a:p>
                      <a:pPr fontAlgn="base"/>
                      <a:r>
                        <a:rPr lang="ru-RU" sz="2000" dirty="0"/>
                        <a:t>признака предмета. </a:t>
                      </a:r>
                    </a:p>
                    <a:p>
                      <a:pPr fontAlgn="base"/>
                      <a:r>
                        <a:rPr lang="ru-RU" sz="2000" dirty="0"/>
                        <a:t>Например: </a:t>
                      </a:r>
                    </a:p>
                    <a:p>
                      <a:pPr fontAlgn="base"/>
                      <a:r>
                        <a:rPr lang="ru-RU" sz="2000" dirty="0"/>
                        <a:t>Девочка организованна, старательна. </a:t>
                      </a:r>
                    </a:p>
                    <a:p>
                      <a:pPr fontAlgn="base"/>
                      <a:r>
                        <a:rPr lang="ru-RU" sz="2000" dirty="0"/>
                        <a:t>= Девочка организованная (нельзя 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заменить глаголом). </a:t>
                      </a:r>
                    </a:p>
                    <a:p>
                      <a:pPr fontAlgn="base"/>
                      <a:r>
                        <a:rPr lang="ru-RU" sz="2000" dirty="0"/>
                        <a:t>Не употребляется с творительным падежом. </a:t>
                      </a:r>
                    </a:p>
                    <a:p>
                      <a:pPr fontAlgn="base"/>
                      <a:r>
                        <a:rPr lang="ru-RU" sz="2000" dirty="0"/>
                        <a:t>В слове организованна важнее значение признака предмета (какова?). </a:t>
                      </a:r>
                    </a:p>
                    <a:p>
                      <a:pPr fontAlgn="base"/>
                      <a:r>
                        <a:rPr lang="ru-RU" sz="2000" dirty="0"/>
                        <a:t>Вывод: это краткое прилагательное, поэтому пишется НН. </a:t>
                      </a:r>
                      <a:endParaRPr lang="ru-RU" sz="2000" b="1" i="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712968" cy="6264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://dragunkin.ucoz.ru/tablicy/n_i_nn_v_sushhestvitelnykh_i_narechijak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77193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http://2.bp.blogspot.com/-iyhDj4VfG4c/VCUJLYv4hHI/AAAAAAAAATI/8Sp0u-j6dE8/s1600/%D0%BE%D0%BA%D0%BE%D0%BD%D1%87%D0%B0%D0%BD%D0%B8%D1%8F%2B%D0%B3%D0%BB%D0%B0%D0%B3%D0%BE%D0%BB%D0%BE%D0%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0840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http://3.bp.blogspot.com/-ciT9eGRKFZ0/VCUOnM-p_VI/AAAAAAAAATo/TZ_ptPr9kWA/s1600/%D1%81%D1%83%D1%84.%D0%BF%D1%80%D0%B8%D1%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5344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Правописание суффиксов наречий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94928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/>
              <a:t>Суффикс в наречиях, образованных приставочно-суффиксальным способом от кратких прилагательных, можно определить, подставив под соответствующий предлог слово «окно»: издавна (из окна); справа (с окна). Запомните:  </a:t>
            </a:r>
            <a:r>
              <a:rPr lang="ru-RU" b="1" i="1" dirty="0"/>
              <a:t> смолоду; сроду; сослепу.</a:t>
            </a:r>
            <a:endParaRPr lang="ru-RU" b="1" i="1" dirty="0" smtClean="0"/>
          </a:p>
          <a:p>
            <a:pPr fontAlgn="base"/>
            <a:r>
              <a:rPr lang="ru-RU" b="1" dirty="0"/>
              <a:t>   </a:t>
            </a:r>
            <a:r>
              <a:rPr lang="ru-RU" b="1" dirty="0">
                <a:solidFill>
                  <a:srgbClr val="FF0000"/>
                </a:solidFill>
              </a:rPr>
              <a:t>Обратите внимание!</a:t>
            </a:r>
            <a:r>
              <a:rPr lang="ru-RU" b="1" dirty="0"/>
              <a:t> </a:t>
            </a:r>
            <a:r>
              <a:rPr lang="ru-RU" b="1" u="sng" dirty="0"/>
              <a:t>Это правило не следует прилагать к наречиям, образованным суффиксальным способом от полных прилагательных:</a:t>
            </a:r>
            <a:endParaRPr lang="ru-RU" b="1" u="sng" dirty="0" smtClean="0"/>
          </a:p>
          <a:p>
            <a:pPr fontAlgn="base"/>
            <a:r>
              <a:rPr lang="ru-RU" b="1" i="1" dirty="0"/>
              <a:t>доверчиво (от доверчивый),</a:t>
            </a:r>
            <a:r>
              <a:rPr lang="ru-RU" b="1" i="1" dirty="0" smtClean="0"/>
              <a:t> </a:t>
            </a:r>
            <a:r>
              <a:rPr lang="ru-RU" b="1" i="1" dirty="0"/>
              <a:t>бездушно (от бездушный),   скрыто (от скрытый).</a:t>
            </a:r>
            <a:endParaRPr lang="ru-RU" b="1" i="1" dirty="0" smtClean="0"/>
          </a:p>
          <a:p>
            <a:pPr fontAlgn="base"/>
            <a:r>
              <a:rPr lang="ru-RU" b="1" dirty="0"/>
              <a:t>  </a:t>
            </a:r>
            <a:r>
              <a:rPr lang="ru-RU" b="1" u="sng" dirty="0"/>
              <a:t>В подобных наречиях на конце пишется наречный </a:t>
            </a:r>
            <a:r>
              <a:rPr lang="ru-RU" b="1" u="sng" dirty="0" smtClean="0"/>
              <a:t>суффикс </a:t>
            </a:r>
            <a:r>
              <a:rPr lang="ru-RU" b="1" u="sng" dirty="0"/>
              <a:t>-О</a:t>
            </a:r>
            <a:r>
              <a:rPr lang="ru-RU" b="1" dirty="0"/>
              <a:t>. </a:t>
            </a:r>
            <a:endParaRPr lang="ru-RU" b="1" dirty="0" smtClean="0"/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Досуха</a:t>
            </a:r>
            <a:r>
              <a:rPr lang="ru-RU" b="1" dirty="0" smtClean="0"/>
              <a:t> </a:t>
            </a:r>
            <a:r>
              <a:rPr lang="ru-RU" b="1" dirty="0"/>
              <a:t>— образовано от краткого прилагательного сух с помощью приставки ДО- и суффикса -А (до окна). </a:t>
            </a:r>
            <a:endParaRPr lang="ru-RU" b="1" dirty="0" smtClean="0"/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Доходчиво</a:t>
            </a:r>
            <a:r>
              <a:rPr lang="ru-RU" b="1" dirty="0" smtClean="0"/>
              <a:t> </a:t>
            </a:r>
            <a:r>
              <a:rPr lang="ru-RU" b="1" dirty="0"/>
              <a:t>— образовано от полного прилагательного доходчивый с помощью </a:t>
            </a:r>
            <a:r>
              <a:rPr lang="ru-RU" b="1" dirty="0" smtClean="0"/>
              <a:t>наречного </a:t>
            </a:r>
            <a:r>
              <a:rPr lang="ru-RU" b="1" dirty="0"/>
              <a:t>суффикса -О.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Задание №5</a:t>
            </a:r>
            <a:br>
              <a:rPr lang="ru-RU" sz="3200" b="1" dirty="0" smtClean="0"/>
            </a:br>
            <a:r>
              <a:rPr lang="ru-RU" sz="3200" b="1" dirty="0" smtClean="0"/>
              <a:t>Правописание </a:t>
            </a:r>
            <a:r>
              <a:rPr lang="ru-RU" sz="3200" b="1" dirty="0"/>
              <a:t>суффиксов имён существительных, прилагательных, глаголов.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Запишите слово в той же форме, что в предложении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r>
              <a:rPr lang="ru-RU" b="1" i="1" dirty="0" smtClean="0"/>
              <a:t>1. Из предложений 1 - 10 выпишите глагол, правописание гласной в суффиксе которого проверяется формой 1 -го лица настоящего времени.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(1) Державина усадили за стол. (2)Экзамен начался. (3)Спрашивал Куницын по нравственным наукам. (4)Державин не слушал; голова его дрожала, он уставился мутным взглядом на кресла.</a:t>
            </a:r>
            <a:br>
              <a:rPr lang="ru-RU" b="1" dirty="0" smtClean="0"/>
            </a:br>
            <a:r>
              <a:rPr lang="ru-RU" b="1" dirty="0" smtClean="0"/>
              <a:t>(5)Так сидел он, дремля и покачиваясь, подперши голову рукой, отрешённый, казалось, от всего. (6)Губы его отвисли.</a:t>
            </a:r>
            <a:br>
              <a:rPr lang="ru-RU" b="1" dirty="0" smtClean="0"/>
            </a:br>
            <a:r>
              <a:rPr lang="ru-RU" b="1" dirty="0" smtClean="0"/>
              <a:t>(7)Начался экзамен по словесности.</a:t>
            </a:r>
            <a:br>
              <a:rPr lang="ru-RU" b="1" dirty="0" smtClean="0"/>
            </a:br>
            <a:r>
              <a:rPr lang="ru-RU" b="1" dirty="0" smtClean="0"/>
              <a:t>(8) - Пушкин!</a:t>
            </a:r>
            <a:br>
              <a:rPr lang="ru-RU" b="1" dirty="0" smtClean="0"/>
            </a:br>
            <a:r>
              <a:rPr lang="ru-RU" b="1" dirty="0" smtClean="0"/>
              <a:t>(9)Пушкин вышел вперёд бледный и решительный. (10)Галич знал о "державинских" стихах Пушкина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3367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2. Из предложений 18-22 выпишите слово, в котором выбор букв О, Е (Ё) в суффиксе зависит от ударения.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(18)Протока речки </a:t>
            </a:r>
            <a:r>
              <a:rPr lang="ru-RU" b="1" dirty="0" err="1" smtClean="0"/>
              <a:t>Марарайки</a:t>
            </a:r>
            <a:r>
              <a:rPr lang="ru-RU" b="1" dirty="0" smtClean="0"/>
              <a:t> и колодцы, которые обслуживали питьевой водой усадьбу, со временем были затоплены водой, затянуты тиной, и об их существовании говорят только воспоминания старожилов Тархан. (19)Но не всё так печально: во время расчистки территории около Круглого сада был обнаружен небольшой родничок, который сотрудники музея расчистили и обиходили. (20)И сегодня у этого родничка приятно посидеть.</a:t>
            </a:r>
            <a:br>
              <a:rPr lang="ru-RU" b="1" dirty="0" smtClean="0"/>
            </a:br>
            <a:r>
              <a:rPr lang="ru-RU" b="1" dirty="0" smtClean="0"/>
              <a:t>(21)Сохранение природной среды, создающей тонкую, неповторимую атмосферу старинной усадьбы, - одна из важнейших задач, решаемых в музее-заповеднике "Тарханы". (22)Благодаря усилиям всех сотрудников Тарханы - родина великого поэта - остаются образцом экологической чистоты, что отмечают многочисленные туристы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3. Из предложений 12-15 выпишите слово(-а), в котором(-</a:t>
            </a:r>
            <a:r>
              <a:rPr lang="ru-RU" b="1" i="1" dirty="0" err="1" smtClean="0"/>
              <a:t>ых</a:t>
            </a:r>
            <a:r>
              <a:rPr lang="ru-RU" b="1" i="1" dirty="0" smtClean="0"/>
              <a:t>) правописание букв О, Е(Ё) после шипящих в суффиксе не подчиняется правилу и подлежит запоминанию.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(12)Вдохновение - это еще и чувство хозяина открывшейся истины: это я знаю как никто другой, и я за это несу всю полноту ответственности.</a:t>
            </a:r>
            <a:br>
              <a:rPr lang="ru-RU" b="1" dirty="0" smtClean="0"/>
            </a:br>
            <a:r>
              <a:rPr lang="ru-RU" b="1" dirty="0" smtClean="0"/>
              <a:t>(13)Вдохновению может помешать многое. (14)Собственное тщеславие, жадность: не дал созреть замыслу поспешил. (15)Талантливому, но по-человечески слабому писателю может помешать воспоминание о копье редакторского карандаша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b="1" dirty="0" smtClean="0"/>
              <a:t>Формулировка задания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Из предложений 3-7 выпишите слово, в котором правописание </a:t>
            </a:r>
            <a:r>
              <a:rPr lang="ru-RU" b="1" dirty="0" smtClean="0"/>
              <a:t>суффикса</a:t>
            </a:r>
            <a:r>
              <a:rPr lang="ru-RU" dirty="0" smtClean="0"/>
              <a:t> определяется правилом: «В полном страдательном причастии прошедшего времени пишется НН».</a:t>
            </a:r>
          </a:p>
          <a:p>
            <a:r>
              <a:rPr lang="ru-RU" dirty="0" smtClean="0"/>
              <a:t>Ответ: _________________</a:t>
            </a:r>
          </a:p>
          <a:p>
            <a:r>
              <a:rPr lang="ru-RU" b="1" dirty="0" smtClean="0"/>
              <a:t>Что должен знать ученик, выполняя задание: </a:t>
            </a:r>
            <a:r>
              <a:rPr lang="ru-RU" b="1" i="1" dirty="0" smtClean="0"/>
              <a:t>правописание суффиксов различных частей речи; правописание Н и НН в различных частях речи; правописание личных окончаний глаголов и причастий настоящего времени.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4. Из текста выпишите слово, в котором правописание суффикса определяется правилом: «Если в форме 1-го лица единственного числа настоящего или простого будущего времени глагол оканчивается на –ЫВАЮ/-ИВАЮ, то в неопределённой форме и в прошедшем времени пишется суффикс –ИВА-/-ЫВА»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Перед косогором лежала большая поляна. Воздух над ней быстро нагревался, поднимался вверх. И тогда косогор окутывала дрожащая таинственная дымка, отчего синеватая хвоя сосен казалась воедино слитой с голубой далью горизонта, а их янтарные стволы начинали как бы светиться.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5. Из предложений 6—8 выпишите слово, в котором правописание НН определяется правилом: «В прилагательном, образованном при помощи суффикса -Н- от существительного, основа которого оканчивается на -Н, пишется НН». </a:t>
            </a:r>
          </a:p>
          <a:p>
            <a:pPr>
              <a:buNone/>
            </a:pPr>
            <a:r>
              <a:rPr lang="ru-RU" b="1" dirty="0" smtClean="0"/>
              <a:t>(6)Он не умел играть в волейбол, плавать диковинным стилем баттерфляй и бегать на лыжах так хорошо, как умела мама. (7)И мама почему-то не заставляла его учиться всему этому. (8)Но зато она научила его ходить в спортивной майке с распахнутым воротом, долго гулять перед сном и делать утреннюю гимнастику.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6. Из предложений 53–58 выпишите слово, в котором правописание суффикса определяется правилом: «В наречии пишется столько Н, сколько было в слове, от которого оно образовано». </a:t>
            </a:r>
          </a:p>
          <a:p>
            <a:pPr>
              <a:buNone/>
            </a:pPr>
            <a:r>
              <a:rPr lang="ru-RU" b="1" dirty="0" smtClean="0"/>
              <a:t>(53)Спасибо вам, дяденька, – прошептал я. (54)Вася шевельнулся в углу, рассмеялся смущённо и спросил: – (55)За что? – (56)Я не знаю, за что... (57)И выскочил из избушки. (58)Растроганными слезами благодарил я Васю, этот мир ночной, спящее село, спящий за ним лес.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7. Из предложений 30–33 выпишите слово, в котором правописание суффикса определяется правилом: «В полных отглагольных прилагательных, образованных от глаголов несовершенного вида, пишется одно Н». </a:t>
            </a:r>
          </a:p>
          <a:p>
            <a:pPr>
              <a:buNone/>
            </a:pPr>
            <a:r>
              <a:rPr lang="ru-RU" b="1" dirty="0" smtClean="0"/>
              <a:t>(30)Наверное, ушла обратно в свой чудесный театр. (31)Пусть, если ей так там нравится. (32)Она устала, моя мама, она развеселилась первый раз за всю войну. (33)Пусть побудет ещё немного в своей отдалённой памяти, в золочёном дворце, где показывают балет.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8. Из предложений 8–11 выпишите слово, написание которого определяется правилом: «В полных страдательных причастиях прошедшего времени пишется НН».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(8)Наташка взяла жестяную банку с червями и, заглянув внутрь, презрительно сказала: — (9)Разве это черви? (10)Вот у тёти Марьи на огороде… (11)И вывалила наших червей в </a:t>
            </a:r>
            <a:r>
              <a:rPr lang="ru-RU" b="1" dirty="0" err="1" smtClean="0"/>
              <a:t>глубоченную</a:t>
            </a:r>
            <a:r>
              <a:rPr lang="ru-RU" b="1" dirty="0" smtClean="0"/>
              <a:t> яму, приготовленную для силоса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9. Из предложений 7–8 выпишите слово, правописание которого определяется правилом: «Два Н пишется в прилагательных, образованных с помощью суффикса -Н- от существительных с основой на -Н». </a:t>
            </a:r>
          </a:p>
          <a:p>
            <a:pPr>
              <a:buNone/>
            </a:pPr>
            <a:r>
              <a:rPr lang="ru-RU" b="1" dirty="0" smtClean="0"/>
              <a:t>(7)Он очень хотел сделать что-нибудь такое невиданное, огромное, чтобы она была не просто удивлена, а потрясена. (8)На длинной рогатой палке она переводила медвежат на площадку молодняка, а Тимофей шёл рядом и нёс мешок с хлебом и морковкой и страшно гордился собой.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10. В предложениях 24—25 найдите слово, в котором правописание НН определяется правилом: «Если при прилагательном, образованном от глагола несовершенного вида, есть зависимые слова, то это прилагательное переходит в причастие и в его суффиксе пишется НН». Выпишите найденное причастие с зависимым словом.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(24)И она посмотрела бы — на неловкого, стриженного арестантским ёжиком, в мятой, узлом на пузе завязанной рубашке... (25)Он и так уже стоит здесь, наверно, полчаса, поэтому все, конечно, догадались о его </a:t>
            </a:r>
            <a:r>
              <a:rPr lang="ru-RU" b="1" dirty="0" err="1" smtClean="0"/>
              <a:t>заворожённости</a:t>
            </a:r>
            <a:r>
              <a:rPr lang="ru-RU" b="1" dirty="0" smtClean="0"/>
              <a:t>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11. Из предложений 8—10 выпишите страдательное причастие прошедшего времени, в котором правописание суффикса зависит от наличия пояснительного (зависимого) слова.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(8)У Люси аккуратно стриженный затылок. (9)Пальцы её быстро бегают по клавишам, вероятно, в техникуме она за эту быстроту всегда пятёрки имела. (10)Я слушаю «Кампанеллу», смотрю на </a:t>
            </a:r>
            <a:r>
              <a:rPr lang="ru-RU" b="1" dirty="0" err="1" smtClean="0"/>
              <a:t>Бёклина</a:t>
            </a:r>
            <a:r>
              <a:rPr lang="ru-RU" b="1" dirty="0" smtClean="0"/>
              <a:t>, </a:t>
            </a:r>
            <a:r>
              <a:rPr lang="ru-RU" b="1" dirty="0" err="1" smtClean="0"/>
              <a:t>на</a:t>
            </a:r>
            <a:r>
              <a:rPr lang="ru-RU" b="1" dirty="0" smtClean="0"/>
              <a:t> гипсового Бетховена, на вереницу уральских каменных слоников в буфете, но почему-то всё это мне кажется чужим, далёким, точно затянутым туманом.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12. Из предложений 31–33 выпишите слова, в которых правописание суффикса определяется правилом правописания краткой формы страдательных причастий прошедшего времени.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(31)Но время </a:t>
            </a:r>
            <a:r>
              <a:rPr lang="ru-RU" b="1" dirty="0" err="1" smtClean="0"/>
              <a:t>ежеутреннего</a:t>
            </a:r>
            <a:r>
              <a:rPr lang="ru-RU" b="1" dirty="0" smtClean="0"/>
              <a:t> контакта с дочерью истекает, они приехали. (32)А Ника, простившись с отцом и выйдя из машины, продолжает свой путь уже безо всякой уверенности. (33)Твёрдо она уверена лишь в том, что жизнь к ней немилостива и двойка по физике ей сегодня обеспечена.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13. Из предложений 14–20 выпишите прилагательное, правописание суффикса в котором не определяется общим правилом (является исключением).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– (14)Правильно, это копии, потому что настоящими письмами я очень дорожу, – пояснила Анна Федотовна, хотя ей не очень-то понравился тон. – (15)Откройте верхний ящик комода. (16)Достаньте деревянную шкатулку и передайте её мне. (17)Когда ей положили на руки шкатулку, она открыла её, бережно достала бесценные листочки. (18)Дети долго разглядывали документы, шептались, а потом мальчик нерешительно сказал: – (19)Вы должны передать эти документы нам. (20)Пожалуйста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Варианты формулировки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32859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Из предложений 6–9 выпишите слово, в котором правописание суффикса определяется правилом: «В полных страдательных причастиях прошедшего времени пишется НН». </a:t>
            </a:r>
          </a:p>
          <a:p>
            <a:r>
              <a:rPr lang="ru-RU" b="1" i="1" dirty="0" smtClean="0"/>
              <a:t>Из предложений 11—16 выпишите слово, правописание суффикса в котором определяется правилом: «В наречии пишется столько Н, сколько было в слове, от которого оно образовано». </a:t>
            </a:r>
          </a:p>
          <a:p>
            <a:r>
              <a:rPr lang="ru-RU" b="1" i="1" dirty="0" smtClean="0"/>
              <a:t>Из предложения 2 выпишите прилагательное, в котором правописание суффикса определяется спряжением глагола, от которого образовано прилагательное. </a:t>
            </a:r>
          </a:p>
          <a:p>
            <a:r>
              <a:rPr lang="ru-RU" b="1" i="1" dirty="0" smtClean="0"/>
              <a:t>Из предложений 14—15 выпишите наречия, которые образованы приставочно-суффиксальным способом и в которым правописание суффикса зависит от той или иной приставки 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14. Из предложений 23—26 выпишите слово, правописание которого определяется правилом: «В отымённых прилагательных, образованных от основы на -Н при помощи суффикса -Н-, пишется НН». </a:t>
            </a:r>
          </a:p>
          <a:p>
            <a:pPr>
              <a:buNone/>
            </a:pPr>
            <a:r>
              <a:rPr lang="ru-RU" b="1" dirty="0" smtClean="0"/>
              <a:t>(23)Девчонка очень нервничала, всё задирала на самый лоб свою пуховую шапку с длинными ушами. (24)Немного погодя она подошла к Анне Николаевне и сказала: — (25)Наши сейчас все в киношку удерут, что-то надо делать! — (26)Не страшно, — ответила Анна Николаевна, — зато останутся самые ответственные.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Спрашивал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Родничок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Ещё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Окутывала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Диковинным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Смущенно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Золочёном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Приготовленную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Длинной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Стриженного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Стриженный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Уверена, обеспечена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Деревянную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Длинными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cs4452.vkontakte.ru/u1919081/-5/x_902c4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124744"/>
            <a:ext cx="8354575" cy="4989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Использованные материалы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nsportal</a:t>
            </a:r>
            <a:r>
              <a:rPr lang="ru-RU" u="sng" dirty="0" smtClean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err="1" smtClean="0">
                <a:hlinkClick r:id="rId2"/>
              </a:rPr>
              <a:t>shkola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err="1" smtClean="0">
                <a:hlinkClick r:id="rId2"/>
              </a:rPr>
              <a:t>russkii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yazyk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i</a:t>
            </a:r>
            <a:r>
              <a:rPr lang="ru-RU" u="sng" dirty="0" smtClean="0">
                <a:hlinkClick r:id="rId2"/>
              </a:rPr>
              <a:t>-</a:t>
            </a:r>
            <a:r>
              <a:rPr lang="en-US" u="sng" dirty="0" err="1" smtClean="0">
                <a:hlinkClick r:id="rId2"/>
              </a:rPr>
              <a:t>literatura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3"/>
              </a:rPr>
              <a:t>http://festival.1september.ru/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4"/>
              </a:rPr>
              <a:t>http://ru.wikipedia.org/wiki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5"/>
              </a:rPr>
              <a:t>http://images.yandex.ru/yandsearch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http://www.onelegend.ru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Алгоритм выполнения задания: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Внимательно прочитайте все слова. </a:t>
            </a:r>
          </a:p>
          <a:p>
            <a:pPr>
              <a:buNone/>
            </a:pPr>
            <a:r>
              <a:rPr lang="ru-RU" b="1" dirty="0" smtClean="0"/>
              <a:t>2. Найдите среди них слово той части речи, которое требовалось отыскать согласно заданию. </a:t>
            </a:r>
          </a:p>
          <a:p>
            <a:pPr>
              <a:buNone/>
            </a:pPr>
            <a:r>
              <a:rPr lang="ru-RU" b="1" dirty="0" smtClean="0"/>
              <a:t>3. Убедитесь, что правописание суффикса в нем определялось правилом, обозначенном в формулировке задания.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.bp.blogspot.com/-LTXKfXXYiy4/VCUFQgvMAsI/AAAAAAAAASk/ga_Tw8uRyPc/s1600/%D1%81%D1%83%D1%84.%2B%D1%81%D1%83%D1%8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87515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http://1.bp.blogspot.com/-Lg27XOj27nU/VCUFp8HoynI/AAAAAAAAASs/K1A7mNGQJgE/s1600/%D1%81%D1%83%D1%84.%2B%D0%BF%D1%80%D0%B8%D0%B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667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http://1.bp.blogspot.com/-cg7uR3mc83Y/VCUF58wBFnI/AAAAAAAAAS0/NEWhtcAe27M/s1600/%D1%81%D1%83%D1%84.%2B%D0%B3%D0%B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"/>
            <a:ext cx="9573342" cy="6989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http://1.bp.blogspot.com/-Dxt0EtnjWlY/VCUGM_jCyfI/AAAAAAAAAS8/IbB1RMyYTT4/s1600/%D0%BD-%D0%BD%D0%B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54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dragunkin.ucoz.ru/tablicy/n_i_nn_v_prilagatelnykh_i_prichastijak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16183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1336</Words>
  <Application>Microsoft Office PowerPoint</Application>
  <PresentationFormat>Экран (4:3)</PresentationFormat>
  <Paragraphs>96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 Правописание суффиксов разных частей речи и личных окончаний глаголов </vt:lpstr>
      <vt:lpstr>Формулировка задания</vt:lpstr>
      <vt:lpstr>Варианты формулировки</vt:lpstr>
      <vt:lpstr>Алгоритм выполнения задания:  </vt:lpstr>
      <vt:lpstr>Слайд 5</vt:lpstr>
      <vt:lpstr>Слайд 6</vt:lpstr>
      <vt:lpstr>Слайд 7</vt:lpstr>
      <vt:lpstr>Слайд 8</vt:lpstr>
      <vt:lpstr>Слайд 9</vt:lpstr>
      <vt:lpstr>Слайд 10</vt:lpstr>
      <vt:lpstr>Правописание кратких форм</vt:lpstr>
      <vt:lpstr>Слайд 12</vt:lpstr>
      <vt:lpstr>Слайд 13</vt:lpstr>
      <vt:lpstr>Слайд 14</vt:lpstr>
      <vt:lpstr>Слайд 15</vt:lpstr>
      <vt:lpstr>Правописание суффиксов наречий</vt:lpstr>
      <vt:lpstr>Задание №5 Правописание суффиксов имён существительных, прилагательных, глаголов.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ОТВЕТЫ:</vt:lpstr>
      <vt:lpstr>Слайд 32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суффиксов разных частей речи и личных окончаний глаголов</dc:title>
  <dc:creator>Солнышко</dc:creator>
  <cp:lastModifiedBy>Солнышко</cp:lastModifiedBy>
  <cp:revision>69</cp:revision>
  <dcterms:created xsi:type="dcterms:W3CDTF">2016-11-20T19:30:08Z</dcterms:created>
  <dcterms:modified xsi:type="dcterms:W3CDTF">2016-12-02T14:16:31Z</dcterms:modified>
</cp:coreProperties>
</file>