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6" r:id="rId6"/>
    <p:sldId id="261" r:id="rId7"/>
    <p:sldId id="264" r:id="rId8"/>
    <p:sldId id="262" r:id="rId9"/>
    <p:sldId id="263" r:id="rId10"/>
    <p:sldId id="269" r:id="rId11"/>
    <p:sldId id="265" r:id="rId12"/>
    <p:sldId id="270" r:id="rId13"/>
    <p:sldId id="267" r:id="rId14"/>
    <p:sldId id="271" r:id="rId15"/>
    <p:sldId id="268" r:id="rId16"/>
    <p:sldId id="258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85" autoAdjust="0"/>
    <p:restoredTop sz="94660"/>
  </p:normalViewPr>
  <p:slideViewPr>
    <p:cSldViewPr snapToGrid="0">
      <p:cViewPr>
        <p:scale>
          <a:sx n="60" d="100"/>
          <a:sy n="60" d="100"/>
        </p:scale>
        <p:origin x="1080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9ECF-2EA1-4898-9B6D-5AE64EF55521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DD78434-6E81-4450-9CCB-AEC783908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90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9ECF-2EA1-4898-9B6D-5AE64EF55521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D78434-6E81-4450-9CCB-AEC783908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313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9ECF-2EA1-4898-9B6D-5AE64EF55521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D78434-6E81-4450-9CCB-AEC78390893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18944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9ECF-2EA1-4898-9B6D-5AE64EF55521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D78434-6E81-4450-9CCB-AEC783908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1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9ECF-2EA1-4898-9B6D-5AE64EF55521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D78434-6E81-4450-9CCB-AEC78390893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818893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9ECF-2EA1-4898-9B6D-5AE64EF55521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D78434-6E81-4450-9CCB-AEC783908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9792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9ECF-2EA1-4898-9B6D-5AE64EF55521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8434-6E81-4450-9CCB-AEC783908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1404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9ECF-2EA1-4898-9B6D-5AE64EF55521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8434-6E81-4450-9CCB-AEC783908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419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9ECF-2EA1-4898-9B6D-5AE64EF55521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8434-6E81-4450-9CCB-AEC783908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583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9ECF-2EA1-4898-9B6D-5AE64EF55521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D78434-6E81-4450-9CCB-AEC783908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742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9ECF-2EA1-4898-9B6D-5AE64EF55521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D78434-6E81-4450-9CCB-AEC783908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468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9ECF-2EA1-4898-9B6D-5AE64EF55521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D78434-6E81-4450-9CCB-AEC783908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244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9ECF-2EA1-4898-9B6D-5AE64EF55521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8434-6E81-4450-9CCB-AEC783908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81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9ECF-2EA1-4898-9B6D-5AE64EF55521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8434-6E81-4450-9CCB-AEC783908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745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9ECF-2EA1-4898-9B6D-5AE64EF55521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8434-6E81-4450-9CCB-AEC783908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555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9ECF-2EA1-4898-9B6D-5AE64EF55521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D78434-6E81-4450-9CCB-AEC783908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717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19ECF-2EA1-4898-9B6D-5AE64EF55521}" type="datetimeFigureOut">
              <a:rPr lang="ru-RU" smtClean="0"/>
              <a:t>16.09.2016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D78434-6E81-4450-9CCB-AEC783908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000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source.org/wiki/&#1052;&#1080;&#1093;&#1072;&#1080;&#1083;_&#1070;&#1088;&#1100;&#1077;&#1074;&#1080;&#1095;_&#1051;&#1077;&#1088;&#1084;&#1086;&#1085;&#1090;&#1086;&#1074;#/media/File:Mikhail_lermontov.jpg" TargetMode="External"/><Relationship Id="rId2" Type="http://schemas.openxmlformats.org/officeDocument/2006/relationships/hyperlink" Target="http://antiquehistory.ru/borodinskaya-srazhenie-kratko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&#1041;&#1086;&#1088;&#1086;&#1076;&#1080;&#1085;&#1089;&#1082;&#1086;&#1077;_&#1089;&#1088;&#1072;&#1078;&#1077;&#1085;&#1080;&#1077;#/media/File:Battle_of_Borodino.jpg" TargetMode="External"/><Relationship Id="rId4" Type="http://schemas.openxmlformats.org/officeDocument/2006/relationships/hyperlink" Target="http://www.borodino.ru/index.php?DocID=5532&amp;page=content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7129" y="2402305"/>
            <a:ext cx="8915399" cy="1271337"/>
          </a:xfrm>
        </p:spPr>
        <p:txBody>
          <a:bodyPr/>
          <a:lstStyle/>
          <a:p>
            <a:r>
              <a:rPr lang="ru-RU" b="1" dirty="0"/>
              <a:t>Бородинское сражение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92842" y="1099469"/>
            <a:ext cx="6884486" cy="617036"/>
          </a:xfrm>
        </p:spPr>
        <p:txBody>
          <a:bodyPr/>
          <a:lstStyle/>
          <a:p>
            <a:r>
              <a:rPr lang="ru-RU" b="1" dirty="0"/>
              <a:t>Презентация к сообщению по литературе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002633" y="265864"/>
            <a:ext cx="6884486" cy="6170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МБОУ «Центр образования с. Мейныпильгыно»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071937" y="4856749"/>
            <a:ext cx="5705391" cy="16403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/>
              <a:t>Презентацию подготовила</a:t>
            </a:r>
          </a:p>
          <a:p>
            <a:pPr algn="ctr"/>
            <a:r>
              <a:rPr lang="ru-RU" b="1" dirty="0"/>
              <a:t>ученица 4 класса</a:t>
            </a:r>
          </a:p>
          <a:p>
            <a:pPr algn="ctr"/>
            <a:r>
              <a:rPr lang="ru-RU" b="1" dirty="0"/>
              <a:t>Федорова Ангелина</a:t>
            </a:r>
          </a:p>
        </p:txBody>
      </p:sp>
    </p:spTree>
    <p:extLst>
      <p:ext uri="{BB962C8B-B14F-4D97-AF65-F5344CB8AC3E}">
        <p14:creationId xmlns:p14="http://schemas.microsoft.com/office/powerpoint/2010/main" val="18364952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9662" y="122125"/>
            <a:ext cx="4782969" cy="5781369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Картина </a:t>
            </a:r>
            <a:br>
              <a:rPr lang="ru-RU" sz="3200" dirty="0"/>
            </a:br>
            <a:r>
              <a:rPr lang="ru-RU" sz="3200" dirty="0"/>
              <a:t>«Атака </a:t>
            </a:r>
            <a:r>
              <a:rPr lang="ru-RU" sz="3200" dirty="0" err="1"/>
              <a:t>Шевардинского</a:t>
            </a:r>
            <a:r>
              <a:rPr lang="ru-RU" sz="3200" dirty="0"/>
              <a:t> редута»</a:t>
            </a:r>
            <a:br>
              <a:rPr lang="ru-RU" sz="3200" dirty="0"/>
            </a:br>
            <a:r>
              <a:rPr lang="ru-RU" dirty="0"/>
              <a:t>Самокиш</a:t>
            </a:r>
            <a:br>
              <a:rPr lang="ru-RU" dirty="0"/>
            </a:br>
            <a:r>
              <a:rPr lang="ru-RU" dirty="0"/>
              <a:t>1910</a:t>
            </a:r>
            <a:endParaRPr lang="ru-RU" sz="3200" dirty="0"/>
          </a:p>
        </p:txBody>
      </p:sp>
      <p:pic>
        <p:nvPicPr>
          <p:cNvPr id="3074" name="Picture 2" descr="https://upload.wikimedia.org/wikipedia/commons/2/2f/SamokishBorodinoLitogra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34" y="0"/>
            <a:ext cx="804120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9245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26062" y="0"/>
            <a:ext cx="8911687" cy="3482669"/>
          </a:xfrm>
        </p:spPr>
        <p:txBody>
          <a:bodyPr>
            <a:noAutofit/>
          </a:bodyPr>
          <a:lstStyle/>
          <a:p>
            <a:r>
              <a:rPr lang="ru-RU" sz="2800" dirty="0"/>
              <a:t> 	Рано утром </a:t>
            </a:r>
            <a:r>
              <a:rPr lang="ru-RU" sz="2800" b="1" dirty="0"/>
              <a:t>26 августа </a:t>
            </a:r>
            <a:r>
              <a:rPr lang="ru-RU" sz="2800" dirty="0"/>
              <a:t>(</a:t>
            </a:r>
            <a:r>
              <a:rPr lang="ru-RU" sz="2800" b="1" i="1" dirty="0"/>
              <a:t>7 сентября) 1812 года </a:t>
            </a:r>
            <a:r>
              <a:rPr lang="ru-RU" sz="2800" dirty="0"/>
              <a:t>завязалась великая </a:t>
            </a:r>
            <a:r>
              <a:rPr lang="ru-RU" sz="2800" b="1" i="1" dirty="0"/>
              <a:t>Бородинская</a:t>
            </a:r>
            <a:r>
              <a:rPr lang="ru-RU" sz="2800" dirty="0"/>
              <a:t> битва. </a:t>
            </a:r>
            <a:br>
              <a:rPr lang="ru-RU" sz="2800" dirty="0"/>
            </a:br>
            <a:r>
              <a:rPr lang="ru-RU" sz="2800" dirty="0"/>
              <a:t> 	В течение </a:t>
            </a:r>
            <a:r>
              <a:rPr lang="ru-RU" sz="2800" b="1" i="1" dirty="0"/>
              <a:t>6 часов </a:t>
            </a:r>
            <a:r>
              <a:rPr lang="ru-RU" sz="2800" dirty="0"/>
              <a:t>русские войска отбивали ожесточенные атаки противника. </a:t>
            </a:r>
            <a:br>
              <a:rPr lang="ru-RU" sz="2800" dirty="0"/>
            </a:br>
            <a:r>
              <a:rPr lang="ru-RU" sz="2800" dirty="0"/>
              <a:t> 	Потери были огромными с обеих сторон – свыше </a:t>
            </a:r>
            <a:r>
              <a:rPr lang="ru-RU" sz="2800" b="1" i="1" dirty="0"/>
              <a:t>38 тысяч </a:t>
            </a:r>
            <a:r>
              <a:rPr lang="ru-RU" sz="2800" dirty="0"/>
              <a:t>русских солдат и </a:t>
            </a:r>
            <a:r>
              <a:rPr lang="ru-RU" sz="2800" b="1" i="1" dirty="0"/>
              <a:t>58 тысяч </a:t>
            </a:r>
            <a:r>
              <a:rPr lang="ru-RU" sz="2800" dirty="0"/>
              <a:t>французских.</a:t>
            </a:r>
          </a:p>
        </p:txBody>
      </p:sp>
      <p:pic>
        <p:nvPicPr>
          <p:cNvPr id="4" name="Picture 2" descr="Бородинская сражение кратк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841" y="3030449"/>
            <a:ext cx="6711884" cy="3827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343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7305" y="497305"/>
            <a:ext cx="3914275" cy="5694948"/>
          </a:xfrm>
        </p:spPr>
        <p:txBody>
          <a:bodyPr/>
          <a:lstStyle/>
          <a:p>
            <a:pPr marL="546100">
              <a:tabLst>
                <a:tab pos="801688" algn="l"/>
              </a:tabLst>
            </a:pPr>
            <a:r>
              <a:rPr lang="ru-RU" dirty="0"/>
              <a:t>Наполеон на Бородинских    высотах.</a:t>
            </a:r>
            <a:br>
              <a:rPr lang="ru-RU" dirty="0"/>
            </a:br>
            <a:r>
              <a:rPr lang="ru-RU" dirty="0"/>
              <a:t> Верещагин </a:t>
            </a:r>
            <a:br>
              <a:rPr lang="ru-RU" dirty="0"/>
            </a:br>
            <a:r>
              <a:rPr lang="ru-RU" dirty="0"/>
              <a:t>     (1897)</a:t>
            </a:r>
          </a:p>
        </p:txBody>
      </p:sp>
      <p:pic>
        <p:nvPicPr>
          <p:cNvPr id="6146" name="Picture 2" descr="https://upload.wikimedia.org/wikipedia/commons/thumb/1/12/Vereshagin.Napoleon_near_Borodino.jpg/1024px-Vereshagin.Napoleon_near_Borodin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24" y="220580"/>
            <a:ext cx="7864694" cy="515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5518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1894" y="335351"/>
            <a:ext cx="8911687" cy="3482669"/>
          </a:xfrm>
        </p:spPr>
        <p:txBody>
          <a:bodyPr>
            <a:noAutofit/>
          </a:bodyPr>
          <a:lstStyle/>
          <a:p>
            <a:r>
              <a:rPr lang="ru-RU" sz="2800" dirty="0"/>
              <a:t> 	 Боевые действия продолжались до </a:t>
            </a:r>
            <a:r>
              <a:rPr lang="ru-RU" sz="2800" b="1" dirty="0"/>
              <a:t>9 часов вечера</a:t>
            </a:r>
            <a:r>
              <a:rPr lang="ru-RU" sz="2800" dirty="0"/>
              <a:t>. В финальной части сражения отличилась русская артиллерия, которая «заставила замолчать французскую артиллерию». </a:t>
            </a:r>
            <a:br>
              <a:rPr lang="ru-RU" sz="2800" dirty="0"/>
            </a:br>
            <a:r>
              <a:rPr lang="ru-RU" sz="2800" dirty="0"/>
              <a:t>	К концу дня </a:t>
            </a:r>
            <a:r>
              <a:rPr lang="ru-RU" sz="2800" b="1" dirty="0"/>
              <a:t>26 августа</a:t>
            </a:r>
            <a:r>
              <a:rPr lang="ru-RU" sz="2800" dirty="0"/>
              <a:t> обе армии остались на поле сражения.</a:t>
            </a:r>
          </a:p>
        </p:txBody>
      </p:sp>
      <p:pic>
        <p:nvPicPr>
          <p:cNvPr id="3" name="Picture 4" descr="http://www.alroslav.ru/peredvizhnaja-vystavka-geroev-1812-goda/photo/meta/raevski/%D0%BA%D0%BD%D1%8F%D0%B7%D1%8C_%D0%91%D0%B0%D0%B3%D1%80%D0%B0%D1%82%D0%B8%D0%BE%D0%BD_%D0%B2_%D0%91%D0%BE%D1%80%D0%BE%D0%B4%D0%B8%D0%BD%D1%81%D0%BA%D0%BE%D0%BC%20%D1%81%D1%80%D0%B0%D0%B6%D0%B5%D0%BD%D0%B8%D0%B8_%D0%9F%D0%BE%D1%81%D0%BB%D0%B5%D0%B4%D0%BD%D1%8F%D1%8F_%D0%BA%D0%BE%D0%BD%D1%82%D1%80%D0%B0%D1%82%D0%B0%D0%BA%D0%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7474" y="3407099"/>
            <a:ext cx="5303270" cy="3314543"/>
          </a:xfrm>
          <a:prstGeom prst="roundRect">
            <a:avLst>
              <a:gd name="adj" fmla="val 12449"/>
            </a:avLst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13717690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6777" y="320842"/>
            <a:ext cx="4312928" cy="6112042"/>
          </a:xfrm>
        </p:spPr>
        <p:txBody>
          <a:bodyPr>
            <a:normAutofit fontScale="90000"/>
          </a:bodyPr>
          <a:lstStyle/>
          <a:p>
            <a:r>
              <a:rPr lang="ru-RU" dirty="0"/>
              <a:t>Бородинское сражение. В центре картины раненый генерал Багратион, рядом с ним на коне генерал Коновницын. Вдали виднеется каре лейб-гвардии. Худ. П. Гесс, 1843 г.</a:t>
            </a:r>
          </a:p>
        </p:txBody>
      </p:sp>
      <p:pic>
        <p:nvPicPr>
          <p:cNvPr id="8194" name="Picture 2" descr="https://upload.wikimedia.org/wikipedia/commons/thumb/6/6d/Peter_von_Hess_002.jpg/1024px-Peter_von_Hess_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79" y="1315453"/>
            <a:ext cx="7418697" cy="4716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97005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9643" y="415562"/>
            <a:ext cx="9691854" cy="2087005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/>
              <a:t> 	По приказу </a:t>
            </a:r>
            <a:r>
              <a:rPr lang="ru-RU" b="1" dirty="0"/>
              <a:t>М.И. Кутузова </a:t>
            </a:r>
            <a:r>
              <a:rPr lang="ru-RU" dirty="0"/>
              <a:t>ранним утром </a:t>
            </a:r>
            <a:r>
              <a:rPr lang="ru-RU" b="1" dirty="0"/>
              <a:t>27 августа </a:t>
            </a:r>
            <a:r>
              <a:rPr lang="ru-RU" dirty="0"/>
              <a:t>русские войска стали покидать поле битвы, чтобы, собрав новые силы, изгнать неприятеля из пределов Отечества. </a:t>
            </a:r>
          </a:p>
        </p:txBody>
      </p:sp>
      <p:pic>
        <p:nvPicPr>
          <p:cNvPr id="8" name="Picture 4" descr="Бороди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8211" y="2502568"/>
            <a:ext cx="6245745" cy="4145884"/>
          </a:xfrm>
          <a:prstGeom prst="roundRect">
            <a:avLst>
              <a:gd name="adj" fmla="val 12908"/>
            </a:avLst>
          </a:prstGeom>
          <a:noFill/>
          <a:effectLst>
            <a:outerShdw blurRad="266700" dist="127000" dir="3840000" algn="ctr" rotWithShape="0">
              <a:srgbClr val="000000">
                <a:alpha val="431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85271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Интернет-ресурсы: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620253"/>
            <a:ext cx="8915400" cy="4828673"/>
          </a:xfrm>
        </p:spPr>
        <p:txBody>
          <a:bodyPr>
            <a:normAutofit/>
          </a:bodyPr>
          <a:lstStyle/>
          <a:p>
            <a:r>
              <a:rPr lang="en-US" sz="2400" dirty="0">
                <a:hlinkClick r:id="rId2"/>
              </a:rPr>
              <a:t>http://antiquehistory.ru/borodinskaya-srazhenie-kratko/</a:t>
            </a:r>
            <a:endParaRPr lang="ru-RU" sz="2400" dirty="0"/>
          </a:p>
          <a:p>
            <a:r>
              <a:rPr lang="en-US" sz="2400" dirty="0">
                <a:hlinkClick r:id="rId3"/>
              </a:rPr>
              <a:t>https://ru.wikisource.org/wiki/</a:t>
            </a:r>
            <a:r>
              <a:rPr lang="ru-RU" sz="2400" dirty="0" err="1">
                <a:hlinkClick r:id="rId3"/>
              </a:rPr>
              <a:t>Михаил_Юрьевич_Лермонтов</a:t>
            </a:r>
            <a:r>
              <a:rPr lang="ru-RU" sz="2400" dirty="0">
                <a:hlinkClick r:id="rId3"/>
              </a:rPr>
              <a:t>#/</a:t>
            </a:r>
            <a:r>
              <a:rPr lang="en-US" sz="2400" dirty="0">
                <a:hlinkClick r:id="rId3"/>
              </a:rPr>
              <a:t>media/</a:t>
            </a:r>
            <a:r>
              <a:rPr lang="en-US" sz="2400" dirty="0" err="1">
                <a:hlinkClick r:id="rId3"/>
              </a:rPr>
              <a:t>File:Mikhail_lermontov.jpg</a:t>
            </a:r>
            <a:endParaRPr lang="ru-RU" sz="2400" dirty="0"/>
          </a:p>
          <a:p>
            <a:r>
              <a:rPr lang="en-US" sz="2400" dirty="0">
                <a:hlinkClick r:id="rId4"/>
              </a:rPr>
              <a:t>http://www.borodino.ru/index.php?DocID=5532&amp;page=content</a:t>
            </a:r>
            <a:endParaRPr lang="ru-RU" sz="2400" dirty="0"/>
          </a:p>
          <a:p>
            <a:r>
              <a:rPr lang="en-US" sz="2400" dirty="0">
                <a:hlinkClick r:id="rId5"/>
              </a:rPr>
              <a:t>https://ru.wikipedia.org/wiki/</a:t>
            </a:r>
            <a:r>
              <a:rPr lang="ru-RU" sz="2400" dirty="0" err="1">
                <a:hlinkClick r:id="rId5"/>
              </a:rPr>
              <a:t>Бородинское_сражение</a:t>
            </a:r>
            <a:r>
              <a:rPr lang="ru-RU" sz="2400" dirty="0">
                <a:hlinkClick r:id="rId5"/>
              </a:rPr>
              <a:t>#/</a:t>
            </a:r>
            <a:r>
              <a:rPr lang="en-US" sz="2400" dirty="0">
                <a:hlinkClick r:id="rId5"/>
              </a:rPr>
              <a:t>media/</a:t>
            </a:r>
            <a:r>
              <a:rPr lang="en-US" sz="2400" dirty="0" err="1">
                <a:hlinkClick r:id="rId5"/>
              </a:rPr>
              <a:t>File:Battle_of_Borodino.jpg</a:t>
            </a:r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71299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099" y="4308250"/>
            <a:ext cx="8911687" cy="1482949"/>
          </a:xfrm>
        </p:spPr>
        <p:txBody>
          <a:bodyPr>
            <a:normAutofit/>
          </a:bodyPr>
          <a:lstStyle/>
          <a:p>
            <a:pPr algn="r"/>
            <a:r>
              <a:rPr lang="ru-RU" sz="2800" i="1" dirty="0"/>
              <a:t>М.Ю. Лермонтов</a:t>
            </a:r>
            <a:br>
              <a:rPr lang="ru-RU" sz="2800" i="1" dirty="0"/>
            </a:br>
            <a:r>
              <a:rPr lang="ru-RU" sz="2800" i="1" dirty="0"/>
              <a:t>отрывок из стихотворения</a:t>
            </a:r>
            <a:br>
              <a:rPr lang="ru-RU" sz="2800" i="1" dirty="0"/>
            </a:br>
            <a:r>
              <a:rPr lang="ru-RU" sz="2800" i="1" dirty="0"/>
              <a:t>«Бородино»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1789" y="573977"/>
            <a:ext cx="7459997" cy="44757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i="1" dirty="0"/>
              <a:t>«Скажи-ка, дядя, ведь недаром</a:t>
            </a:r>
            <a:br>
              <a:rPr lang="ru-RU" sz="2800" i="1" dirty="0"/>
            </a:br>
            <a:r>
              <a:rPr lang="ru-RU" sz="2800" i="1" dirty="0"/>
              <a:t>Москва, спаленная пожаром,</a:t>
            </a:r>
            <a:br>
              <a:rPr lang="ru-RU" sz="2800" i="1" dirty="0"/>
            </a:br>
            <a:r>
              <a:rPr lang="ru-RU" sz="2800" i="1" dirty="0"/>
              <a:t>Французу отдана?</a:t>
            </a:r>
            <a:br>
              <a:rPr lang="ru-RU" sz="2800" i="1" dirty="0"/>
            </a:br>
            <a:r>
              <a:rPr lang="ru-RU" sz="2800" i="1" dirty="0"/>
              <a:t>Ведь были ж схватки боевые,</a:t>
            </a:r>
            <a:br>
              <a:rPr lang="ru-RU" sz="2800" i="1" dirty="0"/>
            </a:br>
            <a:r>
              <a:rPr lang="ru-RU" sz="2800" i="1" dirty="0"/>
              <a:t>Да, говорят, еще какие!</a:t>
            </a:r>
            <a:br>
              <a:rPr lang="ru-RU" sz="2800" i="1" dirty="0"/>
            </a:br>
            <a:r>
              <a:rPr lang="ru-RU" sz="2800" i="1" dirty="0"/>
              <a:t>Недаром помнит вся Россия</a:t>
            </a:r>
            <a:br>
              <a:rPr lang="ru-RU" sz="2800" i="1" dirty="0"/>
            </a:br>
            <a:r>
              <a:rPr lang="ru-RU" sz="2800" i="1" dirty="0"/>
              <a:t>Про день Бородина!»</a:t>
            </a:r>
          </a:p>
        </p:txBody>
      </p:sp>
      <p:pic>
        <p:nvPicPr>
          <p:cNvPr id="1026" name="Picture 2" descr="Mikhail lermont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845" y="1521073"/>
            <a:ext cx="3195603" cy="4270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6157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37337" y="368969"/>
            <a:ext cx="9041315" cy="3818020"/>
          </a:xfrm>
        </p:spPr>
        <p:txBody>
          <a:bodyPr>
            <a:normAutofit/>
          </a:bodyPr>
          <a:lstStyle/>
          <a:p>
            <a:pPr algn="just"/>
            <a:r>
              <a:rPr lang="ru-RU" sz="2800" dirty="0"/>
              <a:t>В любой войне происходили сражения, которые становились в ней переломным моментом. </a:t>
            </a:r>
          </a:p>
          <a:p>
            <a:pPr algn="just"/>
            <a:r>
              <a:rPr lang="ru-RU" sz="2800" dirty="0"/>
              <a:t>Для Отечественной войны в 1812 году таким моментом стало сражение, произошедшее 26 августа (по новому стилю 7 сентября) и получившее название Бородинского.</a:t>
            </a:r>
          </a:p>
        </p:txBody>
      </p:sp>
      <p:pic>
        <p:nvPicPr>
          <p:cNvPr id="4" name="Picture 2" descr="http://shkolazhizni.ru/img/content/i35/35958_or.jpg"/>
          <p:cNvPicPr>
            <a:picLocks noChangeAspect="1" noChangeArrowheads="1"/>
          </p:cNvPicPr>
          <p:nvPr/>
        </p:nvPicPr>
        <p:blipFill>
          <a:blip r:embed="rId2" cstate="print"/>
          <a:srcRect t="2594"/>
          <a:stretch>
            <a:fillRect/>
          </a:stretch>
        </p:blipFill>
        <p:spPr bwMode="auto">
          <a:xfrm>
            <a:off x="7535248" y="3781241"/>
            <a:ext cx="4143404" cy="2728529"/>
          </a:xfrm>
          <a:prstGeom prst="roundRect">
            <a:avLst>
              <a:gd name="adj" fmla="val 8680"/>
            </a:avLst>
          </a:prstGeom>
          <a:noFill/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1307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45851" y="5864895"/>
            <a:ext cx="8911687" cy="862263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Картина Луи </a:t>
            </a:r>
            <a:r>
              <a:rPr lang="ru-RU" sz="2800" dirty="0" err="1"/>
              <a:t>Лежена</a:t>
            </a:r>
            <a:r>
              <a:rPr lang="ru-RU" sz="2800" dirty="0"/>
              <a:t> </a:t>
            </a:r>
            <a:br>
              <a:rPr lang="ru-RU" sz="2800" dirty="0"/>
            </a:br>
            <a:r>
              <a:rPr lang="ru-RU" sz="2800" dirty="0"/>
              <a:t>«Бородинское сражение»</a:t>
            </a:r>
          </a:p>
        </p:txBody>
      </p:sp>
      <p:pic>
        <p:nvPicPr>
          <p:cNvPr id="4" name="Picture 2" descr="Battle of Borodin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400" y="130844"/>
            <a:ext cx="9753600" cy="573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9639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1833" y="303267"/>
            <a:ext cx="5857790" cy="6241911"/>
          </a:xfrm>
        </p:spPr>
        <p:txBody>
          <a:bodyPr>
            <a:noAutofit/>
          </a:bodyPr>
          <a:lstStyle/>
          <a:p>
            <a:pPr indent="722313" algn="ctr"/>
            <a:r>
              <a:rPr lang="ru-RU" sz="2800" b="1" dirty="0"/>
              <a:t>Бородинское сражение </a:t>
            </a:r>
            <a:r>
              <a:rPr lang="ru-RU" sz="2800" dirty="0"/>
              <a:t>– крупнейшее сражение Отечественной войны </a:t>
            </a:r>
            <a:r>
              <a:rPr lang="ru-RU" sz="2800" b="1" i="1" dirty="0"/>
              <a:t>1812</a:t>
            </a:r>
            <a:r>
              <a:rPr lang="ru-RU" sz="2800" dirty="0"/>
              <a:t> года между русской и французской армиями. </a:t>
            </a:r>
            <a:br>
              <a:rPr lang="ru-RU" sz="2800" dirty="0"/>
            </a:br>
            <a:r>
              <a:rPr lang="ru-RU" sz="2800" dirty="0"/>
              <a:t> 	Состоялось </a:t>
            </a:r>
            <a:r>
              <a:rPr lang="ru-RU" sz="2800" b="1" i="1" dirty="0"/>
              <a:t>7</a:t>
            </a:r>
            <a:r>
              <a:rPr lang="ru-RU" sz="2800" dirty="0"/>
              <a:t> сентября </a:t>
            </a:r>
            <a:r>
              <a:rPr lang="ru-RU" sz="2800" b="1" i="1" dirty="0"/>
              <a:t>1812</a:t>
            </a:r>
            <a:r>
              <a:rPr lang="ru-RU" sz="2800" dirty="0"/>
              <a:t> года у села Бородино, в </a:t>
            </a:r>
            <a:r>
              <a:rPr lang="ru-RU" sz="2800" b="1" i="1" dirty="0"/>
              <a:t>125</a:t>
            </a:r>
            <a:r>
              <a:rPr lang="ru-RU" sz="2800" dirty="0"/>
              <a:t> км западнее Москвы.</a:t>
            </a:r>
            <a:br>
              <a:rPr lang="ru-RU" sz="2800" dirty="0"/>
            </a:br>
            <a:r>
              <a:rPr lang="ru-RU" sz="2800" dirty="0"/>
              <a:t> 	В этой грандиозной битве участвовало с обеих сторон около </a:t>
            </a:r>
            <a:r>
              <a:rPr lang="ru-RU" sz="2800" b="1" i="1" dirty="0"/>
              <a:t>300</a:t>
            </a:r>
            <a:r>
              <a:rPr lang="ru-RU" sz="2800" dirty="0"/>
              <a:t> тысяч человек при </a:t>
            </a:r>
            <a:r>
              <a:rPr lang="ru-RU" sz="2800" b="1" i="1" dirty="0"/>
              <a:t>1200</a:t>
            </a:r>
            <a:r>
              <a:rPr lang="ru-RU" sz="2800" dirty="0"/>
              <a:t> артиллерийских орудиях.</a:t>
            </a:r>
          </a:p>
        </p:txBody>
      </p:sp>
      <p:pic>
        <p:nvPicPr>
          <p:cNvPr id="4" name="Picture 4" descr="http://www.alroslav.ru/peredvizhnaja-vystavka-geroev-1812-goda/photo/meta/raevski/%D0%BA%D0%BD%D1%8F%D0%B7%D1%8C_%D0%91%D0%B0%D0%B3%D1%80%D0%B0%D1%82%D0%B8%D0%BE%D0%BD_%D0%B2_%D0%91%D0%BE%D1%80%D0%BE%D0%B4%D0%B8%D0%BD%D1%81%D0%BA%D0%BE%D0%BC%20%D1%81%D1%80%D0%B0%D0%B6%D0%B5%D0%BD%D0%B8%D0%B8_%D0%9F%D0%BE%D1%81%D0%BB%D0%B5%D0%B4%D0%BD%D1%8F%D1%8F_%D0%BA%D0%BE%D0%BD%D1%82%D1%80%D0%B0%D1%82%D0%B0%D0%BA%D0%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217" y="2950214"/>
            <a:ext cx="5931616" cy="3707259"/>
          </a:xfrm>
          <a:prstGeom prst="roundRect">
            <a:avLst>
              <a:gd name="adj" fmla="val 12449"/>
            </a:avLst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2681854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>
            <a:spLocks noGrp="1"/>
          </p:cNvSpPr>
          <p:nvPr>
            <p:ph type="title"/>
          </p:nvPr>
        </p:nvSpPr>
        <p:spPr>
          <a:xfrm>
            <a:off x="2566497" y="206794"/>
            <a:ext cx="8669170" cy="3579143"/>
          </a:xfrm>
        </p:spPr>
        <p:txBody>
          <a:bodyPr>
            <a:normAutofit/>
          </a:bodyPr>
          <a:lstStyle/>
          <a:p>
            <a:pPr indent="801688" algn="just"/>
            <a:r>
              <a:rPr lang="ru-RU" sz="2800" dirty="0"/>
              <a:t> С одной стороны в этой битве участвовала русская армия, в которой на тот момент главнокомандующим был генерал Михаил Илларионович Кутузов. </a:t>
            </a:r>
            <a:br>
              <a:rPr lang="ru-RU" sz="2800" dirty="0"/>
            </a:br>
            <a:r>
              <a:rPr lang="ru-RU" sz="2800" dirty="0"/>
              <a:t>	С другой – интернациональная армия, основу которой составляли французские войска, под командованием Наполеона I Бонапарта.</a:t>
            </a:r>
          </a:p>
        </p:txBody>
      </p:sp>
      <p:pic>
        <p:nvPicPr>
          <p:cNvPr id="7" name="Picture 4" descr="http://www.vokrugsveta.ru/encyclopedia/images/thumb/c/cb/Kutuzov.jpg/300px-Kutuz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3628" y="3404591"/>
            <a:ext cx="2021783" cy="2621579"/>
          </a:xfrm>
          <a:prstGeom prst="roundRect">
            <a:avLst/>
          </a:prstGeom>
          <a:noFill/>
          <a:effectLst>
            <a:reflection blurRad="6350" stA="50000" endA="275" endPos="40000" dist="1016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828105" y="6063205"/>
            <a:ext cx="1567306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i="1" dirty="0"/>
              <a:t>Кутузов</a:t>
            </a:r>
            <a:endParaRPr lang="ru-RU" sz="2400" dirty="0"/>
          </a:p>
        </p:txBody>
      </p:sp>
      <p:pic>
        <p:nvPicPr>
          <p:cNvPr id="9" name="Picture 8" descr="http://frenchfinest.files.wordpress.com/2011/08/napoleon.jpg"/>
          <p:cNvPicPr>
            <a:picLocks noChangeAspect="1" noChangeArrowheads="1"/>
          </p:cNvPicPr>
          <p:nvPr/>
        </p:nvPicPr>
        <p:blipFill>
          <a:blip r:embed="rId3" cstate="print"/>
          <a:srcRect l="16277" t="6873" r="14996" b="21652"/>
          <a:stretch>
            <a:fillRect/>
          </a:stretch>
        </p:blipFill>
        <p:spPr bwMode="auto">
          <a:xfrm>
            <a:off x="9549517" y="3391266"/>
            <a:ext cx="1935246" cy="2648231"/>
          </a:xfrm>
          <a:prstGeom prst="roundRect">
            <a:avLst>
              <a:gd name="adj" fmla="val 14951"/>
            </a:avLst>
          </a:prstGeom>
          <a:noFill/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9549517" y="6167834"/>
            <a:ext cx="1929123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i="1" dirty="0"/>
              <a:t>Наполеон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56474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09"/>
            <a:ext cx="8911687" cy="4990627"/>
          </a:xfrm>
        </p:spPr>
        <p:txBody>
          <a:bodyPr>
            <a:noAutofit/>
          </a:bodyPr>
          <a:lstStyle/>
          <a:p>
            <a:pPr indent="546100" algn="just"/>
            <a:r>
              <a:rPr lang="ru-RU" sz="2800" dirty="0"/>
              <a:t>Численность обеих армий историки оценивают по-разному, но все сходятся в одном – перед генеральным сражением у Кутузова и Наполеона в распоряжении было примерно одинаковое количество людей, с небольшим перевесом на сторону французов. </a:t>
            </a:r>
            <a:br>
              <a:rPr lang="ru-RU" sz="2800" dirty="0"/>
            </a:br>
            <a:br>
              <a:rPr lang="ru-RU" sz="2800" dirty="0"/>
            </a:br>
            <a:r>
              <a:rPr lang="ru-RU" sz="2800" dirty="0"/>
              <a:t> 	Если взять среднюю оценку, то </a:t>
            </a:r>
            <a:r>
              <a:rPr lang="ru-RU" sz="2800" b="1" dirty="0"/>
              <a:t>у</a:t>
            </a:r>
            <a:r>
              <a:rPr lang="ru-RU" sz="2800" dirty="0"/>
              <a:t> </a:t>
            </a:r>
            <a:r>
              <a:rPr lang="ru-RU" sz="2800" b="1" dirty="0"/>
              <a:t>русских</a:t>
            </a:r>
            <a:r>
              <a:rPr lang="ru-RU" sz="2800" dirty="0"/>
              <a:t> это число достигало </a:t>
            </a:r>
            <a:r>
              <a:rPr lang="ru-RU" sz="2800" b="1" dirty="0"/>
              <a:t>110 тысяч регулярной армии</a:t>
            </a:r>
            <a:r>
              <a:rPr lang="ru-RU" sz="2800" dirty="0"/>
              <a:t> </a:t>
            </a:r>
            <a:r>
              <a:rPr lang="ru-RU" sz="2800" b="1" dirty="0"/>
              <a:t>и 19 тысяч ополченцев</a:t>
            </a:r>
            <a:r>
              <a:rPr lang="ru-RU" sz="2800" dirty="0"/>
              <a:t>, а </a:t>
            </a:r>
            <a:r>
              <a:rPr lang="ru-RU" sz="2800" b="1" dirty="0"/>
              <a:t>у Бонапарта </a:t>
            </a:r>
            <a:r>
              <a:rPr lang="ru-RU" sz="2800" dirty="0"/>
              <a:t>было порядка </a:t>
            </a:r>
            <a:r>
              <a:rPr lang="ru-RU" sz="2800" b="1" dirty="0"/>
              <a:t>135 тысяч кадровых военных.</a:t>
            </a:r>
            <a:r>
              <a:rPr lang="ru-RU" sz="2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304486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5641" y="399519"/>
            <a:ext cx="8925307" cy="3562880"/>
          </a:xfrm>
        </p:spPr>
        <p:txBody>
          <a:bodyPr>
            <a:noAutofit/>
          </a:bodyPr>
          <a:lstStyle/>
          <a:p>
            <a:pPr algn="just"/>
            <a:r>
              <a:rPr lang="ru-RU" sz="2800" dirty="0"/>
              <a:t> 	</a:t>
            </a:r>
            <a:r>
              <a:rPr lang="ru-RU" sz="2800" b="1" dirty="0"/>
              <a:t>Главной причиной </a:t>
            </a:r>
            <a:r>
              <a:rPr lang="ru-RU" sz="2800" dirty="0"/>
              <a:t>по которой русские войска дали бой при Бородино, </a:t>
            </a:r>
            <a:r>
              <a:rPr lang="ru-RU" sz="2800" b="1" dirty="0"/>
              <a:t>было желание ослабить французскую армию и задержать ее продвижение к Москве. </a:t>
            </a:r>
            <a:br>
              <a:rPr lang="ru-RU" sz="2800" b="1" dirty="0"/>
            </a:br>
            <a:r>
              <a:rPr lang="ru-RU" sz="2800" dirty="0"/>
              <a:t> 	Для этого Кутузов перекрыл Новую Смоленскую дорогу, где наступали французы, сосредоточив на этом участке почти три четверти сил</a:t>
            </a:r>
          </a:p>
        </p:txBody>
      </p:sp>
    </p:spTree>
    <p:extLst>
      <p:ext uri="{BB962C8B-B14F-4D97-AF65-F5344CB8AC3E}">
        <p14:creationId xmlns:p14="http://schemas.microsoft.com/office/powerpoint/2010/main" val="546239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0032" y="287225"/>
            <a:ext cx="9731125" cy="3777622"/>
          </a:xfrm>
        </p:spPr>
        <p:txBody>
          <a:bodyPr>
            <a:noAutofit/>
          </a:bodyPr>
          <a:lstStyle/>
          <a:p>
            <a:pPr marL="0" indent="625475" algn="just">
              <a:buNone/>
            </a:pPr>
            <a:r>
              <a:rPr lang="ru-RU" sz="2800" b="1" dirty="0"/>
              <a:t>Бородинскому сражению </a:t>
            </a:r>
            <a:r>
              <a:rPr lang="ru-RU" sz="2800" dirty="0"/>
              <a:t>- генеральному сражению Отечественной войны 1812 года </a:t>
            </a:r>
            <a:r>
              <a:rPr lang="ru-RU" sz="2800" b="1" dirty="0"/>
              <a:t>предшествовала схватка за </a:t>
            </a:r>
            <a:r>
              <a:rPr lang="ru-RU" sz="2800" b="1" dirty="0" err="1"/>
              <a:t>Шевардинский</a:t>
            </a:r>
            <a:r>
              <a:rPr lang="ru-RU" sz="2800" b="1" dirty="0"/>
              <a:t> редут</a:t>
            </a:r>
            <a:r>
              <a:rPr lang="ru-RU" sz="2800" dirty="0"/>
              <a:t>, продолжавшаяся весь день </a:t>
            </a:r>
            <a:r>
              <a:rPr lang="ru-RU" sz="2800" b="1" dirty="0"/>
              <a:t>24 августа</a:t>
            </a:r>
            <a:r>
              <a:rPr lang="ru-RU" sz="2800" dirty="0"/>
              <a:t>.  	</a:t>
            </a:r>
          </a:p>
          <a:p>
            <a:pPr marL="0" indent="625475" algn="just">
              <a:buNone/>
            </a:pPr>
            <a:r>
              <a:rPr lang="ru-RU" sz="2800" dirty="0"/>
              <a:t>На самом деле задачей обороны </a:t>
            </a:r>
            <a:r>
              <a:rPr lang="ru-RU" sz="2800" dirty="0" err="1"/>
              <a:t>Шевардинского</a:t>
            </a:r>
            <a:r>
              <a:rPr lang="ru-RU" sz="2800" dirty="0"/>
              <a:t> редута было прикрытие укрепления основных линий обороны и определение движения армии Наполеона.</a:t>
            </a:r>
          </a:p>
        </p:txBody>
      </p:sp>
      <p:pic>
        <p:nvPicPr>
          <p:cNvPr id="4" name="Picture 6" descr="http://pics.livejournal.com/aramis7/pic/00958a7y"/>
          <p:cNvPicPr>
            <a:picLocks noChangeAspect="1" noChangeArrowheads="1"/>
          </p:cNvPicPr>
          <p:nvPr/>
        </p:nvPicPr>
        <p:blipFill>
          <a:blip r:embed="rId2" cstate="screen">
            <a:lum bright="-10000" contrast="20000"/>
          </a:blip>
          <a:srcRect/>
          <a:stretch>
            <a:fillRect/>
          </a:stretch>
        </p:blipFill>
        <p:spPr bwMode="auto">
          <a:xfrm>
            <a:off x="6087963" y="3740800"/>
            <a:ext cx="5341566" cy="2738596"/>
          </a:xfrm>
          <a:prstGeom prst="roundRect">
            <a:avLst>
              <a:gd name="adj" fmla="val 9084"/>
            </a:avLst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162459384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88</TotalTime>
  <Words>184</Words>
  <Application>Microsoft Office PowerPoint</Application>
  <PresentationFormat>Широкоэкранный</PresentationFormat>
  <Paragraphs>30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Century Gothic</vt:lpstr>
      <vt:lpstr>Wingdings 3</vt:lpstr>
      <vt:lpstr>Легкий дым</vt:lpstr>
      <vt:lpstr>Бородинское сражение</vt:lpstr>
      <vt:lpstr>М.Ю. Лермонтов отрывок из стихотворения «Бородино»</vt:lpstr>
      <vt:lpstr>Презентация PowerPoint</vt:lpstr>
      <vt:lpstr>Картина Луи Лежена  «Бородинское сражение»</vt:lpstr>
      <vt:lpstr>Бородинское сражение – крупнейшее сражение Отечественной войны 1812 года между русской и французской армиями.    Состоялось 7 сентября 1812 года у села Бородино, в 125 км западнее Москвы.   В этой грандиозной битве участвовало с обеих сторон около 300 тысяч человек при 1200 артиллерийских орудиях.</vt:lpstr>
      <vt:lpstr> С одной стороны в этой битве участвовала русская армия, в которой на тот момент главнокомандующим был генерал Михаил Илларионович Кутузов.   С другой – интернациональная армия, основу которой составляли французские войска, под командованием Наполеона I Бонапарта.</vt:lpstr>
      <vt:lpstr>Численность обеих армий историки оценивают по-разному, но все сходятся в одном – перед генеральным сражением у Кутузова и Наполеона в распоряжении было примерно одинаковое количество людей, с небольшим перевесом на сторону французов.     Если взять среднюю оценку, то у русских это число достигало 110 тысяч регулярной армии и 19 тысяч ополченцев, а у Бонапарта было порядка 135 тысяч кадровых военных. </vt:lpstr>
      <vt:lpstr>  Главной причиной по которой русские войска дали бой при Бородино, было желание ослабить французскую армию и задержать ее продвижение к Москве.    Для этого Кутузов перекрыл Новую Смоленскую дорогу, где наступали французы, сосредоточив на этом участке почти три четверти сил</vt:lpstr>
      <vt:lpstr>Презентация PowerPoint</vt:lpstr>
      <vt:lpstr>Картина  «Атака Шевардинского редута» Самокиш 1910</vt:lpstr>
      <vt:lpstr>  Рано утром 26 августа (7 сентября) 1812 года завязалась великая Бородинская битва.    В течение 6 часов русские войска отбивали ожесточенные атаки противника.    Потери были огромными с обеих сторон – свыше 38 тысяч русских солдат и 58 тысяч французских.</vt:lpstr>
      <vt:lpstr>Наполеон на Бородинских    высотах.  Верещагин       (1897)</vt:lpstr>
      <vt:lpstr>   Боевые действия продолжались до 9 часов вечера. В финальной части сражения отличилась русская артиллерия, которая «заставила замолчать французскую артиллерию».   К концу дня 26 августа обе армии остались на поле сражения.</vt:lpstr>
      <vt:lpstr>Бородинское сражение. В центре картины раненый генерал Багратион, рядом с ним на коне генерал Коновницын. Вдали виднеется каре лейб-гвардии. Худ. П. Гесс, 1843 г.</vt:lpstr>
      <vt:lpstr>  По приказу М.И. Кутузова ранним утром 27 августа русские войска стали покидать поле битвы, чтобы, собрав новые силы, изгнать неприятеля из пределов Отечества. </vt:lpstr>
      <vt:lpstr>Интернет-ресурсы: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Бородинское сражение</dc:title>
  <dc:creator>Мария Федорова</dc:creator>
  <cp:lastModifiedBy>Мария Федорова</cp:lastModifiedBy>
  <cp:revision>15</cp:revision>
  <dcterms:created xsi:type="dcterms:W3CDTF">2016-09-16T06:47:10Z</dcterms:created>
  <dcterms:modified xsi:type="dcterms:W3CDTF">2016-09-16T08:15:30Z</dcterms:modified>
</cp:coreProperties>
</file>